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3.jpg" ContentType="image/jpeg"/>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30"/>
  </p:notesMasterIdLst>
  <p:handoutMasterIdLst>
    <p:handoutMasterId r:id="rId31"/>
  </p:handoutMasterIdLst>
  <p:sldIdLst>
    <p:sldId id="342" r:id="rId5"/>
    <p:sldId id="325" r:id="rId6"/>
    <p:sldId id="326" r:id="rId7"/>
    <p:sldId id="321" r:id="rId8"/>
    <p:sldId id="346" r:id="rId9"/>
    <p:sldId id="327" r:id="rId10"/>
    <p:sldId id="310" r:id="rId11"/>
    <p:sldId id="348" r:id="rId12"/>
    <p:sldId id="355" r:id="rId13"/>
    <p:sldId id="356" r:id="rId14"/>
    <p:sldId id="357" r:id="rId15"/>
    <p:sldId id="358" r:id="rId16"/>
    <p:sldId id="328" r:id="rId17"/>
    <p:sldId id="352" r:id="rId18"/>
    <p:sldId id="347" r:id="rId19"/>
    <p:sldId id="363" r:id="rId20"/>
    <p:sldId id="306" r:id="rId21"/>
    <p:sldId id="361" r:id="rId22"/>
    <p:sldId id="351" r:id="rId23"/>
    <p:sldId id="332" r:id="rId24"/>
    <p:sldId id="360" r:id="rId25"/>
    <p:sldId id="335" r:id="rId26"/>
    <p:sldId id="362" r:id="rId27"/>
    <p:sldId id="359" r:id="rId28"/>
    <p:sldId id="338" r:id="rId29"/>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Monotype Corsiva" panose="03010101010201010101" pitchFamily="66" charset="0"/>
      <p:italic r:id="rId38"/>
    </p:embeddedFont>
    <p:embeddedFont>
      <p:font typeface="Montserrat" panose="00000500000000000000" pitchFamily="2" charset="0"/>
      <p:regular r:id="rId39"/>
      <p:bold r:id="rId40"/>
      <p:boldItalic r:id="rId41"/>
    </p:embeddedFont>
  </p:embeddedFontLst>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os="2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D0CECE"/>
    <a:srgbClr val="FFFFFF"/>
    <a:srgbClr val="FDFDFD"/>
    <a:srgbClr val="F2F2F2"/>
    <a:srgbClr val="61D6FF"/>
    <a:srgbClr val="9FE6FF"/>
    <a:srgbClr val="97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showGuides="1">
      <p:cViewPr varScale="1">
        <p:scale>
          <a:sx n="94" d="100"/>
          <a:sy n="94" d="100"/>
        </p:scale>
        <p:origin x="840" y="78"/>
      </p:cViewPr>
      <p:guideLst>
        <p:guide orient="horz" pos="1690"/>
        <p:guide pos="2846"/>
      </p:guideLst>
    </p:cSldViewPr>
  </p:slideViewPr>
  <p:notesTextViewPr>
    <p:cViewPr>
      <p:scale>
        <a:sx n="1" d="1"/>
        <a:sy n="1" d="1"/>
      </p:scale>
      <p:origin x="0" y="0"/>
    </p:cViewPr>
  </p:notesTextViewPr>
  <p:sorterViewPr showFormatting="0">
    <p:cViewPr>
      <p:scale>
        <a:sx n="126" d="100"/>
        <a:sy n="126" d="100"/>
      </p:scale>
      <p:origin x="0" y="0"/>
    </p:cViewPr>
  </p:sorter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2C476F-305C-4006-BAE1-53B547596E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C6EC4D-43C2-4082-BE03-838E58D83C73}">
      <dgm:prSet phldrT="[Text]"/>
      <dgm:spPr>
        <a:solidFill>
          <a:schemeClr val="bg1">
            <a:lumMod val="75000"/>
            <a:lumOff val="25000"/>
          </a:schemeClr>
        </a:solidFill>
      </dgm:spPr>
      <dgm:t>
        <a:bodyPr/>
        <a:lstStyle/>
        <a:p>
          <a:pPr algn="ctr"/>
          <a:r>
            <a:rPr lang="en-US" dirty="0"/>
            <a:t>Web App</a:t>
          </a:r>
        </a:p>
      </dgm:t>
    </dgm:pt>
    <dgm:pt modelId="{A489135B-9B29-4DD8-BF7B-54033F63C722}" type="parTrans" cxnId="{1CDE0967-0F0F-4DBB-99BF-7A1A6369A489}">
      <dgm:prSet/>
      <dgm:spPr/>
      <dgm:t>
        <a:bodyPr/>
        <a:lstStyle/>
        <a:p>
          <a:endParaRPr lang="en-US"/>
        </a:p>
      </dgm:t>
    </dgm:pt>
    <dgm:pt modelId="{8782B063-AE3F-482E-A813-1DE1683B1C11}" type="sibTrans" cxnId="{1CDE0967-0F0F-4DBB-99BF-7A1A6369A489}">
      <dgm:prSet/>
      <dgm:spPr/>
      <dgm:t>
        <a:bodyPr/>
        <a:lstStyle/>
        <a:p>
          <a:endParaRPr lang="en-US"/>
        </a:p>
      </dgm:t>
    </dgm:pt>
    <dgm:pt modelId="{627ACD16-9CA8-4682-81B0-B7E80B79370D}">
      <dgm:prSet phldrT="[Text]"/>
      <dgm:spPr>
        <a:solidFill>
          <a:srgbClr val="FDFDFD">
            <a:alpha val="32157"/>
          </a:srgbClr>
        </a:solidFill>
      </dgm:spPr>
      <dgm:t>
        <a:bodyPr/>
        <a:lstStyle/>
        <a:p>
          <a:pPr algn="l">
            <a:buSzPct val="150000"/>
            <a:buFontTx/>
            <a:buBlip>
              <a:blip xmlns:r="http://schemas.openxmlformats.org/officeDocument/2006/relationships" r:embed="rId1"/>
            </a:buBlip>
          </a:pPr>
          <a:r>
            <a:rPr lang="en-US" sz="1500" dirty="0"/>
            <a:t>  Online Reservation</a:t>
          </a:r>
        </a:p>
      </dgm:t>
    </dgm:pt>
    <dgm:pt modelId="{35F99B32-371B-42BE-8B56-617A196092B4}" type="parTrans" cxnId="{DD4F5D22-7FF2-4736-9AC5-996856EDEBE6}">
      <dgm:prSet/>
      <dgm:spPr/>
      <dgm:t>
        <a:bodyPr/>
        <a:lstStyle/>
        <a:p>
          <a:endParaRPr lang="en-US"/>
        </a:p>
      </dgm:t>
    </dgm:pt>
    <dgm:pt modelId="{5FA4C8D5-A83A-45A5-927E-6ECFE76166B8}" type="sibTrans" cxnId="{DD4F5D22-7FF2-4736-9AC5-996856EDEBE6}">
      <dgm:prSet/>
      <dgm:spPr/>
      <dgm:t>
        <a:bodyPr/>
        <a:lstStyle/>
        <a:p>
          <a:endParaRPr lang="en-US"/>
        </a:p>
      </dgm:t>
    </dgm:pt>
    <dgm:pt modelId="{F9534CF1-CE3D-4B49-AED0-A7A03F8C8D28}">
      <dgm:prSet phldrT="[Text]"/>
      <dgm:spPr>
        <a:solidFill>
          <a:srgbClr val="FDFDFD">
            <a:alpha val="32157"/>
          </a:srgbClr>
        </a:solidFill>
      </dgm:spPr>
      <dgm:t>
        <a:bodyPr/>
        <a:lstStyle/>
        <a:p>
          <a:pPr algn="l">
            <a:buSzPct val="150000"/>
            <a:buFontTx/>
            <a:buBlip>
              <a:blip xmlns:r="http://schemas.openxmlformats.org/officeDocument/2006/relationships" r:embed="rId2"/>
            </a:buBlip>
          </a:pPr>
          <a:r>
            <a:rPr lang="en-US" sz="1500" dirty="0"/>
            <a:t>  Pneumonia Detection</a:t>
          </a:r>
        </a:p>
      </dgm:t>
    </dgm:pt>
    <dgm:pt modelId="{FBFA5072-5B7C-4487-9C08-A0F097CBB4E0}" type="parTrans" cxnId="{A7EDE4CB-C557-420C-975B-FA8A20A81584}">
      <dgm:prSet/>
      <dgm:spPr/>
      <dgm:t>
        <a:bodyPr/>
        <a:lstStyle/>
        <a:p>
          <a:endParaRPr lang="en-US"/>
        </a:p>
      </dgm:t>
    </dgm:pt>
    <dgm:pt modelId="{0DEC4A06-A0AA-4D2E-A97D-5BF6ED401D61}" type="sibTrans" cxnId="{A7EDE4CB-C557-420C-975B-FA8A20A81584}">
      <dgm:prSet/>
      <dgm:spPr/>
      <dgm:t>
        <a:bodyPr/>
        <a:lstStyle/>
        <a:p>
          <a:endParaRPr lang="en-US"/>
        </a:p>
      </dgm:t>
    </dgm:pt>
    <dgm:pt modelId="{D69A626C-6619-41EE-93BD-5A17CA7152F0}">
      <dgm:prSet phldrT="[Text]"/>
      <dgm:spPr>
        <a:solidFill>
          <a:srgbClr val="FDFDFD">
            <a:alpha val="32157"/>
          </a:srgbClr>
        </a:solidFill>
      </dgm:spPr>
      <dgm:t>
        <a:bodyPr/>
        <a:lstStyle/>
        <a:p>
          <a:pPr algn="l">
            <a:buSzPct val="150000"/>
            <a:buFontTx/>
            <a:buBlip>
              <a:blip xmlns:r="http://schemas.openxmlformats.org/officeDocument/2006/relationships" r:embed="rId3"/>
            </a:buBlip>
          </a:pPr>
          <a:r>
            <a:rPr lang="en-US" sz="1500" dirty="0"/>
            <a:t>  Chatbot </a:t>
          </a:r>
        </a:p>
      </dgm:t>
    </dgm:pt>
    <dgm:pt modelId="{B50E2379-C618-45B8-B454-D264F2A18C73}" type="parTrans" cxnId="{B09C0878-2C2D-4A66-9252-0A4F7BCAB3E2}">
      <dgm:prSet/>
      <dgm:spPr/>
      <dgm:t>
        <a:bodyPr/>
        <a:lstStyle/>
        <a:p>
          <a:endParaRPr lang="en-US"/>
        </a:p>
      </dgm:t>
    </dgm:pt>
    <dgm:pt modelId="{7D7018CA-2A1F-42FD-AAD7-BBDBA4F9FF26}" type="sibTrans" cxnId="{B09C0878-2C2D-4A66-9252-0A4F7BCAB3E2}">
      <dgm:prSet/>
      <dgm:spPr/>
      <dgm:t>
        <a:bodyPr/>
        <a:lstStyle/>
        <a:p>
          <a:endParaRPr lang="en-US"/>
        </a:p>
      </dgm:t>
    </dgm:pt>
    <dgm:pt modelId="{23D8537E-02E5-4E2D-A766-D7D1DE9042D6}">
      <dgm:prSet phldrT="[Text]"/>
      <dgm:spPr>
        <a:solidFill>
          <a:srgbClr val="FDFDFD">
            <a:alpha val="32157"/>
          </a:srgbClr>
        </a:solidFill>
      </dgm:spPr>
      <dgm:t>
        <a:bodyPr/>
        <a:lstStyle/>
        <a:p>
          <a:pPr algn="l">
            <a:buSzPct val="150000"/>
            <a:buFontTx/>
            <a:buBlip>
              <a:blip xmlns:r="http://schemas.openxmlformats.org/officeDocument/2006/relationships" r:embed="rId4"/>
            </a:buBlip>
          </a:pPr>
          <a:r>
            <a:rPr lang="en-US" sz="1500" dirty="0"/>
            <a:t>  Multitenant</a:t>
          </a:r>
        </a:p>
      </dgm:t>
    </dgm:pt>
    <dgm:pt modelId="{6F4B06FF-F69E-4266-9522-8B008A74E7EB}" type="parTrans" cxnId="{F8B4B195-1249-4F78-8AEB-8BF60D7F9E6B}">
      <dgm:prSet/>
      <dgm:spPr/>
      <dgm:t>
        <a:bodyPr/>
        <a:lstStyle/>
        <a:p>
          <a:endParaRPr lang="en-US"/>
        </a:p>
      </dgm:t>
    </dgm:pt>
    <dgm:pt modelId="{FA10F219-09BF-4BC1-8A5E-D9DF4AAB992A}" type="sibTrans" cxnId="{F8B4B195-1249-4F78-8AEB-8BF60D7F9E6B}">
      <dgm:prSet/>
      <dgm:spPr/>
      <dgm:t>
        <a:bodyPr/>
        <a:lstStyle/>
        <a:p>
          <a:endParaRPr lang="en-US"/>
        </a:p>
      </dgm:t>
    </dgm:pt>
    <dgm:pt modelId="{B489FEA4-6FA3-4F03-9CE2-4A6121860E7A}">
      <dgm:prSet phldrT="[Text]"/>
      <dgm:spPr>
        <a:solidFill>
          <a:srgbClr val="FDFDFD">
            <a:alpha val="32157"/>
          </a:srgbClr>
        </a:solidFill>
      </dgm:spPr>
      <dgm:t>
        <a:bodyPr/>
        <a:lstStyle/>
        <a:p>
          <a:pPr algn="l">
            <a:buSzPct val="150000"/>
            <a:buFontTx/>
            <a:buBlip>
              <a:blip xmlns:r="http://schemas.openxmlformats.org/officeDocument/2006/relationships" r:embed="rId5"/>
            </a:buBlip>
          </a:pPr>
          <a:r>
            <a:rPr lang="en-US" sz="1500" dirty="0"/>
            <a:t>  Insurance </a:t>
          </a:r>
        </a:p>
      </dgm:t>
    </dgm:pt>
    <dgm:pt modelId="{E75A605D-A347-415F-87E2-1E37D9D16E3E}" type="parTrans" cxnId="{B45D9D93-0347-4BBF-80A6-6D9B714435BD}">
      <dgm:prSet/>
      <dgm:spPr/>
      <dgm:t>
        <a:bodyPr/>
        <a:lstStyle/>
        <a:p>
          <a:endParaRPr lang="en-US"/>
        </a:p>
      </dgm:t>
    </dgm:pt>
    <dgm:pt modelId="{CEC8445C-6EA5-4CC6-9CCD-EFB3F4228C58}" type="sibTrans" cxnId="{B45D9D93-0347-4BBF-80A6-6D9B714435BD}">
      <dgm:prSet/>
      <dgm:spPr/>
      <dgm:t>
        <a:bodyPr/>
        <a:lstStyle/>
        <a:p>
          <a:endParaRPr lang="en-US"/>
        </a:p>
      </dgm:t>
    </dgm:pt>
    <dgm:pt modelId="{5DE796D2-10F7-4D67-B7FA-8A606FC77EB7}">
      <dgm:prSet phldrT="[Text]"/>
      <dgm:spPr>
        <a:solidFill>
          <a:srgbClr val="FDFDFD">
            <a:alpha val="32157"/>
          </a:srgbClr>
        </a:solidFill>
      </dgm:spPr>
      <dgm:t>
        <a:bodyPr/>
        <a:lstStyle/>
        <a:p>
          <a:pPr algn="l">
            <a:buSzPct val="150000"/>
            <a:buFontTx/>
            <a:buBlip>
              <a:blip xmlns:r="http://schemas.openxmlformats.org/officeDocument/2006/relationships" r:embed="rId6"/>
            </a:buBlip>
          </a:pPr>
          <a:r>
            <a:rPr lang="en-US" sz="1500" dirty="0"/>
            <a:t>  Online Pharmacy</a:t>
          </a:r>
        </a:p>
      </dgm:t>
    </dgm:pt>
    <dgm:pt modelId="{DD5F2776-B045-4DA6-87A4-32C7C8AA914F}" type="sibTrans" cxnId="{F5B57B04-35BF-42E6-BD12-17B2473DB105}">
      <dgm:prSet/>
      <dgm:spPr/>
      <dgm:t>
        <a:bodyPr/>
        <a:lstStyle/>
        <a:p>
          <a:endParaRPr lang="en-US"/>
        </a:p>
      </dgm:t>
    </dgm:pt>
    <dgm:pt modelId="{49EF0D8B-5AE0-45D0-9F53-4B2C7CE5AD3B}" type="parTrans" cxnId="{F5B57B04-35BF-42E6-BD12-17B2473DB105}">
      <dgm:prSet/>
      <dgm:spPr/>
      <dgm:t>
        <a:bodyPr/>
        <a:lstStyle/>
        <a:p>
          <a:endParaRPr lang="en-US"/>
        </a:p>
      </dgm:t>
    </dgm:pt>
    <dgm:pt modelId="{C1888681-EE06-471C-A70C-15B955C526B8}">
      <dgm:prSet phldrT="[Text]"/>
      <dgm:spPr>
        <a:solidFill>
          <a:srgbClr val="FDFDFD">
            <a:alpha val="32157"/>
          </a:srgbClr>
        </a:solidFill>
      </dgm:spPr>
      <dgm:t>
        <a:bodyPr/>
        <a:lstStyle/>
        <a:p>
          <a:pPr algn="l">
            <a:buSzPct val="150000"/>
            <a:buFontTx/>
            <a:buBlip>
              <a:blip xmlns:r="http://schemas.openxmlformats.org/officeDocument/2006/relationships" r:embed="rId7"/>
            </a:buBlip>
          </a:pPr>
          <a:r>
            <a:rPr lang="en-US" sz="1500" dirty="0"/>
            <a:t>  Online Billing system</a:t>
          </a:r>
        </a:p>
      </dgm:t>
    </dgm:pt>
    <dgm:pt modelId="{30200C30-43DB-4A96-A25A-D97710AA6B56}" type="sibTrans" cxnId="{013C45E9-3BAA-4A22-9495-D84D0E71B12B}">
      <dgm:prSet/>
      <dgm:spPr/>
      <dgm:t>
        <a:bodyPr/>
        <a:lstStyle/>
        <a:p>
          <a:endParaRPr lang="en-US"/>
        </a:p>
      </dgm:t>
    </dgm:pt>
    <dgm:pt modelId="{E6F834AE-9CBF-4312-8FCE-6AC1DC62039E}" type="parTrans" cxnId="{013C45E9-3BAA-4A22-9495-D84D0E71B12B}">
      <dgm:prSet/>
      <dgm:spPr/>
      <dgm:t>
        <a:bodyPr/>
        <a:lstStyle/>
        <a:p>
          <a:endParaRPr lang="en-US"/>
        </a:p>
      </dgm:t>
    </dgm:pt>
    <dgm:pt modelId="{6B2E2013-9127-4EF7-A8BB-0FD26D34B77A}">
      <dgm:prSet phldrT="[Text]"/>
      <dgm:spPr>
        <a:solidFill>
          <a:srgbClr val="FDFDFD">
            <a:alpha val="32157"/>
          </a:srgbClr>
        </a:solidFill>
      </dgm:spPr>
      <dgm:t>
        <a:bodyPr/>
        <a:lstStyle/>
        <a:p>
          <a:pPr algn="l">
            <a:buSzPct val="150000"/>
            <a:buFontTx/>
            <a:buBlip>
              <a:blip xmlns:r="http://schemas.openxmlformats.org/officeDocument/2006/relationships" r:embed="rId8"/>
            </a:buBlip>
          </a:pPr>
          <a:r>
            <a:rPr lang="en-US" sz="1500" dirty="0"/>
            <a:t>  Online Payment </a:t>
          </a:r>
        </a:p>
      </dgm:t>
    </dgm:pt>
    <dgm:pt modelId="{AAEFD3C2-5603-41F3-B218-C8D61D86F32B}" type="sibTrans" cxnId="{879E7AE2-110B-481C-89F8-DBCEF1B7FF35}">
      <dgm:prSet/>
      <dgm:spPr/>
      <dgm:t>
        <a:bodyPr/>
        <a:lstStyle/>
        <a:p>
          <a:endParaRPr lang="en-US"/>
        </a:p>
      </dgm:t>
    </dgm:pt>
    <dgm:pt modelId="{15DBE40F-1230-4DB3-8A3B-2CFEBD46D6BE}" type="parTrans" cxnId="{879E7AE2-110B-481C-89F8-DBCEF1B7FF35}">
      <dgm:prSet/>
      <dgm:spPr/>
      <dgm:t>
        <a:bodyPr/>
        <a:lstStyle/>
        <a:p>
          <a:endParaRPr lang="en-US"/>
        </a:p>
      </dgm:t>
    </dgm:pt>
    <dgm:pt modelId="{947D3357-60C7-41CD-812D-0110323A6190}">
      <dgm:prSet phldrT="[Text]" custT="1"/>
      <dgm:spPr>
        <a:solidFill>
          <a:srgbClr val="FDFDFD">
            <a:alpha val="32157"/>
          </a:srgbClr>
        </a:solidFill>
      </dgm:spPr>
      <dgm:t>
        <a:bodyPr/>
        <a:lstStyle/>
        <a:p>
          <a:pPr algn="l">
            <a:buSzPct val="150000"/>
            <a:buFontTx/>
            <a:buBlip>
              <a:blip xmlns:r="http://schemas.openxmlformats.org/officeDocument/2006/relationships" r:embed="rId9"/>
            </a:buBlip>
          </a:pPr>
          <a:r>
            <a:rPr lang="en-US" sz="1400" dirty="0"/>
            <a:t>  Support Multilinguals</a:t>
          </a:r>
          <a:r>
            <a:rPr lang="en-US" sz="1500" dirty="0"/>
            <a:t>  </a:t>
          </a:r>
        </a:p>
      </dgm:t>
    </dgm:pt>
    <dgm:pt modelId="{0D5B1385-1B30-45E2-A1A5-30E50B22BB7A}" type="parTrans" cxnId="{6FD87D7A-EC1C-4AD5-9085-0ABE4F0C86C9}">
      <dgm:prSet/>
      <dgm:spPr/>
      <dgm:t>
        <a:bodyPr/>
        <a:lstStyle/>
        <a:p>
          <a:endParaRPr lang="en-US"/>
        </a:p>
      </dgm:t>
    </dgm:pt>
    <dgm:pt modelId="{B8F3FCCA-D04C-4478-B879-490BC51E01AF}" type="sibTrans" cxnId="{6FD87D7A-EC1C-4AD5-9085-0ABE4F0C86C9}">
      <dgm:prSet/>
      <dgm:spPr/>
      <dgm:t>
        <a:bodyPr/>
        <a:lstStyle/>
        <a:p>
          <a:endParaRPr lang="en-US"/>
        </a:p>
      </dgm:t>
    </dgm:pt>
    <dgm:pt modelId="{8CC00D7C-ED08-405F-B50B-ABD2FC5394BB}" type="pres">
      <dgm:prSet presAssocID="{A22C476F-305C-4006-BAE1-53B547596E13}" presName="linear" presStyleCnt="0">
        <dgm:presLayoutVars>
          <dgm:dir/>
          <dgm:animLvl val="lvl"/>
          <dgm:resizeHandles val="exact"/>
        </dgm:presLayoutVars>
      </dgm:prSet>
      <dgm:spPr/>
    </dgm:pt>
    <dgm:pt modelId="{A059F41A-6C44-4F79-BA4B-BA5383C317D9}" type="pres">
      <dgm:prSet presAssocID="{CBC6EC4D-43C2-4082-BE03-838E58D83C73}" presName="parentLin" presStyleCnt="0"/>
      <dgm:spPr/>
    </dgm:pt>
    <dgm:pt modelId="{7E7411A1-AEB3-4E0D-A48E-32F71B22B38C}" type="pres">
      <dgm:prSet presAssocID="{CBC6EC4D-43C2-4082-BE03-838E58D83C73}" presName="parentLeftMargin" presStyleLbl="node1" presStyleIdx="0" presStyleCnt="1"/>
      <dgm:spPr/>
    </dgm:pt>
    <dgm:pt modelId="{FA4B6974-168E-4E0F-8496-EDB0884D7B95}" type="pres">
      <dgm:prSet presAssocID="{CBC6EC4D-43C2-4082-BE03-838E58D83C73}" presName="parentText" presStyleLbl="node1" presStyleIdx="0" presStyleCnt="1" custLinFactX="6855" custLinFactNeighborX="100000" custLinFactNeighborY="-487">
        <dgm:presLayoutVars>
          <dgm:chMax val="0"/>
          <dgm:bulletEnabled val="1"/>
        </dgm:presLayoutVars>
      </dgm:prSet>
      <dgm:spPr/>
    </dgm:pt>
    <dgm:pt modelId="{D334672A-C82E-485A-9E44-0DC1A0DCF5FE}" type="pres">
      <dgm:prSet presAssocID="{CBC6EC4D-43C2-4082-BE03-838E58D83C73}" presName="negativeSpace" presStyleCnt="0"/>
      <dgm:spPr/>
    </dgm:pt>
    <dgm:pt modelId="{E9CA08BC-3E46-4325-AE21-BED0BD310BAC}" type="pres">
      <dgm:prSet presAssocID="{CBC6EC4D-43C2-4082-BE03-838E58D83C73}" presName="childText" presStyleLbl="conFgAcc1" presStyleIdx="0" presStyleCnt="1">
        <dgm:presLayoutVars>
          <dgm:bulletEnabled val="1"/>
        </dgm:presLayoutVars>
      </dgm:prSet>
      <dgm:spPr/>
    </dgm:pt>
  </dgm:ptLst>
  <dgm:cxnLst>
    <dgm:cxn modelId="{F5B57B04-35BF-42E6-BD12-17B2473DB105}" srcId="{CBC6EC4D-43C2-4082-BE03-838E58D83C73}" destId="{5DE796D2-10F7-4D67-B7FA-8A606FC77EB7}" srcOrd="4" destOrd="0" parTransId="{49EF0D8B-5AE0-45D0-9F53-4B2C7CE5AD3B}" sibTransId="{DD5F2776-B045-4DA6-87A4-32C7C8AA914F}"/>
    <dgm:cxn modelId="{DE33F405-BA0E-4E5B-9A22-CC54504334C0}" type="presOf" srcId="{C1888681-EE06-471C-A70C-15B955C526B8}" destId="{E9CA08BC-3E46-4325-AE21-BED0BD310BAC}" srcOrd="0" destOrd="5" presId="urn:microsoft.com/office/officeart/2005/8/layout/list1"/>
    <dgm:cxn modelId="{DD4F5D22-7FF2-4736-9AC5-996856EDEBE6}" srcId="{CBC6EC4D-43C2-4082-BE03-838E58D83C73}" destId="{627ACD16-9CA8-4682-81B0-B7E80B79370D}" srcOrd="0" destOrd="0" parTransId="{35F99B32-371B-42BE-8B56-617A196092B4}" sibTransId="{5FA4C8D5-A83A-45A5-927E-6ECFE76166B8}"/>
    <dgm:cxn modelId="{2CB63223-0335-4E95-81B5-20F1B75483D2}" type="presOf" srcId="{D69A626C-6619-41EE-93BD-5A17CA7152F0}" destId="{E9CA08BC-3E46-4325-AE21-BED0BD310BAC}" srcOrd="0" destOrd="2" presId="urn:microsoft.com/office/officeart/2005/8/layout/list1"/>
    <dgm:cxn modelId="{7C839561-86AF-4CB8-B67C-D916198699B6}" type="presOf" srcId="{CBC6EC4D-43C2-4082-BE03-838E58D83C73}" destId="{7E7411A1-AEB3-4E0D-A48E-32F71B22B38C}" srcOrd="0" destOrd="0" presId="urn:microsoft.com/office/officeart/2005/8/layout/list1"/>
    <dgm:cxn modelId="{1CDE0967-0F0F-4DBB-99BF-7A1A6369A489}" srcId="{A22C476F-305C-4006-BAE1-53B547596E13}" destId="{CBC6EC4D-43C2-4082-BE03-838E58D83C73}" srcOrd="0" destOrd="0" parTransId="{A489135B-9B29-4DD8-BF7B-54033F63C722}" sibTransId="{8782B063-AE3F-482E-A813-1DE1683B1C11}"/>
    <dgm:cxn modelId="{7C3C734E-D7C1-4926-9D24-159261041407}" type="presOf" srcId="{B489FEA4-6FA3-4F03-9CE2-4A6121860E7A}" destId="{E9CA08BC-3E46-4325-AE21-BED0BD310BAC}" srcOrd="0" destOrd="7" presId="urn:microsoft.com/office/officeart/2005/8/layout/list1"/>
    <dgm:cxn modelId="{B09C0878-2C2D-4A66-9252-0A4F7BCAB3E2}" srcId="{CBC6EC4D-43C2-4082-BE03-838E58D83C73}" destId="{D69A626C-6619-41EE-93BD-5A17CA7152F0}" srcOrd="2" destOrd="0" parTransId="{B50E2379-C618-45B8-B454-D264F2A18C73}" sibTransId="{7D7018CA-2A1F-42FD-AAD7-BBDBA4F9FF26}"/>
    <dgm:cxn modelId="{6FD87D7A-EC1C-4AD5-9085-0ABE4F0C86C9}" srcId="{CBC6EC4D-43C2-4082-BE03-838E58D83C73}" destId="{947D3357-60C7-41CD-812D-0110323A6190}" srcOrd="8" destOrd="0" parTransId="{0D5B1385-1B30-45E2-A1A5-30E50B22BB7A}" sibTransId="{B8F3FCCA-D04C-4478-B879-490BC51E01AF}"/>
    <dgm:cxn modelId="{CDBAB588-3E60-47AA-AB27-D1DE1EEECB9D}" type="presOf" srcId="{627ACD16-9CA8-4682-81B0-B7E80B79370D}" destId="{E9CA08BC-3E46-4325-AE21-BED0BD310BAC}" srcOrd="0" destOrd="0" presId="urn:microsoft.com/office/officeart/2005/8/layout/list1"/>
    <dgm:cxn modelId="{242AE392-AF16-4303-B3BE-8CB218E9FAFB}" type="presOf" srcId="{F9534CF1-CE3D-4B49-AED0-A7A03F8C8D28}" destId="{E9CA08BC-3E46-4325-AE21-BED0BD310BAC}" srcOrd="0" destOrd="1" presId="urn:microsoft.com/office/officeart/2005/8/layout/list1"/>
    <dgm:cxn modelId="{B45D9D93-0347-4BBF-80A6-6D9B714435BD}" srcId="{CBC6EC4D-43C2-4082-BE03-838E58D83C73}" destId="{B489FEA4-6FA3-4F03-9CE2-4A6121860E7A}" srcOrd="7" destOrd="0" parTransId="{E75A605D-A347-415F-87E2-1E37D9D16E3E}" sibTransId="{CEC8445C-6EA5-4CC6-9CCD-EFB3F4228C58}"/>
    <dgm:cxn modelId="{F8B4B195-1249-4F78-8AEB-8BF60D7F9E6B}" srcId="{CBC6EC4D-43C2-4082-BE03-838E58D83C73}" destId="{23D8537E-02E5-4E2D-A766-D7D1DE9042D6}" srcOrd="3" destOrd="0" parTransId="{6F4B06FF-F69E-4266-9522-8B008A74E7EB}" sibTransId="{FA10F219-09BF-4BC1-8A5E-D9DF4AAB992A}"/>
    <dgm:cxn modelId="{78F72FA9-2354-417C-926D-E50C9281B898}" type="presOf" srcId="{6B2E2013-9127-4EF7-A8BB-0FD26D34B77A}" destId="{E9CA08BC-3E46-4325-AE21-BED0BD310BAC}" srcOrd="0" destOrd="6" presId="urn:microsoft.com/office/officeart/2005/8/layout/list1"/>
    <dgm:cxn modelId="{C6B78BAC-CF30-401E-B97E-1C8F61730B8F}" type="presOf" srcId="{23D8537E-02E5-4E2D-A766-D7D1DE9042D6}" destId="{E9CA08BC-3E46-4325-AE21-BED0BD310BAC}" srcOrd="0" destOrd="3" presId="urn:microsoft.com/office/officeart/2005/8/layout/list1"/>
    <dgm:cxn modelId="{EE43EDB1-943C-4848-A5D8-B99AE112C08F}" type="presOf" srcId="{947D3357-60C7-41CD-812D-0110323A6190}" destId="{E9CA08BC-3E46-4325-AE21-BED0BD310BAC}" srcOrd="0" destOrd="8" presId="urn:microsoft.com/office/officeart/2005/8/layout/list1"/>
    <dgm:cxn modelId="{ACCE2BBB-4D6A-40C1-A0A9-3DF8F4F0B41F}" type="presOf" srcId="{A22C476F-305C-4006-BAE1-53B547596E13}" destId="{8CC00D7C-ED08-405F-B50B-ABD2FC5394BB}" srcOrd="0" destOrd="0" presId="urn:microsoft.com/office/officeart/2005/8/layout/list1"/>
    <dgm:cxn modelId="{A7EDE4CB-C557-420C-975B-FA8A20A81584}" srcId="{CBC6EC4D-43C2-4082-BE03-838E58D83C73}" destId="{F9534CF1-CE3D-4B49-AED0-A7A03F8C8D28}" srcOrd="1" destOrd="0" parTransId="{FBFA5072-5B7C-4487-9C08-A0F097CBB4E0}" sibTransId="{0DEC4A06-A0AA-4D2E-A97D-5BF6ED401D61}"/>
    <dgm:cxn modelId="{D70BD6D8-A7CC-4F62-8FBE-0FAC3837282C}" type="presOf" srcId="{CBC6EC4D-43C2-4082-BE03-838E58D83C73}" destId="{FA4B6974-168E-4E0F-8496-EDB0884D7B95}" srcOrd="1" destOrd="0" presId="urn:microsoft.com/office/officeart/2005/8/layout/list1"/>
    <dgm:cxn modelId="{879E7AE2-110B-481C-89F8-DBCEF1B7FF35}" srcId="{CBC6EC4D-43C2-4082-BE03-838E58D83C73}" destId="{6B2E2013-9127-4EF7-A8BB-0FD26D34B77A}" srcOrd="6" destOrd="0" parTransId="{15DBE40F-1230-4DB3-8A3B-2CFEBD46D6BE}" sibTransId="{AAEFD3C2-5603-41F3-B218-C8D61D86F32B}"/>
    <dgm:cxn modelId="{013C45E9-3BAA-4A22-9495-D84D0E71B12B}" srcId="{CBC6EC4D-43C2-4082-BE03-838E58D83C73}" destId="{C1888681-EE06-471C-A70C-15B955C526B8}" srcOrd="5" destOrd="0" parTransId="{E6F834AE-9CBF-4312-8FCE-6AC1DC62039E}" sibTransId="{30200C30-43DB-4A96-A25A-D97710AA6B56}"/>
    <dgm:cxn modelId="{F78436F3-0588-4FBF-BE08-9136AE6609D6}" type="presOf" srcId="{5DE796D2-10F7-4D67-B7FA-8A606FC77EB7}" destId="{E9CA08BC-3E46-4325-AE21-BED0BD310BAC}" srcOrd="0" destOrd="4" presId="urn:microsoft.com/office/officeart/2005/8/layout/list1"/>
    <dgm:cxn modelId="{5346CEBB-91DC-4E45-9308-24E759A2BF53}" type="presParOf" srcId="{8CC00D7C-ED08-405F-B50B-ABD2FC5394BB}" destId="{A059F41A-6C44-4F79-BA4B-BA5383C317D9}" srcOrd="0" destOrd="0" presId="urn:microsoft.com/office/officeart/2005/8/layout/list1"/>
    <dgm:cxn modelId="{2989CF03-CE33-4C7F-98F2-92B88C860655}" type="presParOf" srcId="{A059F41A-6C44-4F79-BA4B-BA5383C317D9}" destId="{7E7411A1-AEB3-4E0D-A48E-32F71B22B38C}" srcOrd="0" destOrd="0" presId="urn:microsoft.com/office/officeart/2005/8/layout/list1"/>
    <dgm:cxn modelId="{5C5F065C-6F1B-4310-8D8F-E88C8F9FDAD6}" type="presParOf" srcId="{A059F41A-6C44-4F79-BA4B-BA5383C317D9}" destId="{FA4B6974-168E-4E0F-8496-EDB0884D7B95}" srcOrd="1" destOrd="0" presId="urn:microsoft.com/office/officeart/2005/8/layout/list1"/>
    <dgm:cxn modelId="{484EBED6-7AA2-4003-A9D0-6F10312E428E}" type="presParOf" srcId="{8CC00D7C-ED08-405F-B50B-ABD2FC5394BB}" destId="{D334672A-C82E-485A-9E44-0DC1A0DCF5FE}" srcOrd="1" destOrd="0" presId="urn:microsoft.com/office/officeart/2005/8/layout/list1"/>
    <dgm:cxn modelId="{6F810D97-4B51-49AB-85EE-E5F09681DAD3}" type="presParOf" srcId="{8CC00D7C-ED08-405F-B50B-ABD2FC5394BB}" destId="{E9CA08BC-3E46-4325-AE21-BED0BD310BA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2C476F-305C-4006-BAE1-53B547596E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C6EC4D-43C2-4082-BE03-838E58D83C73}">
      <dgm:prSet phldrT="[Text]" custT="1"/>
      <dgm:spPr>
        <a:solidFill>
          <a:schemeClr val="bg1">
            <a:lumMod val="75000"/>
            <a:lumOff val="25000"/>
          </a:schemeClr>
        </a:solidFill>
      </dgm:spPr>
      <dgm:t>
        <a:bodyPr/>
        <a:lstStyle/>
        <a:p>
          <a:pPr algn="ctr"/>
          <a:r>
            <a:rPr lang="en-US" sz="1400" dirty="0"/>
            <a:t>Mobile App</a:t>
          </a:r>
        </a:p>
      </dgm:t>
    </dgm:pt>
    <dgm:pt modelId="{A489135B-9B29-4DD8-BF7B-54033F63C722}" type="parTrans" cxnId="{1CDE0967-0F0F-4DBB-99BF-7A1A6369A489}">
      <dgm:prSet/>
      <dgm:spPr/>
      <dgm:t>
        <a:bodyPr/>
        <a:lstStyle/>
        <a:p>
          <a:endParaRPr lang="en-US"/>
        </a:p>
      </dgm:t>
    </dgm:pt>
    <dgm:pt modelId="{8782B063-AE3F-482E-A813-1DE1683B1C11}" type="sibTrans" cxnId="{1CDE0967-0F0F-4DBB-99BF-7A1A6369A489}">
      <dgm:prSet/>
      <dgm:spPr/>
      <dgm:t>
        <a:bodyPr/>
        <a:lstStyle/>
        <a:p>
          <a:endParaRPr lang="en-US"/>
        </a:p>
      </dgm:t>
    </dgm:pt>
    <dgm:pt modelId="{7C0C580E-4657-4C01-BF41-4DF577C7168F}">
      <dgm:prSet custT="1"/>
      <dgm:spPr>
        <a:solidFill>
          <a:srgbClr val="FFFFFF">
            <a:alpha val="40000"/>
          </a:srgbClr>
        </a:solidFill>
      </dgm:spPr>
      <dgm:t>
        <a:bodyPr/>
        <a:lstStyle/>
        <a:p>
          <a:pPr algn="l">
            <a:buClrTx/>
            <a:buSzPct val="120000"/>
            <a:buFontTx/>
            <a:buBlip>
              <a:blip xmlns:r="http://schemas.openxmlformats.org/officeDocument/2006/relationships" r:embed="rId1"/>
            </a:buBlip>
          </a:pPr>
          <a:r>
            <a:rPr lang="en-US" sz="1600" dirty="0"/>
            <a:t> Online Pharmacy</a:t>
          </a:r>
        </a:p>
      </dgm:t>
    </dgm:pt>
    <dgm:pt modelId="{02674D38-4831-4192-A890-4BFD96D6F29B}" type="parTrans" cxnId="{34BD4EDF-E648-4C87-8455-F5D19257E7B0}">
      <dgm:prSet/>
      <dgm:spPr/>
      <dgm:t>
        <a:bodyPr/>
        <a:lstStyle/>
        <a:p>
          <a:endParaRPr lang="en-US"/>
        </a:p>
      </dgm:t>
    </dgm:pt>
    <dgm:pt modelId="{6D440108-C5A8-4E6F-8436-8A3E5B243930}" type="sibTrans" cxnId="{34BD4EDF-E648-4C87-8455-F5D19257E7B0}">
      <dgm:prSet/>
      <dgm:spPr/>
      <dgm:t>
        <a:bodyPr/>
        <a:lstStyle/>
        <a:p>
          <a:endParaRPr lang="en-US"/>
        </a:p>
      </dgm:t>
    </dgm:pt>
    <dgm:pt modelId="{8ACDEFC7-DEEB-4CA4-9229-8E1441017030}">
      <dgm:prSet custT="1"/>
      <dgm:spPr>
        <a:solidFill>
          <a:srgbClr val="FFFFFF">
            <a:alpha val="40000"/>
          </a:srgbClr>
        </a:solidFill>
      </dgm:spPr>
      <dgm:t>
        <a:bodyPr/>
        <a:lstStyle/>
        <a:p>
          <a:pPr algn="l">
            <a:buClrTx/>
            <a:buSzPct val="120000"/>
            <a:buFontTx/>
            <a:buBlip>
              <a:blip xmlns:r="http://schemas.openxmlformats.org/officeDocument/2006/relationships" r:embed="rId2"/>
            </a:buBlip>
          </a:pPr>
          <a:r>
            <a:rPr lang="en-US" sz="1600" dirty="0"/>
            <a:t> Online Payment</a:t>
          </a:r>
        </a:p>
      </dgm:t>
    </dgm:pt>
    <dgm:pt modelId="{A03CB7F6-6F7D-4FD1-A2B5-EBBD9DAD2C87}" type="parTrans" cxnId="{436747A5-4C42-4735-9DA2-EACE6ADB4890}">
      <dgm:prSet/>
      <dgm:spPr/>
      <dgm:t>
        <a:bodyPr/>
        <a:lstStyle/>
        <a:p>
          <a:endParaRPr lang="en-US"/>
        </a:p>
      </dgm:t>
    </dgm:pt>
    <dgm:pt modelId="{708D4BB8-4F08-4AFB-996A-F0C334AEE9AB}" type="sibTrans" cxnId="{436747A5-4C42-4735-9DA2-EACE6ADB4890}">
      <dgm:prSet/>
      <dgm:spPr/>
      <dgm:t>
        <a:bodyPr/>
        <a:lstStyle/>
        <a:p>
          <a:endParaRPr lang="en-US"/>
        </a:p>
      </dgm:t>
    </dgm:pt>
    <dgm:pt modelId="{0CF81A8C-6CE6-4517-8DC6-D7D46B7EDD42}">
      <dgm:prSet custT="1"/>
      <dgm:spPr>
        <a:solidFill>
          <a:srgbClr val="FFFFFF">
            <a:alpha val="40000"/>
          </a:srgbClr>
        </a:solidFill>
      </dgm:spPr>
      <dgm:t>
        <a:bodyPr/>
        <a:lstStyle/>
        <a:p>
          <a:pPr algn="l">
            <a:buClrTx/>
            <a:buSzPct val="120000"/>
            <a:buFontTx/>
            <a:buBlip>
              <a:blip xmlns:r="http://schemas.openxmlformats.org/officeDocument/2006/relationships" r:embed="rId3"/>
            </a:buBlip>
          </a:pPr>
          <a:r>
            <a:rPr lang="en-US" sz="1600" dirty="0"/>
            <a:t> Insurance</a:t>
          </a:r>
        </a:p>
      </dgm:t>
    </dgm:pt>
    <dgm:pt modelId="{7F38DE44-B7A2-4630-B211-6CDA811F9880}" type="parTrans" cxnId="{A609B836-8CCC-4D41-9E3C-3D10CD1B27B7}">
      <dgm:prSet/>
      <dgm:spPr/>
      <dgm:t>
        <a:bodyPr/>
        <a:lstStyle/>
        <a:p>
          <a:endParaRPr lang="en-US"/>
        </a:p>
      </dgm:t>
    </dgm:pt>
    <dgm:pt modelId="{4E5D5C6B-F2E8-443D-9D3C-80C1F2766475}" type="sibTrans" cxnId="{A609B836-8CCC-4D41-9E3C-3D10CD1B27B7}">
      <dgm:prSet/>
      <dgm:spPr/>
      <dgm:t>
        <a:bodyPr/>
        <a:lstStyle/>
        <a:p>
          <a:endParaRPr lang="en-US"/>
        </a:p>
      </dgm:t>
    </dgm:pt>
    <dgm:pt modelId="{8CC00D7C-ED08-405F-B50B-ABD2FC5394BB}" type="pres">
      <dgm:prSet presAssocID="{A22C476F-305C-4006-BAE1-53B547596E13}" presName="linear" presStyleCnt="0">
        <dgm:presLayoutVars>
          <dgm:dir/>
          <dgm:animLvl val="lvl"/>
          <dgm:resizeHandles val="exact"/>
        </dgm:presLayoutVars>
      </dgm:prSet>
      <dgm:spPr/>
    </dgm:pt>
    <dgm:pt modelId="{A059F41A-6C44-4F79-BA4B-BA5383C317D9}" type="pres">
      <dgm:prSet presAssocID="{CBC6EC4D-43C2-4082-BE03-838E58D83C73}" presName="parentLin" presStyleCnt="0"/>
      <dgm:spPr/>
    </dgm:pt>
    <dgm:pt modelId="{7E7411A1-AEB3-4E0D-A48E-32F71B22B38C}" type="pres">
      <dgm:prSet presAssocID="{CBC6EC4D-43C2-4082-BE03-838E58D83C73}" presName="parentLeftMargin" presStyleLbl="node1" presStyleIdx="0" presStyleCnt="1"/>
      <dgm:spPr/>
    </dgm:pt>
    <dgm:pt modelId="{FA4B6974-168E-4E0F-8496-EDB0884D7B95}" type="pres">
      <dgm:prSet presAssocID="{CBC6EC4D-43C2-4082-BE03-838E58D83C73}" presName="parentText" presStyleLbl="node1" presStyleIdx="0" presStyleCnt="1" custScaleX="101145" custScaleY="19212" custLinFactX="4220" custLinFactNeighborX="100000" custLinFactNeighborY="-40433">
        <dgm:presLayoutVars>
          <dgm:chMax val="0"/>
          <dgm:bulletEnabled val="1"/>
        </dgm:presLayoutVars>
      </dgm:prSet>
      <dgm:spPr/>
    </dgm:pt>
    <dgm:pt modelId="{D334672A-C82E-485A-9E44-0DC1A0DCF5FE}" type="pres">
      <dgm:prSet presAssocID="{CBC6EC4D-43C2-4082-BE03-838E58D83C73}" presName="negativeSpace" presStyleCnt="0"/>
      <dgm:spPr/>
    </dgm:pt>
    <dgm:pt modelId="{E9CA08BC-3E46-4325-AE21-BED0BD310BAC}" type="pres">
      <dgm:prSet presAssocID="{CBC6EC4D-43C2-4082-BE03-838E58D83C73}" presName="childText" presStyleLbl="conFgAcc1" presStyleIdx="0" presStyleCnt="1" custScaleY="54463" custLinFactNeighborX="-316" custLinFactNeighborY="-2151">
        <dgm:presLayoutVars>
          <dgm:bulletEnabled val="1"/>
        </dgm:presLayoutVars>
      </dgm:prSet>
      <dgm:spPr/>
    </dgm:pt>
  </dgm:ptLst>
  <dgm:cxnLst>
    <dgm:cxn modelId="{A609B836-8CCC-4D41-9E3C-3D10CD1B27B7}" srcId="{CBC6EC4D-43C2-4082-BE03-838E58D83C73}" destId="{0CF81A8C-6CE6-4517-8DC6-D7D46B7EDD42}" srcOrd="2" destOrd="0" parTransId="{7F38DE44-B7A2-4630-B211-6CDA811F9880}" sibTransId="{4E5D5C6B-F2E8-443D-9D3C-80C1F2766475}"/>
    <dgm:cxn modelId="{7C839561-86AF-4CB8-B67C-D916198699B6}" type="presOf" srcId="{CBC6EC4D-43C2-4082-BE03-838E58D83C73}" destId="{7E7411A1-AEB3-4E0D-A48E-32F71B22B38C}" srcOrd="0" destOrd="0" presId="urn:microsoft.com/office/officeart/2005/8/layout/list1"/>
    <dgm:cxn modelId="{1CDE0967-0F0F-4DBB-99BF-7A1A6369A489}" srcId="{A22C476F-305C-4006-BAE1-53B547596E13}" destId="{CBC6EC4D-43C2-4082-BE03-838E58D83C73}" srcOrd="0" destOrd="0" parTransId="{A489135B-9B29-4DD8-BF7B-54033F63C722}" sibTransId="{8782B063-AE3F-482E-A813-1DE1683B1C11}"/>
    <dgm:cxn modelId="{0933334C-1575-495D-8AB1-AC8B375E40F7}" type="presOf" srcId="{7C0C580E-4657-4C01-BF41-4DF577C7168F}" destId="{E9CA08BC-3E46-4325-AE21-BED0BD310BAC}" srcOrd="0" destOrd="0" presId="urn:microsoft.com/office/officeart/2005/8/layout/list1"/>
    <dgm:cxn modelId="{C876FC8E-4AF1-49C0-9364-81DB6545C542}" type="presOf" srcId="{0CF81A8C-6CE6-4517-8DC6-D7D46B7EDD42}" destId="{E9CA08BC-3E46-4325-AE21-BED0BD310BAC}" srcOrd="0" destOrd="2" presId="urn:microsoft.com/office/officeart/2005/8/layout/list1"/>
    <dgm:cxn modelId="{436747A5-4C42-4735-9DA2-EACE6ADB4890}" srcId="{CBC6EC4D-43C2-4082-BE03-838E58D83C73}" destId="{8ACDEFC7-DEEB-4CA4-9229-8E1441017030}" srcOrd="1" destOrd="0" parTransId="{A03CB7F6-6F7D-4FD1-A2B5-EBBD9DAD2C87}" sibTransId="{708D4BB8-4F08-4AFB-996A-F0C334AEE9AB}"/>
    <dgm:cxn modelId="{ACCE2BBB-4D6A-40C1-A0A9-3DF8F4F0B41F}" type="presOf" srcId="{A22C476F-305C-4006-BAE1-53B547596E13}" destId="{8CC00D7C-ED08-405F-B50B-ABD2FC5394BB}" srcOrd="0" destOrd="0" presId="urn:microsoft.com/office/officeart/2005/8/layout/list1"/>
    <dgm:cxn modelId="{D70BD6D8-A7CC-4F62-8FBE-0FAC3837282C}" type="presOf" srcId="{CBC6EC4D-43C2-4082-BE03-838E58D83C73}" destId="{FA4B6974-168E-4E0F-8496-EDB0884D7B95}" srcOrd="1" destOrd="0" presId="urn:microsoft.com/office/officeart/2005/8/layout/list1"/>
    <dgm:cxn modelId="{34BD4EDF-E648-4C87-8455-F5D19257E7B0}" srcId="{CBC6EC4D-43C2-4082-BE03-838E58D83C73}" destId="{7C0C580E-4657-4C01-BF41-4DF577C7168F}" srcOrd="0" destOrd="0" parTransId="{02674D38-4831-4192-A890-4BFD96D6F29B}" sibTransId="{6D440108-C5A8-4E6F-8436-8A3E5B243930}"/>
    <dgm:cxn modelId="{A1EC48F9-F74E-45C8-B444-97F76C0A28CF}" type="presOf" srcId="{8ACDEFC7-DEEB-4CA4-9229-8E1441017030}" destId="{E9CA08BC-3E46-4325-AE21-BED0BD310BAC}" srcOrd="0" destOrd="1" presId="urn:microsoft.com/office/officeart/2005/8/layout/list1"/>
    <dgm:cxn modelId="{5346CEBB-91DC-4E45-9308-24E759A2BF53}" type="presParOf" srcId="{8CC00D7C-ED08-405F-B50B-ABD2FC5394BB}" destId="{A059F41A-6C44-4F79-BA4B-BA5383C317D9}" srcOrd="0" destOrd="0" presId="urn:microsoft.com/office/officeart/2005/8/layout/list1"/>
    <dgm:cxn modelId="{2989CF03-CE33-4C7F-98F2-92B88C860655}" type="presParOf" srcId="{A059F41A-6C44-4F79-BA4B-BA5383C317D9}" destId="{7E7411A1-AEB3-4E0D-A48E-32F71B22B38C}" srcOrd="0" destOrd="0" presId="urn:microsoft.com/office/officeart/2005/8/layout/list1"/>
    <dgm:cxn modelId="{5C5F065C-6F1B-4310-8D8F-E88C8F9FDAD6}" type="presParOf" srcId="{A059F41A-6C44-4F79-BA4B-BA5383C317D9}" destId="{FA4B6974-168E-4E0F-8496-EDB0884D7B95}" srcOrd="1" destOrd="0" presId="urn:microsoft.com/office/officeart/2005/8/layout/list1"/>
    <dgm:cxn modelId="{484EBED6-7AA2-4003-A9D0-6F10312E428E}" type="presParOf" srcId="{8CC00D7C-ED08-405F-B50B-ABD2FC5394BB}" destId="{D334672A-C82E-485A-9E44-0DC1A0DCF5FE}" srcOrd="1" destOrd="0" presId="urn:microsoft.com/office/officeart/2005/8/layout/list1"/>
    <dgm:cxn modelId="{6F810D97-4B51-49AB-85EE-E5F09681DAD3}" type="presParOf" srcId="{8CC00D7C-ED08-405F-B50B-ABD2FC5394BB}" destId="{E9CA08BC-3E46-4325-AE21-BED0BD310BAC}" srcOrd="2" destOrd="0" presId="urn:microsoft.com/office/officeart/2005/8/layout/list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E8ABCB-5975-4E7E-BC37-1BFBF0BC6AD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0136C15-FB63-4C0C-B728-3F555F87866C}">
      <dgm:prSet phldrT="[Text]"/>
      <dgm:spPr/>
      <dgm:t>
        <a:bodyPr/>
        <a:lstStyle/>
        <a:p>
          <a:pPr algn="ct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Front-End</a:t>
          </a:r>
          <a:endParaRPr lang="en-US" dirty="0"/>
        </a:p>
      </dgm:t>
    </dgm:pt>
    <dgm:pt modelId="{087B9341-C634-45F5-9564-F273F2AB266E}" type="parTrans" cxnId="{7EBB697C-9B81-4D44-936A-6EFFA999FEE8}">
      <dgm:prSet/>
      <dgm:spPr/>
      <dgm:t>
        <a:bodyPr/>
        <a:lstStyle/>
        <a:p>
          <a:endParaRPr lang="en-US"/>
        </a:p>
      </dgm:t>
    </dgm:pt>
    <dgm:pt modelId="{1C1F75E0-6B81-4F91-B64B-8259E52149EE}" type="sibTrans" cxnId="{7EBB697C-9B81-4D44-936A-6EFFA999FEE8}">
      <dgm:prSet/>
      <dgm:spPr/>
      <dgm:t>
        <a:bodyPr/>
        <a:lstStyle/>
        <a:p>
          <a:endParaRPr lang="en-US"/>
        </a:p>
      </dgm:t>
    </dgm:pt>
    <dgm:pt modelId="{A788BD1C-DE88-4333-BD95-A55479FFB935}">
      <dgm:prSet custT="1"/>
      <dgm:spPr>
        <a:noFill/>
        <a:ln>
          <a:solidFill>
            <a:schemeClr val="bg1"/>
          </a:solidFill>
        </a:ln>
      </dgm:spPr>
      <dgm:t>
        <a:bodyPr/>
        <a:lstStyle/>
        <a:p>
          <a:pPr algn="ctr">
            <a:lnSpc>
              <a:spcPct val="100000"/>
            </a:lnSpc>
            <a:buNone/>
          </a:pPr>
          <a:r>
            <a:rPr lang="en-US" altLang="zh-CN" sz="1400" dirty="0">
              <a:solidFill>
                <a:schemeClr val="bg1"/>
              </a:solidFill>
              <a:latin typeface="Montserrat" panose="00000500000000000000" charset="0"/>
              <a:ea typeface="Montserrat" panose="00000500000000000000" charset="0"/>
              <a:cs typeface="Montserrat" panose="00000500000000000000" charset="0"/>
            </a:rPr>
            <a:t>Angular v</a:t>
          </a:r>
          <a:r>
            <a:rPr lang="en-US" altLang="zh-CN" sz="1100" dirty="0">
              <a:solidFill>
                <a:schemeClr val="bg1"/>
              </a:solidFill>
              <a:latin typeface="Montserrat" panose="00000500000000000000" charset="0"/>
              <a:ea typeface="Montserrat" panose="00000500000000000000" charset="0"/>
              <a:cs typeface="Montserrat" panose="00000500000000000000" charset="0"/>
            </a:rPr>
            <a:t>14.0.4</a:t>
          </a:r>
        </a:p>
      </dgm:t>
    </dgm:pt>
    <dgm:pt modelId="{58649D47-8DBD-487D-9ED0-F19A2FF0EB3F}" type="parTrans" cxnId="{388EB4E3-8938-4EFF-8A47-7CC462B3BB15}">
      <dgm:prSet/>
      <dgm:spPr/>
      <dgm:t>
        <a:bodyPr/>
        <a:lstStyle/>
        <a:p>
          <a:endParaRPr lang="en-US"/>
        </a:p>
      </dgm:t>
    </dgm:pt>
    <dgm:pt modelId="{CD1A7A55-F7EF-496D-AE9A-3582D98ADA7E}" type="sibTrans" cxnId="{388EB4E3-8938-4EFF-8A47-7CC462B3BB15}">
      <dgm:prSet/>
      <dgm:spPr/>
      <dgm:t>
        <a:bodyPr/>
        <a:lstStyle/>
        <a:p>
          <a:endParaRPr lang="en-US"/>
        </a:p>
      </dgm:t>
    </dgm:pt>
    <dgm:pt modelId="{803CD608-EB3B-4E9B-A75B-AC221BD5EF6C}">
      <dgm:prSet custT="1"/>
      <dgm:spPr>
        <a:noFill/>
        <a:ln>
          <a:solidFill>
            <a:schemeClr val="bg1"/>
          </a:solidFill>
        </a:ln>
      </dgm:spPr>
      <dgm:t>
        <a:bodyPr/>
        <a:lstStyle/>
        <a:p>
          <a:pPr algn="ctr">
            <a:lnSpc>
              <a:spcPct val="100000"/>
            </a:lnSpc>
            <a:buNone/>
          </a:pPr>
          <a:r>
            <a:rPr lang="en-US" altLang="zh-CN" sz="1400" dirty="0">
              <a:solidFill>
                <a:schemeClr val="bg1"/>
              </a:solidFill>
              <a:latin typeface="Montserrat" panose="00000500000000000000" charset="0"/>
              <a:ea typeface="Montserrat" panose="00000500000000000000" charset="0"/>
              <a:cs typeface="Montserrat" panose="00000500000000000000" charset="0"/>
            </a:rPr>
            <a:t>NodeJS v</a:t>
          </a:r>
          <a:r>
            <a:rPr lang="en-US" altLang="zh-CN" sz="1100" dirty="0">
              <a:solidFill>
                <a:schemeClr val="bg1"/>
              </a:solidFill>
              <a:latin typeface="Montserrat" panose="00000500000000000000" charset="0"/>
              <a:ea typeface="Montserrat" panose="00000500000000000000" charset="0"/>
              <a:cs typeface="Montserrat" panose="00000500000000000000" charset="0"/>
            </a:rPr>
            <a:t>16.10.0</a:t>
          </a:r>
          <a:r>
            <a:rPr lang="en-US" altLang="zh-CN" sz="1400" dirty="0">
              <a:solidFill>
                <a:schemeClr val="bg1"/>
              </a:solidFill>
              <a:latin typeface="Montserrat" panose="00000500000000000000" charset="0"/>
              <a:ea typeface="Montserrat" panose="00000500000000000000" charset="0"/>
              <a:cs typeface="Montserrat" panose="00000500000000000000" charset="0"/>
            </a:rPr>
            <a:t> </a:t>
          </a:r>
        </a:p>
      </dgm:t>
    </dgm:pt>
    <dgm:pt modelId="{F752C1DE-DB07-4A14-91F0-6395628572FF}" type="parTrans" cxnId="{477E21AE-E3D3-467D-8D28-88443CA42D35}">
      <dgm:prSet/>
      <dgm:spPr/>
      <dgm:t>
        <a:bodyPr/>
        <a:lstStyle/>
        <a:p>
          <a:endParaRPr lang="en-US"/>
        </a:p>
      </dgm:t>
    </dgm:pt>
    <dgm:pt modelId="{0DA6D0A3-8371-4A5D-83FC-EF2CCEBF7953}" type="sibTrans" cxnId="{477E21AE-E3D3-467D-8D28-88443CA42D35}">
      <dgm:prSet/>
      <dgm:spPr/>
      <dgm:t>
        <a:bodyPr/>
        <a:lstStyle/>
        <a:p>
          <a:endParaRPr lang="en-US"/>
        </a:p>
      </dgm:t>
    </dgm:pt>
    <dgm:pt modelId="{FD9E515F-32EF-4501-8A8C-E1BBD8A5030E}">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Back-End</a:t>
          </a:r>
        </a:p>
      </dgm:t>
    </dgm:pt>
    <dgm:pt modelId="{05D5466D-72F2-4E3E-B664-AB97AE38C8B1}" type="parTrans" cxnId="{D7EFBC95-02F7-476A-87CD-2A77B6913D78}">
      <dgm:prSet/>
      <dgm:spPr/>
      <dgm:t>
        <a:bodyPr/>
        <a:lstStyle/>
        <a:p>
          <a:endParaRPr lang="en-US"/>
        </a:p>
      </dgm:t>
    </dgm:pt>
    <dgm:pt modelId="{6E052DF7-0CE1-4273-B800-9A3E9B9968FF}" type="sibTrans" cxnId="{D7EFBC95-02F7-476A-87CD-2A77B6913D78}">
      <dgm:prSet/>
      <dgm:spPr/>
      <dgm:t>
        <a:bodyPr/>
        <a:lstStyle/>
        <a:p>
          <a:endParaRPr lang="en-US"/>
        </a:p>
      </dgm:t>
    </dgm:pt>
    <dgm:pt modelId="{696FCB1C-801E-431E-9759-678754848A85}">
      <dgm:prSet custT="1"/>
      <dgm:spPr>
        <a:noFill/>
        <a:ln>
          <a:solidFill>
            <a:schemeClr val="bg1"/>
          </a:solidFill>
        </a:ln>
      </dgm:spPr>
      <dgm:t>
        <a:bodyPr/>
        <a:lstStyle/>
        <a:p>
          <a:pPr algn="ctr">
            <a:lnSpc>
              <a:spcPct val="100000"/>
            </a:lnSpc>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PHP </a:t>
          </a:r>
          <a:r>
            <a:rPr lang="en-US" altLang="zh-CN" sz="1100" dirty="0">
              <a:solidFill>
                <a:schemeClr val="bg1"/>
              </a:solidFill>
              <a:latin typeface="Montserrat" panose="00000500000000000000" charset="0"/>
              <a:ea typeface="Montserrat" panose="00000500000000000000" charset="0"/>
              <a:cs typeface="Montserrat" panose="00000500000000000000" charset="0"/>
            </a:rPr>
            <a:t>v7.4.33</a:t>
          </a:r>
        </a:p>
      </dgm:t>
    </dgm:pt>
    <dgm:pt modelId="{719A01A6-7795-4B2F-98B8-608FA5EFCE08}" type="parTrans" cxnId="{14503084-EFDA-4BB1-BD98-924ED4A76F05}">
      <dgm:prSet/>
      <dgm:spPr/>
      <dgm:t>
        <a:bodyPr/>
        <a:lstStyle/>
        <a:p>
          <a:endParaRPr lang="en-US"/>
        </a:p>
      </dgm:t>
    </dgm:pt>
    <dgm:pt modelId="{607AE606-6FA2-4299-8C5F-A705AD04A823}" type="sibTrans" cxnId="{14503084-EFDA-4BB1-BD98-924ED4A76F05}">
      <dgm:prSet/>
      <dgm:spPr/>
      <dgm:t>
        <a:bodyPr/>
        <a:lstStyle/>
        <a:p>
          <a:endParaRPr lang="en-US"/>
        </a:p>
      </dgm:t>
    </dgm:pt>
    <dgm:pt modelId="{A8DFD7CD-F496-4D9E-AE31-4EA29B3055C5}">
      <dgm:prSet custT="1"/>
      <dgm:spPr>
        <a:noFill/>
        <a:ln>
          <a:solidFill>
            <a:schemeClr val="bg1"/>
          </a:solidFill>
        </a:ln>
      </dgm:spPr>
      <dgm:t>
        <a:bodyPr/>
        <a:lstStyle/>
        <a:p>
          <a:pPr algn="ctr">
            <a:lnSpc>
              <a:spcPct val="100000"/>
            </a:lnSpc>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Laravel </a:t>
          </a:r>
          <a:r>
            <a:rPr lang="en-US" altLang="zh-CN" sz="1400" dirty="0">
              <a:solidFill>
                <a:schemeClr val="bg1"/>
              </a:solidFill>
              <a:latin typeface="Montserrat" panose="00000500000000000000" charset="0"/>
              <a:ea typeface="Montserrat" panose="00000500000000000000" charset="0"/>
              <a:cs typeface="Montserrat" panose="00000500000000000000" charset="0"/>
            </a:rPr>
            <a:t>8</a:t>
          </a:r>
          <a:endParaRPr lang="en-US" altLang="zh-CN" sz="1500" dirty="0">
            <a:solidFill>
              <a:schemeClr val="bg1"/>
            </a:solidFill>
            <a:latin typeface="Montserrat" panose="00000500000000000000" charset="0"/>
            <a:ea typeface="Montserrat" panose="00000500000000000000" charset="0"/>
            <a:cs typeface="Montserrat" panose="00000500000000000000" charset="0"/>
          </a:endParaRPr>
        </a:p>
      </dgm:t>
    </dgm:pt>
    <dgm:pt modelId="{23B56D34-DCE3-4B5B-A815-B03F9D3DAEF1}" type="parTrans" cxnId="{6223ACF5-4995-4370-ADAE-F49D11053E10}">
      <dgm:prSet/>
      <dgm:spPr/>
      <dgm:t>
        <a:bodyPr/>
        <a:lstStyle/>
        <a:p>
          <a:endParaRPr lang="en-US"/>
        </a:p>
      </dgm:t>
    </dgm:pt>
    <dgm:pt modelId="{97BE9F8A-1151-4EB4-89C5-0D8A72488F3E}" type="sibTrans" cxnId="{6223ACF5-4995-4370-ADAE-F49D11053E10}">
      <dgm:prSet/>
      <dgm:spPr/>
      <dgm:t>
        <a:bodyPr/>
        <a:lstStyle/>
        <a:p>
          <a:endParaRPr lang="en-US"/>
        </a:p>
      </dgm:t>
    </dgm:pt>
    <dgm:pt modelId="{FD74FB5E-6576-4FC4-B193-784D17E5121F}">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Pneumonia Detection Model</a:t>
          </a:r>
        </a:p>
      </dgm:t>
    </dgm:pt>
    <dgm:pt modelId="{932D55E1-6548-4E0A-B0DA-ECAE7FA53605}" type="parTrans" cxnId="{81913CCF-1783-4B33-9E17-F443F6149513}">
      <dgm:prSet/>
      <dgm:spPr/>
      <dgm:t>
        <a:bodyPr/>
        <a:lstStyle/>
        <a:p>
          <a:endParaRPr lang="en-US"/>
        </a:p>
      </dgm:t>
    </dgm:pt>
    <dgm:pt modelId="{D4807FBD-5610-4145-AFAB-B3C2C717A15E}" type="sibTrans" cxnId="{81913CCF-1783-4B33-9E17-F443F6149513}">
      <dgm:prSet/>
      <dgm:spPr/>
      <dgm:t>
        <a:bodyPr/>
        <a:lstStyle/>
        <a:p>
          <a:endParaRPr lang="en-US"/>
        </a:p>
      </dgm:t>
    </dgm:pt>
    <dgm:pt modelId="{33CF21F7-6F67-43FF-AA8C-7D1521E10FAD}">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Flask v</a:t>
          </a:r>
          <a:r>
            <a:rPr lang="en-US" altLang="zh-CN" sz="1500" dirty="0">
              <a:solidFill>
                <a:schemeClr val="bg1"/>
              </a:solidFill>
              <a:latin typeface="Montserrat" panose="00000500000000000000" charset="0"/>
            </a:rPr>
            <a:t> </a:t>
          </a:r>
          <a:r>
            <a:rPr lang="en-US" altLang="zh-CN" sz="1100" dirty="0">
              <a:solidFill>
                <a:schemeClr val="bg1"/>
              </a:solidFill>
              <a:latin typeface="Montserrat" panose="00000500000000000000" charset="0"/>
            </a:rPr>
            <a:t>1.1.2</a:t>
          </a:r>
          <a:endParaRPr lang="en-US" altLang="zh-CN" sz="1500" dirty="0">
            <a:solidFill>
              <a:schemeClr val="bg1"/>
            </a:solidFill>
            <a:latin typeface="Montserrat" panose="00000500000000000000" charset="0"/>
            <a:ea typeface="Montserrat" panose="00000500000000000000" charset="0"/>
            <a:cs typeface="Montserrat" panose="00000500000000000000" charset="0"/>
          </a:endParaRPr>
        </a:p>
      </dgm:t>
    </dgm:pt>
    <dgm:pt modelId="{91A4824A-213D-4551-8319-C87CC83C9DAE}" type="parTrans" cxnId="{D166682F-C782-49F7-A02B-FABCF927B856}">
      <dgm:prSet/>
      <dgm:spPr/>
      <dgm:t>
        <a:bodyPr/>
        <a:lstStyle/>
        <a:p>
          <a:endParaRPr lang="en-US"/>
        </a:p>
      </dgm:t>
    </dgm:pt>
    <dgm:pt modelId="{1EAED2C4-76C2-4422-923A-0040425305BA}" type="sibTrans" cxnId="{D166682F-C782-49F7-A02B-FABCF927B856}">
      <dgm:prSet/>
      <dgm:spPr/>
      <dgm:t>
        <a:bodyPr/>
        <a:lstStyle/>
        <a:p>
          <a:endParaRPr lang="en-US"/>
        </a:p>
      </dgm:t>
    </dgm:pt>
    <dgm:pt modelId="{5EC0BED8-9CC1-4D7D-8F5F-8056D8665FC6}">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Mobile App </a:t>
          </a:r>
        </a:p>
      </dgm:t>
    </dgm:pt>
    <dgm:pt modelId="{E6BCF3EE-1978-4142-8AD0-853568EA28F6}" type="parTrans" cxnId="{88C2F502-FC05-484C-A48E-EC17F5F27898}">
      <dgm:prSet/>
      <dgm:spPr/>
      <dgm:t>
        <a:bodyPr/>
        <a:lstStyle/>
        <a:p>
          <a:endParaRPr lang="en-US"/>
        </a:p>
      </dgm:t>
    </dgm:pt>
    <dgm:pt modelId="{D7CC6246-163C-4AB3-8D7F-AB6AA2EB4454}" type="sibTrans" cxnId="{88C2F502-FC05-484C-A48E-EC17F5F27898}">
      <dgm:prSet/>
      <dgm:spPr/>
      <dgm:t>
        <a:bodyPr/>
        <a:lstStyle/>
        <a:p>
          <a:endParaRPr lang="en-US"/>
        </a:p>
      </dgm:t>
    </dgm:pt>
    <dgm:pt modelId="{6B816083-18DC-4BCD-A302-22CF2756814A}">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Flutter </a:t>
          </a:r>
          <a:r>
            <a:rPr lang="en-US" altLang="zh-CN" sz="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dirty="0">
              <a:solidFill>
                <a:schemeClr val="bg1"/>
              </a:solidFill>
              <a:latin typeface="Montserrat" panose="00000500000000000000" charset="0"/>
              <a:ea typeface="Montserrat" panose="00000500000000000000" charset="0"/>
              <a:cs typeface="Montserrat" panose="00000500000000000000" charset="0"/>
            </a:rPr>
            <a:t>3.0.0</a:t>
          </a:r>
          <a:r>
            <a:rPr lang="en-US" altLang="zh-CN" sz="1400" dirty="0">
              <a:solidFill>
                <a:schemeClr val="bg1"/>
              </a:solidFill>
              <a:latin typeface="Montserrat" panose="00000500000000000000" charset="0"/>
              <a:ea typeface="Montserrat" panose="00000500000000000000" charset="0"/>
              <a:cs typeface="Montserrat" panose="00000500000000000000" charset="0"/>
            </a:rPr>
            <a:t> </a:t>
          </a:r>
        </a:p>
      </dgm:t>
    </dgm:pt>
    <dgm:pt modelId="{B22C1CE2-C305-4281-B79A-9CE873A4AF22}" type="parTrans" cxnId="{866427C6-FBE3-4447-99FA-3AC404B18A4C}">
      <dgm:prSet/>
      <dgm:spPr/>
      <dgm:t>
        <a:bodyPr/>
        <a:lstStyle/>
        <a:p>
          <a:endParaRPr lang="en-US"/>
        </a:p>
      </dgm:t>
    </dgm:pt>
    <dgm:pt modelId="{5671DFE2-19B3-4CB1-889F-0A74821833EE}" type="sibTrans" cxnId="{866427C6-FBE3-4447-99FA-3AC404B18A4C}">
      <dgm:prSet/>
      <dgm:spPr/>
      <dgm:t>
        <a:bodyPr/>
        <a:lstStyle/>
        <a:p>
          <a:endParaRPr lang="en-US"/>
        </a:p>
      </dgm:t>
    </dgm:pt>
    <dgm:pt modelId="{FEF30B80-1783-4192-8CA8-E5F7BB67CC38}">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Python </a:t>
          </a:r>
          <a:r>
            <a:rPr lang="en-US" altLang="zh-CN" sz="11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dirty="0">
              <a:solidFill>
                <a:schemeClr val="bg1"/>
              </a:solidFill>
              <a:latin typeface="Montserrat" panose="00000500000000000000" charset="0"/>
            </a:rPr>
            <a:t>3.9.7</a:t>
          </a:r>
          <a:endParaRPr lang="en-US" altLang="zh-CN" sz="1100" dirty="0">
            <a:solidFill>
              <a:schemeClr val="bg1"/>
            </a:solidFill>
            <a:latin typeface="Montserrat" panose="00000500000000000000" charset="0"/>
            <a:ea typeface="Montserrat" panose="00000500000000000000" charset="0"/>
            <a:cs typeface="Montserrat" panose="00000500000000000000" charset="0"/>
          </a:endParaRPr>
        </a:p>
      </dgm:t>
    </dgm:pt>
    <dgm:pt modelId="{77F8346C-95FA-42A4-928C-86E7981EE1E8}" type="parTrans" cxnId="{F16D4EB7-E041-4CF3-8CF4-B0226CBC1221}">
      <dgm:prSet/>
      <dgm:spPr/>
      <dgm:t>
        <a:bodyPr/>
        <a:lstStyle/>
        <a:p>
          <a:endParaRPr lang="en-US"/>
        </a:p>
      </dgm:t>
    </dgm:pt>
    <dgm:pt modelId="{611902E3-58C9-4B1E-94DE-735C1BE2974D}" type="sibTrans" cxnId="{F16D4EB7-E041-4CF3-8CF4-B0226CBC1221}">
      <dgm:prSet/>
      <dgm:spPr/>
      <dgm:t>
        <a:bodyPr/>
        <a:lstStyle/>
        <a:p>
          <a:endParaRPr lang="en-US"/>
        </a:p>
      </dgm:t>
    </dgm:pt>
    <dgm:pt modelId="{9CA0A0FE-F045-4EA5-8D68-5BA71BAF1F60}">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Database</a:t>
          </a:r>
        </a:p>
      </dgm:t>
    </dgm:pt>
    <dgm:pt modelId="{F313EC81-C4E9-427C-8627-C73BBC94C308}" type="parTrans" cxnId="{CC991309-2626-4073-8F2D-95F75EF87B8E}">
      <dgm:prSet/>
      <dgm:spPr/>
      <dgm:t>
        <a:bodyPr/>
        <a:lstStyle/>
        <a:p>
          <a:endParaRPr lang="en-US"/>
        </a:p>
      </dgm:t>
    </dgm:pt>
    <dgm:pt modelId="{5B6E377A-7112-461F-99C4-D0A49F840F2C}" type="sibTrans" cxnId="{CC991309-2626-4073-8F2D-95F75EF87B8E}">
      <dgm:prSet/>
      <dgm:spPr/>
      <dgm:t>
        <a:bodyPr/>
        <a:lstStyle/>
        <a:p>
          <a:endParaRPr lang="en-US"/>
        </a:p>
      </dgm:t>
    </dgm:pt>
    <dgm:pt modelId="{314F8E93-FE35-4B32-8D4C-43FB958B85E2}">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MySQL </a:t>
          </a:r>
          <a:r>
            <a:rPr lang="en-US" altLang="zh-CN" sz="11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dirty="0">
              <a:solidFill>
                <a:schemeClr val="bg1"/>
              </a:solidFill>
              <a:latin typeface="Montserrat" panose="00000500000000000000" charset="0"/>
            </a:rPr>
            <a:t>8.0.3</a:t>
          </a:r>
          <a:endParaRPr lang="en-US" altLang="zh-CN" sz="1100" dirty="0">
            <a:solidFill>
              <a:schemeClr val="bg1"/>
            </a:solidFill>
            <a:latin typeface="Montserrat" panose="00000500000000000000" charset="0"/>
            <a:ea typeface="Montserrat" panose="00000500000000000000" charset="0"/>
            <a:cs typeface="Montserrat" panose="00000500000000000000" charset="0"/>
          </a:endParaRPr>
        </a:p>
      </dgm:t>
    </dgm:pt>
    <dgm:pt modelId="{3F93CCEE-AECC-4D05-9B72-6553259DC347}" type="parTrans" cxnId="{35CDAC4C-8E1F-487A-A3C1-68172C37FEB0}">
      <dgm:prSet/>
      <dgm:spPr/>
      <dgm:t>
        <a:bodyPr/>
        <a:lstStyle/>
        <a:p>
          <a:endParaRPr lang="en-US"/>
        </a:p>
      </dgm:t>
    </dgm:pt>
    <dgm:pt modelId="{A70B3027-CB20-4440-88F0-65D8A0058FCF}" type="sibTrans" cxnId="{35CDAC4C-8E1F-487A-A3C1-68172C37FEB0}">
      <dgm:prSet/>
      <dgm:spPr/>
      <dgm:t>
        <a:bodyPr/>
        <a:lstStyle/>
        <a:p>
          <a:endParaRPr lang="en-US"/>
        </a:p>
      </dgm:t>
    </dgm:pt>
    <dgm:pt modelId="{54BB5507-D6F5-4CA0-B828-A8A631CD2C31}">
      <dgm:prSet custT="1"/>
      <dgm:spPr>
        <a:noFill/>
        <a:ln>
          <a:solidFill>
            <a:schemeClr val="bg1"/>
          </a:solidFill>
        </a:ln>
      </dgm:spPr>
      <dgm:t>
        <a:bodyPr/>
        <a:lstStyle/>
        <a:p>
          <a:pPr algn="ctr">
            <a:buNone/>
          </a:pPr>
          <a:r>
            <a:rPr lang="en-US" altLang="zh-CN" sz="1400" dirty="0">
              <a:solidFill>
                <a:schemeClr val="bg1"/>
              </a:solidFill>
              <a:latin typeface="Montserrat" panose="00000500000000000000" charset="0"/>
              <a:ea typeface="Montserrat" panose="00000500000000000000" charset="0"/>
              <a:cs typeface="Montserrat" panose="00000500000000000000" charset="0"/>
            </a:rPr>
            <a:t>Google Colab</a:t>
          </a:r>
        </a:p>
      </dgm:t>
    </dgm:pt>
    <dgm:pt modelId="{E4ACB121-94B6-4A94-A67B-F6D8B1B70AAA}" type="parTrans" cxnId="{52FB9556-2D35-48C7-A591-CD42AFA2563C}">
      <dgm:prSet/>
      <dgm:spPr/>
      <dgm:t>
        <a:bodyPr/>
        <a:lstStyle/>
        <a:p>
          <a:endParaRPr lang="en-US"/>
        </a:p>
      </dgm:t>
    </dgm:pt>
    <dgm:pt modelId="{BC6C5FB8-C722-4B79-AC3B-D8FC6A842CB1}" type="sibTrans" cxnId="{52FB9556-2D35-48C7-A591-CD42AFA2563C}">
      <dgm:prSet/>
      <dgm:spPr/>
      <dgm:t>
        <a:bodyPr/>
        <a:lstStyle/>
        <a:p>
          <a:endParaRPr lang="en-US"/>
        </a:p>
      </dgm:t>
    </dgm:pt>
    <dgm:pt modelId="{791D4787-BE64-42A6-885D-3D4E98E5BE01}" type="pres">
      <dgm:prSet presAssocID="{AAE8ABCB-5975-4E7E-BC37-1BFBF0BC6ADD}" presName="Name0" presStyleCnt="0">
        <dgm:presLayoutVars>
          <dgm:dir/>
          <dgm:animLvl val="lvl"/>
          <dgm:resizeHandles val="exact"/>
        </dgm:presLayoutVars>
      </dgm:prSet>
      <dgm:spPr/>
    </dgm:pt>
    <dgm:pt modelId="{40CAAD01-7112-4C86-8E0C-6E2AEB73018B}" type="pres">
      <dgm:prSet presAssocID="{40136C15-FB63-4C0C-B728-3F555F87866C}" presName="linNode" presStyleCnt="0"/>
      <dgm:spPr/>
    </dgm:pt>
    <dgm:pt modelId="{1573FAA1-FB08-40C4-9374-03AE17B1EDD5}" type="pres">
      <dgm:prSet presAssocID="{40136C15-FB63-4C0C-B728-3F555F87866C}" presName="parTx" presStyleLbl="revTx" presStyleIdx="0" presStyleCnt="5">
        <dgm:presLayoutVars>
          <dgm:chMax val="1"/>
          <dgm:bulletEnabled val="1"/>
        </dgm:presLayoutVars>
      </dgm:prSet>
      <dgm:spPr/>
    </dgm:pt>
    <dgm:pt modelId="{6A4CA167-BA8F-4B8B-BAD3-D16A4634B732}" type="pres">
      <dgm:prSet presAssocID="{40136C15-FB63-4C0C-B728-3F555F87866C}" presName="bracket" presStyleLbl="parChTrans1D1" presStyleIdx="0" presStyleCnt="5"/>
      <dgm:spPr>
        <a:ln>
          <a:solidFill>
            <a:schemeClr val="bg1"/>
          </a:solidFill>
        </a:ln>
      </dgm:spPr>
    </dgm:pt>
    <dgm:pt modelId="{806FF812-7900-43B0-911C-060640EEE229}" type="pres">
      <dgm:prSet presAssocID="{40136C15-FB63-4C0C-B728-3F555F87866C}" presName="spH" presStyleCnt="0"/>
      <dgm:spPr/>
    </dgm:pt>
    <dgm:pt modelId="{1B2B5CAB-0FCA-4FAB-95EB-033450C37AC4}" type="pres">
      <dgm:prSet presAssocID="{40136C15-FB63-4C0C-B728-3F555F87866C}" presName="desTx" presStyleLbl="node1" presStyleIdx="0" presStyleCnt="5" custScaleX="69619">
        <dgm:presLayoutVars>
          <dgm:bulletEnabled val="1"/>
        </dgm:presLayoutVars>
      </dgm:prSet>
      <dgm:spPr/>
    </dgm:pt>
    <dgm:pt modelId="{57464A4E-9747-48FA-8457-5FF4158FAC03}" type="pres">
      <dgm:prSet presAssocID="{1C1F75E0-6B81-4F91-B64B-8259E52149EE}" presName="spV" presStyleCnt="0"/>
      <dgm:spPr/>
    </dgm:pt>
    <dgm:pt modelId="{9B4895BA-71BF-48A2-8BB4-FEFCFBBB7C85}" type="pres">
      <dgm:prSet presAssocID="{FD9E515F-32EF-4501-8A8C-E1BBD8A5030E}" presName="linNode" presStyleCnt="0"/>
      <dgm:spPr/>
    </dgm:pt>
    <dgm:pt modelId="{4AD42A31-CBFB-48F4-8E54-A99844A5682E}" type="pres">
      <dgm:prSet presAssocID="{FD9E515F-32EF-4501-8A8C-E1BBD8A5030E}" presName="parTx" presStyleLbl="revTx" presStyleIdx="1" presStyleCnt="5">
        <dgm:presLayoutVars>
          <dgm:chMax val="1"/>
          <dgm:bulletEnabled val="1"/>
        </dgm:presLayoutVars>
      </dgm:prSet>
      <dgm:spPr/>
    </dgm:pt>
    <dgm:pt modelId="{725D6339-9DEE-48D4-BCBF-9B7154FFA667}" type="pres">
      <dgm:prSet presAssocID="{FD9E515F-32EF-4501-8A8C-E1BBD8A5030E}" presName="bracket" presStyleLbl="parChTrans1D1" presStyleIdx="1" presStyleCnt="5"/>
      <dgm:spPr>
        <a:ln>
          <a:solidFill>
            <a:schemeClr val="bg1"/>
          </a:solidFill>
        </a:ln>
      </dgm:spPr>
    </dgm:pt>
    <dgm:pt modelId="{731045DC-F9FA-4C72-810B-969FCB4B1880}" type="pres">
      <dgm:prSet presAssocID="{FD9E515F-32EF-4501-8A8C-E1BBD8A5030E}" presName="spH" presStyleCnt="0"/>
      <dgm:spPr/>
    </dgm:pt>
    <dgm:pt modelId="{9B0019C0-1C25-4FB1-BDA7-012D98724FD4}" type="pres">
      <dgm:prSet presAssocID="{FD9E515F-32EF-4501-8A8C-E1BBD8A5030E}" presName="desTx" presStyleLbl="node1" presStyleIdx="1" presStyleCnt="5" custScaleX="69314">
        <dgm:presLayoutVars>
          <dgm:bulletEnabled val="1"/>
        </dgm:presLayoutVars>
      </dgm:prSet>
      <dgm:spPr/>
    </dgm:pt>
    <dgm:pt modelId="{CD1444B5-12E2-43F7-A309-429BE7912F1E}" type="pres">
      <dgm:prSet presAssocID="{6E052DF7-0CE1-4273-B800-9A3E9B9968FF}" presName="spV" presStyleCnt="0"/>
      <dgm:spPr/>
    </dgm:pt>
    <dgm:pt modelId="{03CF6511-B89F-4C6A-8E48-5CB84AE9CB2D}" type="pres">
      <dgm:prSet presAssocID="{FD74FB5E-6576-4FC4-B193-784D17E5121F}" presName="linNode" presStyleCnt="0"/>
      <dgm:spPr/>
    </dgm:pt>
    <dgm:pt modelId="{B206D38E-0104-4C99-B80A-BC25378F5B4B}" type="pres">
      <dgm:prSet presAssocID="{FD74FB5E-6576-4FC4-B193-784D17E5121F}" presName="parTx" presStyleLbl="revTx" presStyleIdx="2" presStyleCnt="5">
        <dgm:presLayoutVars>
          <dgm:chMax val="1"/>
          <dgm:bulletEnabled val="1"/>
        </dgm:presLayoutVars>
      </dgm:prSet>
      <dgm:spPr/>
    </dgm:pt>
    <dgm:pt modelId="{276A19B9-2F98-45B4-B4D4-937FCC9CDB8E}" type="pres">
      <dgm:prSet presAssocID="{FD74FB5E-6576-4FC4-B193-784D17E5121F}" presName="bracket" presStyleLbl="parChTrans1D1" presStyleIdx="2" presStyleCnt="5"/>
      <dgm:spPr>
        <a:ln>
          <a:solidFill>
            <a:schemeClr val="bg1"/>
          </a:solidFill>
        </a:ln>
      </dgm:spPr>
    </dgm:pt>
    <dgm:pt modelId="{65781F49-FF67-4B99-928A-FC2E9293AA52}" type="pres">
      <dgm:prSet presAssocID="{FD74FB5E-6576-4FC4-B193-784D17E5121F}" presName="spH" presStyleCnt="0"/>
      <dgm:spPr/>
    </dgm:pt>
    <dgm:pt modelId="{FAA3CA8B-DA72-4F21-BFAB-88CCFAAA1D57}" type="pres">
      <dgm:prSet presAssocID="{FD74FB5E-6576-4FC4-B193-784D17E5121F}" presName="desTx" presStyleLbl="node1" presStyleIdx="2" presStyleCnt="5" custScaleX="69314">
        <dgm:presLayoutVars>
          <dgm:bulletEnabled val="1"/>
        </dgm:presLayoutVars>
      </dgm:prSet>
      <dgm:spPr/>
    </dgm:pt>
    <dgm:pt modelId="{15F35632-A148-4483-AA65-B33BB5CEAD67}" type="pres">
      <dgm:prSet presAssocID="{D4807FBD-5610-4145-AFAB-B3C2C717A15E}" presName="spV" presStyleCnt="0"/>
      <dgm:spPr/>
    </dgm:pt>
    <dgm:pt modelId="{91E68661-3D0D-4CD7-B624-CDD3A7B0CDA8}" type="pres">
      <dgm:prSet presAssocID="{5EC0BED8-9CC1-4D7D-8F5F-8056D8665FC6}" presName="linNode" presStyleCnt="0"/>
      <dgm:spPr/>
    </dgm:pt>
    <dgm:pt modelId="{7779175D-F0F4-4282-8856-950D8E16508A}" type="pres">
      <dgm:prSet presAssocID="{5EC0BED8-9CC1-4D7D-8F5F-8056D8665FC6}" presName="parTx" presStyleLbl="revTx" presStyleIdx="3" presStyleCnt="5">
        <dgm:presLayoutVars>
          <dgm:chMax val="1"/>
          <dgm:bulletEnabled val="1"/>
        </dgm:presLayoutVars>
      </dgm:prSet>
      <dgm:spPr/>
    </dgm:pt>
    <dgm:pt modelId="{683BD65E-F869-456B-91D3-E1550A39807C}" type="pres">
      <dgm:prSet presAssocID="{5EC0BED8-9CC1-4D7D-8F5F-8056D8665FC6}" presName="bracket" presStyleLbl="parChTrans1D1" presStyleIdx="3" presStyleCnt="5"/>
      <dgm:spPr>
        <a:ln>
          <a:solidFill>
            <a:schemeClr val="bg1"/>
          </a:solidFill>
        </a:ln>
      </dgm:spPr>
    </dgm:pt>
    <dgm:pt modelId="{31EDD57A-587E-4C34-B38B-DFC5EFD1A51D}" type="pres">
      <dgm:prSet presAssocID="{5EC0BED8-9CC1-4D7D-8F5F-8056D8665FC6}" presName="spH" presStyleCnt="0"/>
      <dgm:spPr/>
    </dgm:pt>
    <dgm:pt modelId="{9907C487-C2F3-4A22-8493-028122843EAD}" type="pres">
      <dgm:prSet presAssocID="{5EC0BED8-9CC1-4D7D-8F5F-8056D8665FC6}" presName="desTx" presStyleLbl="node1" presStyleIdx="3" presStyleCnt="5" custScaleX="69337">
        <dgm:presLayoutVars>
          <dgm:bulletEnabled val="1"/>
        </dgm:presLayoutVars>
      </dgm:prSet>
      <dgm:spPr/>
    </dgm:pt>
    <dgm:pt modelId="{C64923AC-E373-4CF1-BAFE-6F9EC3556585}" type="pres">
      <dgm:prSet presAssocID="{D7CC6246-163C-4AB3-8D7F-AB6AA2EB4454}" presName="spV" presStyleCnt="0"/>
      <dgm:spPr/>
    </dgm:pt>
    <dgm:pt modelId="{AB015087-FF1C-4CF2-93FC-6565D913B8B5}" type="pres">
      <dgm:prSet presAssocID="{9CA0A0FE-F045-4EA5-8D68-5BA71BAF1F60}" presName="linNode" presStyleCnt="0"/>
      <dgm:spPr/>
    </dgm:pt>
    <dgm:pt modelId="{2AD38CD1-9020-4351-9481-7C8728A7823E}" type="pres">
      <dgm:prSet presAssocID="{9CA0A0FE-F045-4EA5-8D68-5BA71BAF1F60}" presName="parTx" presStyleLbl="revTx" presStyleIdx="4" presStyleCnt="5">
        <dgm:presLayoutVars>
          <dgm:chMax val="1"/>
          <dgm:bulletEnabled val="1"/>
        </dgm:presLayoutVars>
      </dgm:prSet>
      <dgm:spPr/>
    </dgm:pt>
    <dgm:pt modelId="{CB551785-CFA5-4A36-84F1-A0B398452902}" type="pres">
      <dgm:prSet presAssocID="{9CA0A0FE-F045-4EA5-8D68-5BA71BAF1F60}" presName="bracket" presStyleLbl="parChTrans1D1" presStyleIdx="4" presStyleCnt="5"/>
      <dgm:spPr>
        <a:ln>
          <a:solidFill>
            <a:schemeClr val="bg1"/>
          </a:solidFill>
        </a:ln>
      </dgm:spPr>
    </dgm:pt>
    <dgm:pt modelId="{A04A2F84-BDD5-4BD2-BBD2-713281BBB370}" type="pres">
      <dgm:prSet presAssocID="{9CA0A0FE-F045-4EA5-8D68-5BA71BAF1F60}" presName="spH" presStyleCnt="0"/>
      <dgm:spPr/>
    </dgm:pt>
    <dgm:pt modelId="{AAA2DD20-DBB2-427A-9E11-EE24E50CC28F}" type="pres">
      <dgm:prSet presAssocID="{9CA0A0FE-F045-4EA5-8D68-5BA71BAF1F60}" presName="desTx" presStyleLbl="node1" presStyleIdx="4" presStyleCnt="5" custScaleX="69397">
        <dgm:presLayoutVars>
          <dgm:bulletEnabled val="1"/>
        </dgm:presLayoutVars>
      </dgm:prSet>
      <dgm:spPr/>
    </dgm:pt>
  </dgm:ptLst>
  <dgm:cxnLst>
    <dgm:cxn modelId="{88C2F502-FC05-484C-A48E-EC17F5F27898}" srcId="{AAE8ABCB-5975-4E7E-BC37-1BFBF0BC6ADD}" destId="{5EC0BED8-9CC1-4D7D-8F5F-8056D8665FC6}" srcOrd="3" destOrd="0" parTransId="{E6BCF3EE-1978-4142-8AD0-853568EA28F6}" sibTransId="{D7CC6246-163C-4AB3-8D7F-AB6AA2EB4454}"/>
    <dgm:cxn modelId="{CC991309-2626-4073-8F2D-95F75EF87B8E}" srcId="{AAE8ABCB-5975-4E7E-BC37-1BFBF0BC6ADD}" destId="{9CA0A0FE-F045-4EA5-8D68-5BA71BAF1F60}" srcOrd="4" destOrd="0" parTransId="{F313EC81-C4E9-427C-8627-C73BBC94C308}" sibTransId="{5B6E377A-7112-461F-99C4-D0A49F840F2C}"/>
    <dgm:cxn modelId="{D6C19B1B-282A-4E73-AF1E-68C0D03224C1}" type="presOf" srcId="{A8DFD7CD-F496-4D9E-AE31-4EA29B3055C5}" destId="{9B0019C0-1C25-4FB1-BDA7-012D98724FD4}" srcOrd="0" destOrd="1" presId="urn:diagrams.loki3.com/BracketList"/>
    <dgm:cxn modelId="{F7436F21-059B-4B82-A258-01418F3DE059}" type="presOf" srcId="{696FCB1C-801E-431E-9759-678754848A85}" destId="{9B0019C0-1C25-4FB1-BDA7-012D98724FD4}" srcOrd="0" destOrd="0" presId="urn:diagrams.loki3.com/BracketList"/>
    <dgm:cxn modelId="{D166682F-C782-49F7-A02B-FABCF927B856}" srcId="{FD74FB5E-6576-4FC4-B193-784D17E5121F}" destId="{33CF21F7-6F67-43FF-AA8C-7D1521E10FAD}" srcOrd="0" destOrd="0" parTransId="{91A4824A-213D-4551-8319-C87CC83C9DAE}" sibTransId="{1EAED2C4-76C2-4422-923A-0040425305BA}"/>
    <dgm:cxn modelId="{B3A90530-7D0F-4687-84C7-9EE9A400C106}" type="presOf" srcId="{A788BD1C-DE88-4333-BD95-A55479FFB935}" destId="{1B2B5CAB-0FCA-4FAB-95EB-033450C37AC4}" srcOrd="0" destOrd="0" presId="urn:diagrams.loki3.com/BracketList"/>
    <dgm:cxn modelId="{3727C337-FAD4-4162-AC46-F7BBC05DE950}" type="presOf" srcId="{FD9E515F-32EF-4501-8A8C-E1BBD8A5030E}" destId="{4AD42A31-CBFB-48F4-8E54-A99844A5682E}" srcOrd="0" destOrd="0" presId="urn:diagrams.loki3.com/BracketList"/>
    <dgm:cxn modelId="{BB1B935F-46E3-4601-B0EB-72941F7BCD50}" type="presOf" srcId="{40136C15-FB63-4C0C-B728-3F555F87866C}" destId="{1573FAA1-FB08-40C4-9374-03AE17B1EDD5}" srcOrd="0" destOrd="0" presId="urn:diagrams.loki3.com/BracketList"/>
    <dgm:cxn modelId="{490AAF61-3125-4E3C-89CF-E29B8DA62E3B}" type="presOf" srcId="{9CA0A0FE-F045-4EA5-8D68-5BA71BAF1F60}" destId="{2AD38CD1-9020-4351-9481-7C8728A7823E}" srcOrd="0" destOrd="0" presId="urn:diagrams.loki3.com/BracketList"/>
    <dgm:cxn modelId="{75EA984B-1E27-46CC-8962-D0D2BFAB431D}" type="presOf" srcId="{AAE8ABCB-5975-4E7E-BC37-1BFBF0BC6ADD}" destId="{791D4787-BE64-42A6-885D-3D4E98E5BE01}" srcOrd="0" destOrd="0" presId="urn:diagrams.loki3.com/BracketList"/>
    <dgm:cxn modelId="{35CDAC4C-8E1F-487A-A3C1-68172C37FEB0}" srcId="{9CA0A0FE-F045-4EA5-8D68-5BA71BAF1F60}" destId="{314F8E93-FE35-4B32-8D4C-43FB958B85E2}" srcOrd="0" destOrd="0" parTransId="{3F93CCEE-AECC-4D05-9B72-6553259DC347}" sibTransId="{A70B3027-CB20-4440-88F0-65D8A0058FCF}"/>
    <dgm:cxn modelId="{52FB9556-2D35-48C7-A591-CD42AFA2563C}" srcId="{FD74FB5E-6576-4FC4-B193-784D17E5121F}" destId="{54BB5507-D6F5-4CA0-B828-A8A631CD2C31}" srcOrd="2" destOrd="0" parTransId="{E4ACB121-94B6-4A94-A67B-F6D8B1B70AAA}" sibTransId="{BC6C5FB8-C722-4B79-AC3B-D8FC6A842CB1}"/>
    <dgm:cxn modelId="{7EBB697C-9B81-4D44-936A-6EFFA999FEE8}" srcId="{AAE8ABCB-5975-4E7E-BC37-1BFBF0BC6ADD}" destId="{40136C15-FB63-4C0C-B728-3F555F87866C}" srcOrd="0" destOrd="0" parTransId="{087B9341-C634-45F5-9564-F273F2AB266E}" sibTransId="{1C1F75E0-6B81-4F91-B64B-8259E52149EE}"/>
    <dgm:cxn modelId="{3128F77E-6883-4B12-AFB0-85E99AF2C016}" type="presOf" srcId="{FD74FB5E-6576-4FC4-B193-784D17E5121F}" destId="{B206D38E-0104-4C99-B80A-BC25378F5B4B}" srcOrd="0" destOrd="0" presId="urn:diagrams.loki3.com/BracketList"/>
    <dgm:cxn modelId="{7482CD82-54D4-4231-B997-1E028C7ED5E0}" type="presOf" srcId="{314F8E93-FE35-4B32-8D4C-43FB958B85E2}" destId="{AAA2DD20-DBB2-427A-9E11-EE24E50CC28F}" srcOrd="0" destOrd="0" presId="urn:diagrams.loki3.com/BracketList"/>
    <dgm:cxn modelId="{14503084-EFDA-4BB1-BD98-924ED4A76F05}" srcId="{FD9E515F-32EF-4501-8A8C-E1BBD8A5030E}" destId="{696FCB1C-801E-431E-9759-678754848A85}" srcOrd="0" destOrd="0" parTransId="{719A01A6-7795-4B2F-98B8-608FA5EFCE08}" sibTransId="{607AE606-6FA2-4299-8C5F-A705AD04A823}"/>
    <dgm:cxn modelId="{D7EFBC95-02F7-476A-87CD-2A77B6913D78}" srcId="{AAE8ABCB-5975-4E7E-BC37-1BFBF0BC6ADD}" destId="{FD9E515F-32EF-4501-8A8C-E1BBD8A5030E}" srcOrd="1" destOrd="0" parTransId="{05D5466D-72F2-4E3E-B664-AB97AE38C8B1}" sibTransId="{6E052DF7-0CE1-4273-B800-9A3E9B9968FF}"/>
    <dgm:cxn modelId="{FCF46099-749E-48D9-8085-105999964F6C}" type="presOf" srcId="{54BB5507-D6F5-4CA0-B828-A8A631CD2C31}" destId="{FAA3CA8B-DA72-4F21-BFAB-88CCFAAA1D57}" srcOrd="0" destOrd="2" presId="urn:diagrams.loki3.com/BracketList"/>
    <dgm:cxn modelId="{57E8ABA1-AFCA-48C8-BE44-112F370BD915}" type="presOf" srcId="{FEF30B80-1783-4192-8CA8-E5F7BB67CC38}" destId="{FAA3CA8B-DA72-4F21-BFAB-88CCFAAA1D57}" srcOrd="0" destOrd="1" presId="urn:diagrams.loki3.com/BracketList"/>
    <dgm:cxn modelId="{477E21AE-E3D3-467D-8D28-88443CA42D35}" srcId="{40136C15-FB63-4C0C-B728-3F555F87866C}" destId="{803CD608-EB3B-4E9B-A75B-AC221BD5EF6C}" srcOrd="1" destOrd="0" parTransId="{F752C1DE-DB07-4A14-91F0-6395628572FF}" sibTransId="{0DA6D0A3-8371-4A5D-83FC-EF2CCEBF7953}"/>
    <dgm:cxn modelId="{F16D4EB7-E041-4CF3-8CF4-B0226CBC1221}" srcId="{FD74FB5E-6576-4FC4-B193-784D17E5121F}" destId="{FEF30B80-1783-4192-8CA8-E5F7BB67CC38}" srcOrd="1" destOrd="0" parTransId="{77F8346C-95FA-42A4-928C-86E7981EE1E8}" sibTransId="{611902E3-58C9-4B1E-94DE-735C1BE2974D}"/>
    <dgm:cxn modelId="{866427C6-FBE3-4447-99FA-3AC404B18A4C}" srcId="{5EC0BED8-9CC1-4D7D-8F5F-8056D8665FC6}" destId="{6B816083-18DC-4BCD-A302-22CF2756814A}" srcOrd="0" destOrd="0" parTransId="{B22C1CE2-C305-4281-B79A-9CE873A4AF22}" sibTransId="{5671DFE2-19B3-4CB1-889F-0A74821833EE}"/>
    <dgm:cxn modelId="{81913CCF-1783-4B33-9E17-F443F6149513}" srcId="{AAE8ABCB-5975-4E7E-BC37-1BFBF0BC6ADD}" destId="{FD74FB5E-6576-4FC4-B193-784D17E5121F}" srcOrd="2" destOrd="0" parTransId="{932D55E1-6548-4E0A-B0DA-ECAE7FA53605}" sibTransId="{D4807FBD-5610-4145-AFAB-B3C2C717A15E}"/>
    <dgm:cxn modelId="{B24E8FD8-93FC-4BE3-956B-0C4AD347D609}" type="presOf" srcId="{33CF21F7-6F67-43FF-AA8C-7D1521E10FAD}" destId="{FAA3CA8B-DA72-4F21-BFAB-88CCFAAA1D57}" srcOrd="0" destOrd="0" presId="urn:diagrams.loki3.com/BracketList"/>
    <dgm:cxn modelId="{3CD59CE2-4B95-418B-8CF5-B7505752DEA2}" type="presOf" srcId="{803CD608-EB3B-4E9B-A75B-AC221BD5EF6C}" destId="{1B2B5CAB-0FCA-4FAB-95EB-033450C37AC4}" srcOrd="0" destOrd="1" presId="urn:diagrams.loki3.com/BracketList"/>
    <dgm:cxn modelId="{388EB4E3-8938-4EFF-8A47-7CC462B3BB15}" srcId="{40136C15-FB63-4C0C-B728-3F555F87866C}" destId="{A788BD1C-DE88-4333-BD95-A55479FFB935}" srcOrd="0" destOrd="0" parTransId="{58649D47-8DBD-487D-9ED0-F19A2FF0EB3F}" sibTransId="{CD1A7A55-F7EF-496D-AE9A-3582D98ADA7E}"/>
    <dgm:cxn modelId="{28BCD3E5-B4BA-439A-B9DE-EB8F322E43C1}" type="presOf" srcId="{6B816083-18DC-4BCD-A302-22CF2756814A}" destId="{9907C487-C2F3-4A22-8493-028122843EAD}" srcOrd="0" destOrd="0" presId="urn:diagrams.loki3.com/BracketList"/>
    <dgm:cxn modelId="{6F4587EA-0738-4BFB-BF31-AC0A55FED1C1}" type="presOf" srcId="{5EC0BED8-9CC1-4D7D-8F5F-8056D8665FC6}" destId="{7779175D-F0F4-4282-8856-950D8E16508A}" srcOrd="0" destOrd="0" presId="urn:diagrams.loki3.com/BracketList"/>
    <dgm:cxn modelId="{6223ACF5-4995-4370-ADAE-F49D11053E10}" srcId="{FD9E515F-32EF-4501-8A8C-E1BBD8A5030E}" destId="{A8DFD7CD-F496-4D9E-AE31-4EA29B3055C5}" srcOrd="1" destOrd="0" parTransId="{23B56D34-DCE3-4B5B-A815-B03F9D3DAEF1}" sibTransId="{97BE9F8A-1151-4EB4-89C5-0D8A72488F3E}"/>
    <dgm:cxn modelId="{D4C14D5D-F7FC-450B-B552-C915ADD397DF}" type="presParOf" srcId="{791D4787-BE64-42A6-885D-3D4E98E5BE01}" destId="{40CAAD01-7112-4C86-8E0C-6E2AEB73018B}" srcOrd="0" destOrd="0" presId="urn:diagrams.loki3.com/BracketList"/>
    <dgm:cxn modelId="{D75B6187-8B32-4A13-A0E5-242C6DC6BF47}" type="presParOf" srcId="{40CAAD01-7112-4C86-8E0C-6E2AEB73018B}" destId="{1573FAA1-FB08-40C4-9374-03AE17B1EDD5}" srcOrd="0" destOrd="0" presId="urn:diagrams.loki3.com/BracketList"/>
    <dgm:cxn modelId="{E6464C32-5057-49D6-93C2-88CDC76AE161}" type="presParOf" srcId="{40CAAD01-7112-4C86-8E0C-6E2AEB73018B}" destId="{6A4CA167-BA8F-4B8B-BAD3-D16A4634B732}" srcOrd="1" destOrd="0" presId="urn:diagrams.loki3.com/BracketList"/>
    <dgm:cxn modelId="{A7E0B639-ED4D-421B-B573-83F7D0274954}" type="presParOf" srcId="{40CAAD01-7112-4C86-8E0C-6E2AEB73018B}" destId="{806FF812-7900-43B0-911C-060640EEE229}" srcOrd="2" destOrd="0" presId="urn:diagrams.loki3.com/BracketList"/>
    <dgm:cxn modelId="{E01F9DA1-15BD-438C-9917-C36291C0EFA7}" type="presParOf" srcId="{40CAAD01-7112-4C86-8E0C-6E2AEB73018B}" destId="{1B2B5CAB-0FCA-4FAB-95EB-033450C37AC4}" srcOrd="3" destOrd="0" presId="urn:diagrams.loki3.com/BracketList"/>
    <dgm:cxn modelId="{C32E0903-6E5B-4984-BB3E-31CD54C18173}" type="presParOf" srcId="{791D4787-BE64-42A6-885D-3D4E98E5BE01}" destId="{57464A4E-9747-48FA-8457-5FF4158FAC03}" srcOrd="1" destOrd="0" presId="urn:diagrams.loki3.com/BracketList"/>
    <dgm:cxn modelId="{D3079CD3-9848-419C-82D1-B348CB50408C}" type="presParOf" srcId="{791D4787-BE64-42A6-885D-3D4E98E5BE01}" destId="{9B4895BA-71BF-48A2-8BB4-FEFCFBBB7C85}" srcOrd="2" destOrd="0" presId="urn:diagrams.loki3.com/BracketList"/>
    <dgm:cxn modelId="{455A3865-7B24-4CD4-A95F-3B7C406284B7}" type="presParOf" srcId="{9B4895BA-71BF-48A2-8BB4-FEFCFBBB7C85}" destId="{4AD42A31-CBFB-48F4-8E54-A99844A5682E}" srcOrd="0" destOrd="0" presId="urn:diagrams.loki3.com/BracketList"/>
    <dgm:cxn modelId="{921F26E6-60A6-4C41-B5BE-CAE3948F7911}" type="presParOf" srcId="{9B4895BA-71BF-48A2-8BB4-FEFCFBBB7C85}" destId="{725D6339-9DEE-48D4-BCBF-9B7154FFA667}" srcOrd="1" destOrd="0" presId="urn:diagrams.loki3.com/BracketList"/>
    <dgm:cxn modelId="{01579320-6355-47A6-BCBA-DBFD5862349B}" type="presParOf" srcId="{9B4895BA-71BF-48A2-8BB4-FEFCFBBB7C85}" destId="{731045DC-F9FA-4C72-810B-969FCB4B1880}" srcOrd="2" destOrd="0" presId="urn:diagrams.loki3.com/BracketList"/>
    <dgm:cxn modelId="{86EA42B0-E058-40DF-90AA-78213A7F1E1A}" type="presParOf" srcId="{9B4895BA-71BF-48A2-8BB4-FEFCFBBB7C85}" destId="{9B0019C0-1C25-4FB1-BDA7-012D98724FD4}" srcOrd="3" destOrd="0" presId="urn:diagrams.loki3.com/BracketList"/>
    <dgm:cxn modelId="{25A18FAB-06C6-4F0E-B25F-B6317B0286F9}" type="presParOf" srcId="{791D4787-BE64-42A6-885D-3D4E98E5BE01}" destId="{CD1444B5-12E2-43F7-A309-429BE7912F1E}" srcOrd="3" destOrd="0" presId="urn:diagrams.loki3.com/BracketList"/>
    <dgm:cxn modelId="{FC1CCDC2-5374-449A-BEE1-00997DA0AC84}" type="presParOf" srcId="{791D4787-BE64-42A6-885D-3D4E98E5BE01}" destId="{03CF6511-B89F-4C6A-8E48-5CB84AE9CB2D}" srcOrd="4" destOrd="0" presId="urn:diagrams.loki3.com/BracketList"/>
    <dgm:cxn modelId="{DBB870B6-4EEC-4811-B322-520CCFC8B66F}" type="presParOf" srcId="{03CF6511-B89F-4C6A-8E48-5CB84AE9CB2D}" destId="{B206D38E-0104-4C99-B80A-BC25378F5B4B}" srcOrd="0" destOrd="0" presId="urn:diagrams.loki3.com/BracketList"/>
    <dgm:cxn modelId="{E22088E8-B7CD-44BF-BE45-1180D8625C63}" type="presParOf" srcId="{03CF6511-B89F-4C6A-8E48-5CB84AE9CB2D}" destId="{276A19B9-2F98-45B4-B4D4-937FCC9CDB8E}" srcOrd="1" destOrd="0" presId="urn:diagrams.loki3.com/BracketList"/>
    <dgm:cxn modelId="{369664B0-C451-487D-8C23-C3B316682037}" type="presParOf" srcId="{03CF6511-B89F-4C6A-8E48-5CB84AE9CB2D}" destId="{65781F49-FF67-4B99-928A-FC2E9293AA52}" srcOrd="2" destOrd="0" presId="urn:diagrams.loki3.com/BracketList"/>
    <dgm:cxn modelId="{8A857BCF-DB5F-4C0F-BB79-C657CBAA7391}" type="presParOf" srcId="{03CF6511-B89F-4C6A-8E48-5CB84AE9CB2D}" destId="{FAA3CA8B-DA72-4F21-BFAB-88CCFAAA1D57}" srcOrd="3" destOrd="0" presId="urn:diagrams.loki3.com/BracketList"/>
    <dgm:cxn modelId="{9AE544DE-A8CD-411A-9F74-56EF555C122D}" type="presParOf" srcId="{791D4787-BE64-42A6-885D-3D4E98E5BE01}" destId="{15F35632-A148-4483-AA65-B33BB5CEAD67}" srcOrd="5" destOrd="0" presId="urn:diagrams.loki3.com/BracketList"/>
    <dgm:cxn modelId="{C29557C9-4B81-43DD-8B05-A0B392C0BC90}" type="presParOf" srcId="{791D4787-BE64-42A6-885D-3D4E98E5BE01}" destId="{91E68661-3D0D-4CD7-B624-CDD3A7B0CDA8}" srcOrd="6" destOrd="0" presId="urn:diagrams.loki3.com/BracketList"/>
    <dgm:cxn modelId="{96485DE1-186C-46DF-9265-2FBAB02CA7CB}" type="presParOf" srcId="{91E68661-3D0D-4CD7-B624-CDD3A7B0CDA8}" destId="{7779175D-F0F4-4282-8856-950D8E16508A}" srcOrd="0" destOrd="0" presId="urn:diagrams.loki3.com/BracketList"/>
    <dgm:cxn modelId="{1DC4822A-C43B-475C-A01A-3558F90F3DCE}" type="presParOf" srcId="{91E68661-3D0D-4CD7-B624-CDD3A7B0CDA8}" destId="{683BD65E-F869-456B-91D3-E1550A39807C}" srcOrd="1" destOrd="0" presId="urn:diagrams.loki3.com/BracketList"/>
    <dgm:cxn modelId="{2CB7BDA5-452C-4B6A-AFC5-8B0FC14A241B}" type="presParOf" srcId="{91E68661-3D0D-4CD7-B624-CDD3A7B0CDA8}" destId="{31EDD57A-587E-4C34-B38B-DFC5EFD1A51D}" srcOrd="2" destOrd="0" presId="urn:diagrams.loki3.com/BracketList"/>
    <dgm:cxn modelId="{FF242417-467C-4C2C-BC84-E12D136AD5F8}" type="presParOf" srcId="{91E68661-3D0D-4CD7-B624-CDD3A7B0CDA8}" destId="{9907C487-C2F3-4A22-8493-028122843EAD}" srcOrd="3" destOrd="0" presId="urn:diagrams.loki3.com/BracketList"/>
    <dgm:cxn modelId="{D9C284EB-C402-431D-A779-B7DF29445F1E}" type="presParOf" srcId="{791D4787-BE64-42A6-885D-3D4E98E5BE01}" destId="{C64923AC-E373-4CF1-BAFE-6F9EC3556585}" srcOrd="7" destOrd="0" presId="urn:diagrams.loki3.com/BracketList"/>
    <dgm:cxn modelId="{4F17831D-FF0D-41A2-BC44-61A75D5DE480}" type="presParOf" srcId="{791D4787-BE64-42A6-885D-3D4E98E5BE01}" destId="{AB015087-FF1C-4CF2-93FC-6565D913B8B5}" srcOrd="8" destOrd="0" presId="urn:diagrams.loki3.com/BracketList"/>
    <dgm:cxn modelId="{47B6DEBE-AD4B-4ECF-8640-83180BD719EC}" type="presParOf" srcId="{AB015087-FF1C-4CF2-93FC-6565D913B8B5}" destId="{2AD38CD1-9020-4351-9481-7C8728A7823E}" srcOrd="0" destOrd="0" presId="urn:diagrams.loki3.com/BracketList"/>
    <dgm:cxn modelId="{DC5DF0E4-FA62-4EA9-ACF7-C729340EE664}" type="presParOf" srcId="{AB015087-FF1C-4CF2-93FC-6565D913B8B5}" destId="{CB551785-CFA5-4A36-84F1-A0B398452902}" srcOrd="1" destOrd="0" presId="urn:diagrams.loki3.com/BracketList"/>
    <dgm:cxn modelId="{8D1896AC-3FBB-4D47-BAA3-9E0756F1C862}" type="presParOf" srcId="{AB015087-FF1C-4CF2-93FC-6565D913B8B5}" destId="{A04A2F84-BDD5-4BD2-BBD2-713281BBB370}" srcOrd="2" destOrd="0" presId="urn:diagrams.loki3.com/BracketList"/>
    <dgm:cxn modelId="{4D3595D7-2E11-47A1-B697-A2507031000D}" type="presParOf" srcId="{AB015087-FF1C-4CF2-93FC-6565D913B8B5}" destId="{AAA2DD20-DBB2-427A-9E11-EE24E50CC28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A08BC-3E46-4325-AE21-BED0BD310BAC}">
      <dsp:nvSpPr>
        <dsp:cNvPr id="0" name=""/>
        <dsp:cNvSpPr/>
      </dsp:nvSpPr>
      <dsp:spPr>
        <a:xfrm>
          <a:off x="0" y="275054"/>
          <a:ext cx="2350347" cy="2664900"/>
        </a:xfrm>
        <a:prstGeom prst="rect">
          <a:avLst/>
        </a:prstGeom>
        <a:solidFill>
          <a:srgbClr val="FDFDFD">
            <a:alpha val="32157"/>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413" tIns="374904" rIns="182413" bIns="99568" numCol="1" spcCol="1270" anchor="t" anchorCtr="0">
          <a:noAutofit/>
        </a:bodyPr>
        <a:lstStyle/>
        <a:p>
          <a:pPr marL="114300" lvl="1" indent="-114300" algn="l" defTabSz="666750">
            <a:lnSpc>
              <a:spcPct val="90000"/>
            </a:lnSpc>
            <a:spcBef>
              <a:spcPct val="0"/>
            </a:spcBef>
            <a:spcAft>
              <a:spcPct val="15000"/>
            </a:spcAft>
            <a:buSzPct val="150000"/>
            <a:buFontTx/>
            <a:buBlip>
              <a:blip xmlns:r="http://schemas.openxmlformats.org/officeDocument/2006/relationships" r:embed="rId1"/>
            </a:buBlip>
          </a:pPr>
          <a:r>
            <a:rPr lang="en-US" sz="1500" kern="1200" dirty="0"/>
            <a:t>  Online Reservation</a:t>
          </a:r>
        </a:p>
        <a:p>
          <a:pPr marL="114300" lvl="1" indent="-114300" algn="l" defTabSz="666750">
            <a:lnSpc>
              <a:spcPct val="90000"/>
            </a:lnSpc>
            <a:spcBef>
              <a:spcPct val="0"/>
            </a:spcBef>
            <a:spcAft>
              <a:spcPct val="15000"/>
            </a:spcAft>
            <a:buSzPct val="150000"/>
            <a:buFontTx/>
            <a:buBlip>
              <a:blip xmlns:r="http://schemas.openxmlformats.org/officeDocument/2006/relationships" r:embed="rId2"/>
            </a:buBlip>
          </a:pPr>
          <a:r>
            <a:rPr lang="en-US" sz="1500" kern="1200" dirty="0"/>
            <a:t>  Pneumonia Detection</a:t>
          </a:r>
        </a:p>
        <a:p>
          <a:pPr marL="114300" lvl="1" indent="-114300" algn="l" defTabSz="666750">
            <a:lnSpc>
              <a:spcPct val="90000"/>
            </a:lnSpc>
            <a:spcBef>
              <a:spcPct val="0"/>
            </a:spcBef>
            <a:spcAft>
              <a:spcPct val="15000"/>
            </a:spcAft>
            <a:buSzPct val="150000"/>
            <a:buFontTx/>
            <a:buBlip>
              <a:blip xmlns:r="http://schemas.openxmlformats.org/officeDocument/2006/relationships" r:embed="rId3"/>
            </a:buBlip>
          </a:pPr>
          <a:r>
            <a:rPr lang="en-US" sz="1500" kern="1200" dirty="0"/>
            <a:t>  Chatbot </a:t>
          </a:r>
        </a:p>
        <a:p>
          <a:pPr marL="114300" lvl="1" indent="-114300" algn="l" defTabSz="666750">
            <a:lnSpc>
              <a:spcPct val="90000"/>
            </a:lnSpc>
            <a:spcBef>
              <a:spcPct val="0"/>
            </a:spcBef>
            <a:spcAft>
              <a:spcPct val="15000"/>
            </a:spcAft>
            <a:buSzPct val="150000"/>
            <a:buFontTx/>
            <a:buBlip>
              <a:blip xmlns:r="http://schemas.openxmlformats.org/officeDocument/2006/relationships" r:embed="rId4"/>
            </a:buBlip>
          </a:pPr>
          <a:r>
            <a:rPr lang="en-US" sz="1500" kern="1200" dirty="0"/>
            <a:t>  Multitenant</a:t>
          </a:r>
        </a:p>
        <a:p>
          <a:pPr marL="114300" lvl="1" indent="-114300" algn="l" defTabSz="666750">
            <a:lnSpc>
              <a:spcPct val="90000"/>
            </a:lnSpc>
            <a:spcBef>
              <a:spcPct val="0"/>
            </a:spcBef>
            <a:spcAft>
              <a:spcPct val="15000"/>
            </a:spcAft>
            <a:buSzPct val="150000"/>
            <a:buFontTx/>
            <a:buBlip>
              <a:blip xmlns:r="http://schemas.openxmlformats.org/officeDocument/2006/relationships" r:embed="rId5"/>
            </a:buBlip>
          </a:pPr>
          <a:r>
            <a:rPr lang="en-US" sz="1500" kern="1200" dirty="0"/>
            <a:t>  Online Pharmacy</a:t>
          </a:r>
        </a:p>
        <a:p>
          <a:pPr marL="114300" lvl="1" indent="-114300" algn="l" defTabSz="666750">
            <a:lnSpc>
              <a:spcPct val="90000"/>
            </a:lnSpc>
            <a:spcBef>
              <a:spcPct val="0"/>
            </a:spcBef>
            <a:spcAft>
              <a:spcPct val="15000"/>
            </a:spcAft>
            <a:buSzPct val="150000"/>
            <a:buFontTx/>
            <a:buBlip>
              <a:blip xmlns:r="http://schemas.openxmlformats.org/officeDocument/2006/relationships" r:embed="rId6"/>
            </a:buBlip>
          </a:pPr>
          <a:r>
            <a:rPr lang="en-US" sz="1500" kern="1200" dirty="0"/>
            <a:t>  Online Billing system</a:t>
          </a:r>
        </a:p>
        <a:p>
          <a:pPr marL="114300" lvl="1" indent="-114300" algn="l" defTabSz="666750">
            <a:lnSpc>
              <a:spcPct val="90000"/>
            </a:lnSpc>
            <a:spcBef>
              <a:spcPct val="0"/>
            </a:spcBef>
            <a:spcAft>
              <a:spcPct val="15000"/>
            </a:spcAft>
            <a:buSzPct val="150000"/>
            <a:buFontTx/>
            <a:buBlip>
              <a:blip xmlns:r="http://schemas.openxmlformats.org/officeDocument/2006/relationships" r:embed="rId7"/>
            </a:buBlip>
          </a:pPr>
          <a:r>
            <a:rPr lang="en-US" sz="1500" kern="1200" dirty="0"/>
            <a:t>  Online Payment </a:t>
          </a:r>
        </a:p>
        <a:p>
          <a:pPr marL="114300" lvl="1" indent="-114300" algn="l" defTabSz="666750">
            <a:lnSpc>
              <a:spcPct val="90000"/>
            </a:lnSpc>
            <a:spcBef>
              <a:spcPct val="0"/>
            </a:spcBef>
            <a:spcAft>
              <a:spcPct val="15000"/>
            </a:spcAft>
            <a:buSzPct val="150000"/>
            <a:buFontTx/>
            <a:buBlip>
              <a:blip xmlns:r="http://schemas.openxmlformats.org/officeDocument/2006/relationships" r:embed="rId8"/>
            </a:buBlip>
          </a:pPr>
          <a:r>
            <a:rPr lang="en-US" sz="1500" kern="1200" dirty="0"/>
            <a:t>  Insurance </a:t>
          </a:r>
        </a:p>
        <a:p>
          <a:pPr marL="114300" lvl="1" indent="-114300" algn="l" defTabSz="622300">
            <a:lnSpc>
              <a:spcPct val="90000"/>
            </a:lnSpc>
            <a:spcBef>
              <a:spcPct val="0"/>
            </a:spcBef>
            <a:spcAft>
              <a:spcPct val="15000"/>
            </a:spcAft>
            <a:buSzPct val="150000"/>
            <a:buFontTx/>
            <a:buBlip>
              <a:blip xmlns:r="http://schemas.openxmlformats.org/officeDocument/2006/relationships" r:embed="rId9"/>
            </a:buBlip>
          </a:pPr>
          <a:r>
            <a:rPr lang="en-US" sz="1400" kern="1200" dirty="0"/>
            <a:t>  Support Multilinguals</a:t>
          </a:r>
          <a:r>
            <a:rPr lang="en-US" sz="1500" kern="1200" dirty="0"/>
            <a:t>  </a:t>
          </a:r>
        </a:p>
      </dsp:txBody>
      <dsp:txXfrm>
        <a:off x="0" y="275054"/>
        <a:ext cx="2350347" cy="2664900"/>
      </dsp:txXfrm>
    </dsp:sp>
    <dsp:sp modelId="{FA4B6974-168E-4E0F-8496-EDB0884D7B95}">
      <dsp:nvSpPr>
        <dsp:cNvPr id="0" name=""/>
        <dsp:cNvSpPr/>
      </dsp:nvSpPr>
      <dsp:spPr>
        <a:xfrm>
          <a:off x="347816" y="6787"/>
          <a:ext cx="1645242" cy="531360"/>
        </a:xfrm>
        <a:prstGeom prst="roundRect">
          <a:avLst/>
        </a:prstGeom>
        <a:solidFill>
          <a:schemeClr val="bg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186" tIns="0" rIns="62186" bIns="0" numCol="1" spcCol="1270" anchor="ctr" anchorCtr="0">
          <a:noAutofit/>
        </a:bodyPr>
        <a:lstStyle/>
        <a:p>
          <a:pPr marL="0" lvl="0" indent="0" algn="ctr" defTabSz="800100">
            <a:lnSpc>
              <a:spcPct val="90000"/>
            </a:lnSpc>
            <a:spcBef>
              <a:spcPct val="0"/>
            </a:spcBef>
            <a:spcAft>
              <a:spcPct val="35000"/>
            </a:spcAft>
            <a:buNone/>
          </a:pPr>
          <a:r>
            <a:rPr lang="en-US" sz="1800" kern="1200" dirty="0"/>
            <a:t>Web App</a:t>
          </a:r>
        </a:p>
      </dsp:txBody>
      <dsp:txXfrm>
        <a:off x="373755" y="32726"/>
        <a:ext cx="159336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A08BC-3E46-4325-AE21-BED0BD310BAC}">
      <dsp:nvSpPr>
        <dsp:cNvPr id="0" name=""/>
        <dsp:cNvSpPr/>
      </dsp:nvSpPr>
      <dsp:spPr>
        <a:xfrm>
          <a:off x="0" y="776816"/>
          <a:ext cx="2140373" cy="1207771"/>
        </a:xfrm>
        <a:prstGeom prst="rect">
          <a:avLst/>
        </a:prstGeom>
        <a:solidFill>
          <a:srgbClr val="FFFFFF">
            <a:alpha val="4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117" tIns="333248" rIns="166117" bIns="113792" numCol="1" spcCol="1270" anchor="t" anchorCtr="0">
          <a:noAutofit/>
        </a:bodyPr>
        <a:lstStyle/>
        <a:p>
          <a:pPr marL="171450" lvl="1" indent="-171450" algn="l" defTabSz="711200">
            <a:lnSpc>
              <a:spcPct val="90000"/>
            </a:lnSpc>
            <a:spcBef>
              <a:spcPct val="0"/>
            </a:spcBef>
            <a:spcAft>
              <a:spcPct val="15000"/>
            </a:spcAft>
            <a:buClrTx/>
            <a:buSzPct val="120000"/>
            <a:buFontTx/>
            <a:buBlip>
              <a:blip xmlns:r="http://schemas.openxmlformats.org/officeDocument/2006/relationships" r:embed="rId1"/>
            </a:buBlip>
          </a:pPr>
          <a:r>
            <a:rPr lang="en-US" sz="1600" kern="1200" dirty="0"/>
            <a:t> Online Pharmacy</a:t>
          </a:r>
        </a:p>
        <a:p>
          <a:pPr marL="171450" lvl="1" indent="-171450" algn="l" defTabSz="711200">
            <a:lnSpc>
              <a:spcPct val="90000"/>
            </a:lnSpc>
            <a:spcBef>
              <a:spcPct val="0"/>
            </a:spcBef>
            <a:spcAft>
              <a:spcPct val="15000"/>
            </a:spcAft>
            <a:buClrTx/>
            <a:buSzPct val="120000"/>
            <a:buFontTx/>
            <a:buBlip>
              <a:blip xmlns:r="http://schemas.openxmlformats.org/officeDocument/2006/relationships" r:embed="rId2"/>
            </a:buBlip>
          </a:pPr>
          <a:r>
            <a:rPr lang="en-US" sz="1600" kern="1200" dirty="0"/>
            <a:t> Online Payment</a:t>
          </a:r>
        </a:p>
        <a:p>
          <a:pPr marL="171450" lvl="1" indent="-171450" algn="l" defTabSz="711200">
            <a:lnSpc>
              <a:spcPct val="90000"/>
            </a:lnSpc>
            <a:spcBef>
              <a:spcPct val="0"/>
            </a:spcBef>
            <a:spcAft>
              <a:spcPct val="15000"/>
            </a:spcAft>
            <a:buClrTx/>
            <a:buSzPct val="120000"/>
            <a:buFontTx/>
            <a:buBlip>
              <a:blip xmlns:r="http://schemas.openxmlformats.org/officeDocument/2006/relationships" r:embed="rId3"/>
            </a:buBlip>
          </a:pPr>
          <a:r>
            <a:rPr lang="en-US" sz="1600" kern="1200" dirty="0"/>
            <a:t> Insurance</a:t>
          </a:r>
        </a:p>
      </dsp:txBody>
      <dsp:txXfrm>
        <a:off x="0" y="776816"/>
        <a:ext cx="2140373" cy="1207771"/>
      </dsp:txXfrm>
    </dsp:sp>
    <dsp:sp modelId="{FA4B6974-168E-4E0F-8496-EDB0884D7B95}">
      <dsp:nvSpPr>
        <dsp:cNvPr id="0" name=""/>
        <dsp:cNvSpPr/>
      </dsp:nvSpPr>
      <dsp:spPr>
        <a:xfrm>
          <a:off x="277263" y="614914"/>
          <a:ext cx="1515416" cy="362968"/>
        </a:xfrm>
        <a:prstGeom prst="roundRect">
          <a:avLst/>
        </a:prstGeom>
        <a:solidFill>
          <a:schemeClr val="bg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631" tIns="0" rIns="56631" bIns="0" numCol="1" spcCol="1270" anchor="ctr" anchorCtr="0">
          <a:noAutofit/>
        </a:bodyPr>
        <a:lstStyle/>
        <a:p>
          <a:pPr marL="0" lvl="0" indent="0" algn="ctr" defTabSz="622300">
            <a:lnSpc>
              <a:spcPct val="90000"/>
            </a:lnSpc>
            <a:spcBef>
              <a:spcPct val="0"/>
            </a:spcBef>
            <a:spcAft>
              <a:spcPct val="35000"/>
            </a:spcAft>
            <a:buNone/>
          </a:pPr>
          <a:r>
            <a:rPr lang="en-US" sz="1400" kern="1200" dirty="0"/>
            <a:t>Mobile App</a:t>
          </a:r>
        </a:p>
      </dsp:txBody>
      <dsp:txXfrm>
        <a:off x="294982" y="632633"/>
        <a:ext cx="1479978" cy="327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3FAA1-FB08-40C4-9374-03AE17B1EDD5}">
      <dsp:nvSpPr>
        <dsp:cNvPr id="0" name=""/>
        <dsp:cNvSpPr/>
      </dsp:nvSpPr>
      <dsp:spPr>
        <a:xfrm>
          <a:off x="746078" y="752582"/>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SzPct val="115000"/>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Front-End</a:t>
          </a:r>
          <a:endParaRPr lang="en-US" sz="1900" kern="1200" dirty="0"/>
        </a:p>
      </dsp:txBody>
      <dsp:txXfrm>
        <a:off x="746078" y="752582"/>
        <a:ext cx="1797188" cy="376200"/>
      </dsp:txXfrm>
    </dsp:sp>
    <dsp:sp modelId="{6A4CA167-BA8F-4B8B-BAD3-D16A4634B732}">
      <dsp:nvSpPr>
        <dsp:cNvPr id="0" name=""/>
        <dsp:cNvSpPr/>
      </dsp:nvSpPr>
      <dsp:spPr>
        <a:xfrm>
          <a:off x="2543267" y="652654"/>
          <a:ext cx="359437" cy="576056"/>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1B2B5CAB-0FCA-4FAB-95EB-033450C37AC4}">
      <dsp:nvSpPr>
        <dsp:cNvPr id="0" name=""/>
        <dsp:cNvSpPr/>
      </dsp:nvSpPr>
      <dsp:spPr>
        <a:xfrm>
          <a:off x="3046480" y="652654"/>
          <a:ext cx="3403222" cy="576056"/>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ctr" defTabSz="622300">
            <a:lnSpc>
              <a:spcPct val="100000"/>
            </a:lnSpc>
            <a:spcBef>
              <a:spcPct val="0"/>
            </a:spcBef>
            <a:spcAft>
              <a:spcPct val="15000"/>
            </a:spcAft>
            <a:buNone/>
          </a:pP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Angular v</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14.0.4</a:t>
          </a:r>
        </a:p>
        <a:p>
          <a:pPr marL="114300" lvl="1" indent="-114300" algn="ctr" defTabSz="622300">
            <a:lnSpc>
              <a:spcPct val="100000"/>
            </a:lnSpc>
            <a:spcBef>
              <a:spcPct val="0"/>
            </a:spcBef>
            <a:spcAft>
              <a:spcPct val="15000"/>
            </a:spcAft>
            <a:buNone/>
          </a:pP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NodeJS v</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16.10.0</a:t>
          </a: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 </a:t>
          </a:r>
        </a:p>
      </dsp:txBody>
      <dsp:txXfrm>
        <a:off x="3046480" y="652654"/>
        <a:ext cx="3403222" cy="576056"/>
      </dsp:txXfrm>
    </dsp:sp>
    <dsp:sp modelId="{4AD42A31-CBFB-48F4-8E54-A99844A5682E}">
      <dsp:nvSpPr>
        <dsp:cNvPr id="0" name=""/>
        <dsp:cNvSpPr/>
      </dsp:nvSpPr>
      <dsp:spPr>
        <a:xfrm>
          <a:off x="746078" y="1420551"/>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Back-End</a:t>
          </a:r>
        </a:p>
      </dsp:txBody>
      <dsp:txXfrm>
        <a:off x="746078" y="1420551"/>
        <a:ext cx="1797188" cy="376200"/>
      </dsp:txXfrm>
    </dsp:sp>
    <dsp:sp modelId="{725D6339-9DEE-48D4-BCBF-9B7154FFA667}">
      <dsp:nvSpPr>
        <dsp:cNvPr id="0" name=""/>
        <dsp:cNvSpPr/>
      </dsp:nvSpPr>
      <dsp:spPr>
        <a:xfrm>
          <a:off x="2543267" y="1297110"/>
          <a:ext cx="359437" cy="623081"/>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9B0019C0-1C25-4FB1-BDA7-012D98724FD4}">
      <dsp:nvSpPr>
        <dsp:cNvPr id="0" name=""/>
        <dsp:cNvSpPr/>
      </dsp:nvSpPr>
      <dsp:spPr>
        <a:xfrm>
          <a:off x="3046480" y="1297110"/>
          <a:ext cx="3388313" cy="623081"/>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10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PHP </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v7.4.33</a:t>
          </a:r>
        </a:p>
        <a:p>
          <a:pPr marL="114300" lvl="1" indent="-114300" algn="ctr" defTabSz="666750">
            <a:lnSpc>
              <a:spcPct val="10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Laravel </a:t>
          </a: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8</a:t>
          </a:r>
          <a:endParaRPr lang="en-US" altLang="zh-CN" sz="1500" kern="1200" dirty="0">
            <a:solidFill>
              <a:schemeClr val="bg1"/>
            </a:solidFill>
            <a:latin typeface="Montserrat" panose="00000500000000000000" charset="0"/>
            <a:ea typeface="Montserrat" panose="00000500000000000000" charset="0"/>
            <a:cs typeface="Montserrat" panose="00000500000000000000" charset="0"/>
          </a:endParaRPr>
        </a:p>
      </dsp:txBody>
      <dsp:txXfrm>
        <a:off x="3046480" y="1297110"/>
        <a:ext cx="3388313" cy="623081"/>
      </dsp:txXfrm>
    </dsp:sp>
    <dsp:sp modelId="{B206D38E-0104-4C99-B80A-BC25378F5B4B}">
      <dsp:nvSpPr>
        <dsp:cNvPr id="0" name=""/>
        <dsp:cNvSpPr/>
      </dsp:nvSpPr>
      <dsp:spPr>
        <a:xfrm>
          <a:off x="746078" y="1988591"/>
          <a:ext cx="1797188" cy="89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Pneumonia Detection Model</a:t>
          </a:r>
        </a:p>
      </dsp:txBody>
      <dsp:txXfrm>
        <a:off x="746078" y="1988591"/>
        <a:ext cx="1797188" cy="893475"/>
      </dsp:txXfrm>
    </dsp:sp>
    <dsp:sp modelId="{276A19B9-2F98-45B4-B4D4-937FCC9CDB8E}">
      <dsp:nvSpPr>
        <dsp:cNvPr id="0" name=""/>
        <dsp:cNvSpPr/>
      </dsp:nvSpPr>
      <dsp:spPr>
        <a:xfrm>
          <a:off x="2543267" y="1988591"/>
          <a:ext cx="359437" cy="893475"/>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FAA3CA8B-DA72-4F21-BFAB-88CCFAAA1D57}">
      <dsp:nvSpPr>
        <dsp:cNvPr id="0" name=""/>
        <dsp:cNvSpPr/>
      </dsp:nvSpPr>
      <dsp:spPr>
        <a:xfrm>
          <a:off x="3046480" y="1988591"/>
          <a:ext cx="3388313" cy="893475"/>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Flask v</a:t>
          </a:r>
          <a:r>
            <a:rPr lang="en-US" altLang="zh-CN" sz="1500" kern="1200" dirty="0">
              <a:solidFill>
                <a:schemeClr val="bg1"/>
              </a:solidFill>
              <a:latin typeface="Montserrat" panose="00000500000000000000" charset="0"/>
            </a:rPr>
            <a:t> </a:t>
          </a:r>
          <a:r>
            <a:rPr lang="en-US" altLang="zh-CN" sz="1100" kern="1200" dirty="0">
              <a:solidFill>
                <a:schemeClr val="bg1"/>
              </a:solidFill>
              <a:latin typeface="Montserrat" panose="00000500000000000000" charset="0"/>
            </a:rPr>
            <a:t>1.1.2</a:t>
          </a:r>
          <a:endParaRPr lang="en-US" altLang="zh-CN" sz="1500" kern="1200" dirty="0">
            <a:solidFill>
              <a:schemeClr val="bg1"/>
            </a:solidFill>
            <a:latin typeface="Montserrat" panose="00000500000000000000" charset="0"/>
            <a:ea typeface="Montserrat" panose="00000500000000000000" charset="0"/>
            <a:cs typeface="Montserrat" panose="00000500000000000000" charset="0"/>
          </a:endParaRPr>
        </a:p>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Python </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kern="1200" dirty="0">
              <a:solidFill>
                <a:schemeClr val="bg1"/>
              </a:solidFill>
              <a:latin typeface="Montserrat" panose="00000500000000000000" charset="0"/>
            </a:rPr>
            <a:t>3.9.7</a:t>
          </a:r>
          <a:endParaRPr lang="en-US" altLang="zh-CN" sz="1100" kern="1200" dirty="0">
            <a:solidFill>
              <a:schemeClr val="bg1"/>
            </a:solidFill>
            <a:latin typeface="Montserrat" panose="00000500000000000000" charset="0"/>
            <a:ea typeface="Montserrat" panose="00000500000000000000" charset="0"/>
            <a:cs typeface="Montserrat" panose="00000500000000000000" charset="0"/>
          </a:endParaRPr>
        </a:p>
        <a:p>
          <a:pPr marL="114300" lvl="1" indent="-114300" algn="ctr" defTabSz="622300">
            <a:lnSpc>
              <a:spcPct val="90000"/>
            </a:lnSpc>
            <a:spcBef>
              <a:spcPct val="0"/>
            </a:spcBef>
            <a:spcAft>
              <a:spcPct val="15000"/>
            </a:spcAft>
            <a:buNone/>
          </a:pP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Google Colab</a:t>
          </a:r>
        </a:p>
      </dsp:txBody>
      <dsp:txXfrm>
        <a:off x="3046480" y="1988591"/>
        <a:ext cx="3388313" cy="893475"/>
      </dsp:txXfrm>
    </dsp:sp>
    <dsp:sp modelId="{7779175D-F0F4-4282-8856-950D8E16508A}">
      <dsp:nvSpPr>
        <dsp:cNvPr id="0" name=""/>
        <dsp:cNvSpPr/>
      </dsp:nvSpPr>
      <dsp:spPr>
        <a:xfrm>
          <a:off x="746078" y="2950466"/>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Mobile App </a:t>
          </a:r>
        </a:p>
      </dsp:txBody>
      <dsp:txXfrm>
        <a:off x="746078" y="2950466"/>
        <a:ext cx="1797188" cy="376200"/>
      </dsp:txXfrm>
    </dsp:sp>
    <dsp:sp modelId="{683BD65E-F869-456B-91D3-E1550A39807C}">
      <dsp:nvSpPr>
        <dsp:cNvPr id="0" name=""/>
        <dsp:cNvSpPr/>
      </dsp:nvSpPr>
      <dsp:spPr>
        <a:xfrm>
          <a:off x="2543267" y="2950466"/>
          <a:ext cx="359437" cy="376200"/>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9907C487-C2F3-4A22-8493-028122843EAD}">
      <dsp:nvSpPr>
        <dsp:cNvPr id="0" name=""/>
        <dsp:cNvSpPr/>
      </dsp:nvSpPr>
      <dsp:spPr>
        <a:xfrm>
          <a:off x="3046480" y="2950466"/>
          <a:ext cx="3389437" cy="376200"/>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Flutter </a:t>
          </a:r>
          <a:r>
            <a:rPr lang="en-US" altLang="zh-CN" sz="1200" kern="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3.0.0</a:t>
          </a: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 </a:t>
          </a:r>
        </a:p>
      </dsp:txBody>
      <dsp:txXfrm>
        <a:off x="3046480" y="2950466"/>
        <a:ext cx="3389437" cy="376200"/>
      </dsp:txXfrm>
    </dsp:sp>
    <dsp:sp modelId="{2AD38CD1-9020-4351-9481-7C8728A7823E}">
      <dsp:nvSpPr>
        <dsp:cNvPr id="0" name=""/>
        <dsp:cNvSpPr/>
      </dsp:nvSpPr>
      <dsp:spPr>
        <a:xfrm>
          <a:off x="746078" y="3395066"/>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Database</a:t>
          </a:r>
        </a:p>
      </dsp:txBody>
      <dsp:txXfrm>
        <a:off x="746078" y="3395066"/>
        <a:ext cx="1797188" cy="376200"/>
      </dsp:txXfrm>
    </dsp:sp>
    <dsp:sp modelId="{CB551785-CFA5-4A36-84F1-A0B398452902}">
      <dsp:nvSpPr>
        <dsp:cNvPr id="0" name=""/>
        <dsp:cNvSpPr/>
      </dsp:nvSpPr>
      <dsp:spPr>
        <a:xfrm>
          <a:off x="2543267" y="3395066"/>
          <a:ext cx="359437" cy="376200"/>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AAA2DD20-DBB2-427A-9E11-EE24E50CC28F}">
      <dsp:nvSpPr>
        <dsp:cNvPr id="0" name=""/>
        <dsp:cNvSpPr/>
      </dsp:nvSpPr>
      <dsp:spPr>
        <a:xfrm>
          <a:off x="3046480" y="3395066"/>
          <a:ext cx="3392370" cy="376200"/>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MySQL </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kern="1200" dirty="0">
              <a:solidFill>
                <a:schemeClr val="bg1"/>
              </a:solidFill>
              <a:latin typeface="Montserrat" panose="00000500000000000000" charset="0"/>
            </a:rPr>
            <a:t>8.0.3</a:t>
          </a:r>
          <a:endParaRPr lang="en-US" altLang="zh-CN" sz="1100" kern="1200" dirty="0">
            <a:solidFill>
              <a:schemeClr val="bg1"/>
            </a:solidFill>
            <a:latin typeface="Montserrat" panose="00000500000000000000" charset="0"/>
            <a:ea typeface="Montserrat" panose="00000500000000000000" charset="0"/>
            <a:cs typeface="Montserrat" panose="00000500000000000000" charset="0"/>
          </a:endParaRPr>
        </a:p>
      </dsp:txBody>
      <dsp:txXfrm>
        <a:off x="3046480" y="3395066"/>
        <a:ext cx="3392370" cy="376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t>2023/6/6</a:t>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t>‹#›</a:t>
            </a:fld>
            <a:endParaRPr lang="zh-CN" altLang="en-US">
              <a:cs typeface="Montserrat" panose="000005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ontserrat" panose="00000500000000000000" charset="0"/>
                <a:cs typeface="Montserrat" panose="00000500000000000000" charset="0"/>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775A1AD6-95C3-4719-A110-5D6F5A792E1A}" type="datetimeFigureOut">
              <a:rPr kumimoji="0" lang="zh-CN" altLang="en-US" sz="1200" b="0" i="0" u="none" strike="noStrike" kern="1200" cap="none" spc="0" normalizeH="0" baseline="0" noProof="0">
                <a:ln>
                  <a:noFill/>
                </a:ln>
                <a:solidFill>
                  <a:schemeClr val="tx1"/>
                </a:solidFill>
                <a:effectLst/>
                <a:uLnTx/>
                <a:uFillTx/>
                <a:latin typeface="+mn-lt"/>
                <a:ea typeface="Montserrat" panose="00000500000000000000" charset="0"/>
                <a:cs typeface="Montserrat" panose="00000500000000000000" charset="0"/>
              </a:rPr>
              <a:t>2023/6/6</a:t>
            </a:fld>
            <a:endParaRPr kumimoji="0" lang="zh-CN" altLang="en-US" sz="1200" b="0" i="0" u="none" strike="noStrike" kern="1200" cap="none" spc="0" normalizeH="0" baseline="0" noProof="0">
              <a:ln>
                <a:noFill/>
              </a:ln>
              <a:solidFill>
                <a:schemeClr val="tx1"/>
              </a:solidFill>
              <a:effectLst/>
              <a:uLnTx/>
              <a:uFillTx/>
              <a:latin typeface="+mn-lt"/>
              <a:ea typeface="Montserrat" panose="00000500000000000000" charset="0"/>
              <a:cs typeface="Montserrat" panose="00000500000000000000" charset="0"/>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ontserrat" panose="00000500000000000000" charset="0"/>
                <a:cs typeface="Montserrat" panose="00000500000000000000" charset="0"/>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EF0F3F36-3687-4091-9D63-D71BF18E1B70}"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ontserrat" panose="00000500000000000000" charset="0"/>
                <a:cs typeface="Montserrat" panose="00000500000000000000" charset="0"/>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Montserrat" panose="00000500000000000000" charset="0"/>
              <a:cs typeface="Montserrat" panose="00000500000000000000"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1pPr>
    <a:lvl2pPr marL="4572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2pPr>
    <a:lvl3pPr marL="9144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3pPr>
    <a:lvl4pPr marL="13716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4pPr>
    <a:lvl5pPr marL="18288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22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22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10</a:t>
            </a:fld>
            <a:endParaRPr lang="zh-CN" altLang="en-US" dirty="0"/>
          </a:p>
        </p:txBody>
      </p:sp>
    </p:spTree>
    <p:extLst>
      <p:ext uri="{BB962C8B-B14F-4D97-AF65-F5344CB8AC3E}">
        <p14:creationId xmlns:p14="http://schemas.microsoft.com/office/powerpoint/2010/main" val="2132875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11</a:t>
            </a:fld>
            <a:endParaRPr lang="zh-CN" altLang="en-US" dirty="0"/>
          </a:p>
        </p:txBody>
      </p:sp>
    </p:spTree>
    <p:extLst>
      <p:ext uri="{BB962C8B-B14F-4D97-AF65-F5344CB8AC3E}">
        <p14:creationId xmlns:p14="http://schemas.microsoft.com/office/powerpoint/2010/main" val="3308220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12</a:t>
            </a:fld>
            <a:endParaRPr lang="zh-CN" altLang="en-US" dirty="0"/>
          </a:p>
        </p:txBody>
      </p:sp>
    </p:spTree>
    <p:extLst>
      <p:ext uri="{BB962C8B-B14F-4D97-AF65-F5344CB8AC3E}">
        <p14:creationId xmlns:p14="http://schemas.microsoft.com/office/powerpoint/2010/main" val="538895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14</a:t>
            </a:fld>
            <a:endParaRPr lang="zh-CN" altLang="en-US" dirty="0"/>
          </a:p>
        </p:txBody>
      </p:sp>
    </p:spTree>
    <p:extLst>
      <p:ext uri="{BB962C8B-B14F-4D97-AF65-F5344CB8AC3E}">
        <p14:creationId xmlns:p14="http://schemas.microsoft.com/office/powerpoint/2010/main" val="408783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15</a:t>
            </a:fld>
            <a:endParaRPr lang="zh-CN" altLang="en-US" dirty="0"/>
          </a:p>
        </p:txBody>
      </p:sp>
    </p:spTree>
    <p:extLst>
      <p:ext uri="{BB962C8B-B14F-4D97-AF65-F5344CB8AC3E}">
        <p14:creationId xmlns:p14="http://schemas.microsoft.com/office/powerpoint/2010/main" val="1412797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16</a:t>
            </a:fld>
            <a:endParaRPr lang="zh-CN" altLang="en-US" dirty="0"/>
          </a:p>
        </p:txBody>
      </p:sp>
    </p:spTree>
    <p:extLst>
      <p:ext uri="{BB962C8B-B14F-4D97-AF65-F5344CB8AC3E}">
        <p14:creationId xmlns:p14="http://schemas.microsoft.com/office/powerpoint/2010/main" val="3906794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18</a:t>
            </a:fld>
            <a:endParaRPr lang="zh-CN" altLang="en-US" dirty="0"/>
          </a:p>
        </p:txBody>
      </p:sp>
    </p:spTree>
    <p:extLst>
      <p:ext uri="{BB962C8B-B14F-4D97-AF65-F5344CB8AC3E}">
        <p14:creationId xmlns:p14="http://schemas.microsoft.com/office/powerpoint/2010/main" val="3032094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19</a:t>
            </a:fld>
            <a:endParaRPr lang="zh-CN" altLang="en-US" dirty="0"/>
          </a:p>
        </p:txBody>
      </p:sp>
    </p:spTree>
    <p:extLst>
      <p:ext uri="{BB962C8B-B14F-4D97-AF65-F5344CB8AC3E}">
        <p14:creationId xmlns:p14="http://schemas.microsoft.com/office/powerpoint/2010/main" val="20824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43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450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532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22</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6553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655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25</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5</a:t>
            </a:fld>
            <a:endParaRPr lang="zh-CN" altLang="en-US" dirty="0"/>
          </a:p>
        </p:txBody>
      </p:sp>
    </p:spTree>
    <p:extLst>
      <p:ext uri="{BB962C8B-B14F-4D97-AF65-F5344CB8AC3E}">
        <p14:creationId xmlns:p14="http://schemas.microsoft.com/office/powerpoint/2010/main" val="151021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8</a:t>
            </a:fld>
            <a:endParaRPr lang="zh-CN" altLang="en-US" dirty="0"/>
          </a:p>
        </p:txBody>
      </p:sp>
    </p:spTree>
    <p:extLst>
      <p:ext uri="{BB962C8B-B14F-4D97-AF65-F5344CB8AC3E}">
        <p14:creationId xmlns:p14="http://schemas.microsoft.com/office/powerpoint/2010/main" val="4273519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9</a:t>
            </a:fld>
            <a:endParaRPr lang="zh-CN" altLang="en-US" dirty="0"/>
          </a:p>
        </p:txBody>
      </p:sp>
    </p:spTree>
    <p:extLst>
      <p:ext uri="{BB962C8B-B14F-4D97-AF65-F5344CB8AC3E}">
        <p14:creationId xmlns:p14="http://schemas.microsoft.com/office/powerpoint/2010/main" val="223036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71062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42446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20070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bg>
      <p:bgPr>
        <a:gradFill flip="none" rotWithShape="1">
          <a:gsLst>
            <a:gs pos="0">
              <a:schemeClr val="accent1">
                <a:lumMod val="5000"/>
                <a:lumOff val="95000"/>
              </a:schemeClr>
            </a:gs>
            <a:gs pos="58000">
              <a:srgbClr val="61D6FF">
                <a:lumMod val="99000"/>
                <a:alpha val="57000"/>
              </a:srgbClr>
            </a:gs>
            <a:gs pos="100000">
              <a:schemeClr val="tx1">
                <a:lumMod val="10000"/>
                <a:lumOff val="90000"/>
              </a:schemeClr>
            </a:gs>
          </a:gsLst>
          <a:lin ang="36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9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40233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527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18602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89114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03779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54926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22534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60117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6/6/2023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69195308"/>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paultimothymooney/chest-xray-pneumonia"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2640">
              <a:srgbClr val="62D6FF"/>
            </a:gs>
            <a:gs pos="12000">
              <a:srgbClr val="D4F0FD"/>
            </a:gs>
            <a:gs pos="33000">
              <a:srgbClr val="AAE6FE"/>
            </a:gs>
            <a:gs pos="56855">
              <a:srgbClr val="9BE3FE"/>
            </a:gs>
            <a:gs pos="68832">
              <a:srgbClr val="88DFFE"/>
            </a:gs>
            <a:gs pos="96000">
              <a:srgbClr val="61D6FF">
                <a:lumMod val="99000"/>
                <a:alpha val="57000"/>
              </a:srgbClr>
            </a:gs>
          </a:gsLst>
          <a:lin ang="3600000" scaled="0"/>
          <a:tileRect/>
        </a:gradFill>
        <a:effectLst/>
      </p:bgPr>
    </p:bg>
    <p:spTree>
      <p:nvGrpSpPr>
        <p:cNvPr id="1" name=""/>
        <p:cNvGrpSpPr/>
        <p:nvPr/>
      </p:nvGrpSpPr>
      <p:grpSpPr>
        <a:xfrm>
          <a:off x="0" y="0"/>
          <a:ext cx="0" cy="0"/>
          <a:chOff x="0" y="0"/>
          <a:chExt cx="0" cy="0"/>
        </a:xfrm>
      </p:grpSpPr>
      <p:sp>
        <p:nvSpPr>
          <p:cNvPr id="215" name="文本框 214"/>
          <p:cNvSpPr txBox="1"/>
          <p:nvPr/>
        </p:nvSpPr>
        <p:spPr>
          <a:xfrm>
            <a:off x="1757680" y="3034030"/>
            <a:ext cx="5492750" cy="646331"/>
          </a:xfrm>
          <a:prstGeom prst="rect">
            <a:avLst/>
          </a:prstGeom>
          <a:noFill/>
          <a:ln w="9525">
            <a:noFill/>
          </a:ln>
        </p:spPr>
        <p:txBody>
          <a:bodyPr wrap="square">
            <a:spAutoFit/>
          </a:bodyPr>
          <a:lstStyle/>
          <a:p>
            <a:pPr algn="ctr"/>
            <a:r>
              <a:rPr lang="en-US" altLang="zh-CN" dirty="0" err="1">
                <a:solidFill>
                  <a:schemeClr val="bg1"/>
                </a:solidFill>
                <a:latin typeface="Montserrat" panose="00000500000000000000" charset="0"/>
                <a:ea typeface="Montserrat" panose="00000500000000000000" charset="0"/>
                <a:cs typeface="Montserrat" panose="00000500000000000000" charset="0"/>
              </a:rPr>
              <a:t>MediBooki</a:t>
            </a:r>
            <a:r>
              <a:rPr lang="en-US" altLang="zh-CN" dirty="0">
                <a:solidFill>
                  <a:schemeClr val="bg1"/>
                </a:solidFill>
                <a:latin typeface="Montserrat" panose="00000500000000000000" charset="0"/>
                <a:ea typeface="Montserrat" panose="00000500000000000000" charset="0"/>
                <a:cs typeface="Montserrat" panose="00000500000000000000" charset="0"/>
              </a:rPr>
              <a:t> Healthcare with Pneumonia Detection System</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sp>
        <p:nvSpPr>
          <p:cNvPr id="219" name="矩形 218"/>
          <p:cNvSpPr/>
          <p:nvPr/>
        </p:nvSpPr>
        <p:spPr>
          <a:xfrm>
            <a:off x="3624263" y="2787650"/>
            <a:ext cx="896938"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sp>
        <p:nvSpPr>
          <p:cNvPr id="221" name="矩形 220"/>
          <p:cNvSpPr/>
          <p:nvPr/>
        </p:nvSpPr>
        <p:spPr>
          <a:xfrm>
            <a:off x="5418138" y="2794000"/>
            <a:ext cx="896938"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pic>
        <p:nvPicPr>
          <p:cNvPr id="5" name="Graphic 4">
            <a:extLst>
              <a:ext uri="{FF2B5EF4-FFF2-40B4-BE49-F238E27FC236}">
                <a16:creationId xmlns:a16="http://schemas.microsoft.com/office/drawing/2014/main" id="{AAF15967-A16E-C5D6-17E0-6F896D38BDD2}"/>
              </a:ext>
            </a:extLst>
          </p:cNvPr>
          <p:cNvPicPr>
            <a:picLocks noChangeAspect="1"/>
          </p:cNvPicPr>
          <p:nvPr/>
        </p:nvPicPr>
        <p:blipFill>
          <a:blip r:embed="rId3">
            <a:alphaModFix/>
            <a:extLst>
              <a:ext uri="{96DAC541-7B7A-43D3-8B79-37D633B846F1}">
                <asvg:svgBlip xmlns:asvg="http://schemas.microsoft.com/office/drawing/2016/SVG/main" r:embed="rId4"/>
              </a:ext>
            </a:extLst>
          </a:blip>
          <a:stretch>
            <a:fillRect/>
          </a:stretch>
        </p:blipFill>
        <p:spPr>
          <a:xfrm>
            <a:off x="2012910" y="1748177"/>
            <a:ext cx="5016579" cy="891836"/>
          </a:xfrm>
          <a:prstGeom prst="rect">
            <a:avLst/>
          </a:prstGeom>
          <a:effectLst>
            <a:reflection stA="0" endPos="0" dist="50800" dir="5400000" sy="-100000" algn="bl" rotWithShape="0"/>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6700" fill="hold" grpId="0" nodeType="withEffect">
                                  <p:stCondLst>
                                    <p:cond delay="50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400" fill="hold"/>
                                        <p:tgtEl>
                                          <p:spTgt spid="219"/>
                                        </p:tgtEl>
                                        <p:attrNameLst>
                                          <p:attrName>ppt_x</p:attrName>
                                        </p:attrNameLst>
                                      </p:cBhvr>
                                      <p:tavLst>
                                        <p:tav tm="0">
                                          <p:val>
                                            <p:strVal val="1+#ppt_w/2"/>
                                          </p:val>
                                        </p:tav>
                                        <p:tav tm="100000">
                                          <p:val>
                                            <p:strVal val="#ppt_x"/>
                                          </p:val>
                                        </p:tav>
                                      </p:tavLst>
                                    </p:anim>
                                    <p:anim calcmode="lin" valueType="num">
                                      <p:cBhvr additive="base">
                                        <p:cTn id="8" dur="400" fill="hold"/>
                                        <p:tgtEl>
                                          <p:spTgt spid="219"/>
                                        </p:tgtEl>
                                        <p:attrNameLst>
                                          <p:attrName>ppt_y</p:attrName>
                                        </p:attrNameLst>
                                      </p:cBhvr>
                                      <p:tavLst>
                                        <p:tav tm="0">
                                          <p:val>
                                            <p:strVal val="#ppt_y"/>
                                          </p:val>
                                        </p:tav>
                                        <p:tav tm="100000">
                                          <p:val>
                                            <p:strVal val="#ppt_y"/>
                                          </p:val>
                                        </p:tav>
                                      </p:tavLst>
                                    </p:anim>
                                  </p:childTnLst>
                                </p:cTn>
                              </p:par>
                              <p:par>
                                <p:cTn id="9" presetID="2" presetClass="entr" presetSubtype="8" decel="66700" fill="hold" grpId="0" nodeType="withEffect">
                                  <p:stCondLst>
                                    <p:cond delay="50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400" fill="hold"/>
                                        <p:tgtEl>
                                          <p:spTgt spid="220"/>
                                        </p:tgtEl>
                                        <p:attrNameLst>
                                          <p:attrName>ppt_x</p:attrName>
                                        </p:attrNameLst>
                                      </p:cBhvr>
                                      <p:tavLst>
                                        <p:tav tm="0">
                                          <p:val>
                                            <p:strVal val="0-#ppt_w/2"/>
                                          </p:val>
                                        </p:tav>
                                        <p:tav tm="100000">
                                          <p:val>
                                            <p:strVal val="#ppt_x"/>
                                          </p:val>
                                        </p:tav>
                                      </p:tavLst>
                                    </p:anim>
                                    <p:anim calcmode="lin" valueType="num">
                                      <p:cBhvr additive="base">
                                        <p:cTn id="12" dur="400" fill="hold"/>
                                        <p:tgtEl>
                                          <p:spTgt spid="220"/>
                                        </p:tgtEl>
                                        <p:attrNameLst>
                                          <p:attrName>ppt_y</p:attrName>
                                        </p:attrNameLst>
                                      </p:cBhvr>
                                      <p:tavLst>
                                        <p:tav tm="0">
                                          <p:val>
                                            <p:strVal val="#ppt_y"/>
                                          </p:val>
                                        </p:tav>
                                        <p:tav tm="100000">
                                          <p:val>
                                            <p:strVal val="#ppt_y"/>
                                          </p:val>
                                        </p:tav>
                                      </p:tavLst>
                                    </p:anim>
                                  </p:childTnLst>
                                </p:cTn>
                              </p:par>
                              <p:par>
                                <p:cTn id="13" presetID="2" presetClass="entr" presetSubtype="8" decel="66700" fill="hold" grpId="0" nodeType="withEffect">
                                  <p:stCondLst>
                                    <p:cond delay="900"/>
                                  </p:stCondLst>
                                  <p:childTnLst>
                                    <p:set>
                                      <p:cBhvr>
                                        <p:cTn id="14" dur="1" fill="hold">
                                          <p:stCondLst>
                                            <p:cond delay="0"/>
                                          </p:stCondLst>
                                        </p:cTn>
                                        <p:tgtEl>
                                          <p:spTgt spid="221"/>
                                        </p:tgtEl>
                                        <p:attrNameLst>
                                          <p:attrName>style.visibility</p:attrName>
                                        </p:attrNameLst>
                                      </p:cBhvr>
                                      <p:to>
                                        <p:strVal val="visible"/>
                                      </p:to>
                                    </p:set>
                                    <p:anim calcmode="lin" valueType="num">
                                      <p:cBhvr additive="base">
                                        <p:cTn id="15" dur="400" fill="hold"/>
                                        <p:tgtEl>
                                          <p:spTgt spid="221"/>
                                        </p:tgtEl>
                                        <p:attrNameLst>
                                          <p:attrName>ppt_x</p:attrName>
                                        </p:attrNameLst>
                                      </p:cBhvr>
                                      <p:tavLst>
                                        <p:tav tm="0">
                                          <p:val>
                                            <p:strVal val="0-#ppt_w/2"/>
                                          </p:val>
                                        </p:tav>
                                        <p:tav tm="100000">
                                          <p:val>
                                            <p:strVal val="#ppt_x"/>
                                          </p:val>
                                        </p:tav>
                                      </p:tavLst>
                                    </p:anim>
                                    <p:anim calcmode="lin" valueType="num">
                                      <p:cBhvr additive="base">
                                        <p:cTn id="16" dur="400" fill="hold"/>
                                        <p:tgtEl>
                                          <p:spTgt spid="221"/>
                                        </p:tgtEl>
                                        <p:attrNameLst>
                                          <p:attrName>ppt_y</p:attrName>
                                        </p:attrNameLst>
                                      </p:cBhvr>
                                      <p:tavLst>
                                        <p:tav tm="0">
                                          <p:val>
                                            <p:strVal val="#ppt_y"/>
                                          </p:val>
                                        </p:tav>
                                        <p:tav tm="100000">
                                          <p:val>
                                            <p:strVal val="#ppt_y"/>
                                          </p:val>
                                        </p:tav>
                                      </p:tavLst>
                                    </p:anim>
                                  </p:childTnLst>
                                </p:cTn>
                              </p:par>
                              <p:par>
                                <p:cTn id="17" presetID="2" presetClass="entr" presetSubtype="2" decel="66700" fill="hold" grpId="0" nodeType="withEffect">
                                  <p:stCondLst>
                                    <p:cond delay="900"/>
                                  </p:stCondLst>
                                  <p:childTnLst>
                                    <p:set>
                                      <p:cBhvr>
                                        <p:cTn id="18" dur="1" fill="hold">
                                          <p:stCondLst>
                                            <p:cond delay="0"/>
                                          </p:stCondLst>
                                        </p:cTn>
                                        <p:tgtEl>
                                          <p:spTgt spid="218"/>
                                        </p:tgtEl>
                                        <p:attrNameLst>
                                          <p:attrName>style.visibility</p:attrName>
                                        </p:attrNameLst>
                                      </p:cBhvr>
                                      <p:to>
                                        <p:strVal val="visible"/>
                                      </p:to>
                                    </p:set>
                                    <p:anim calcmode="lin" valueType="num">
                                      <p:cBhvr additive="base">
                                        <p:cTn id="19" dur="400" fill="hold"/>
                                        <p:tgtEl>
                                          <p:spTgt spid="218"/>
                                        </p:tgtEl>
                                        <p:attrNameLst>
                                          <p:attrName>ppt_x</p:attrName>
                                        </p:attrNameLst>
                                      </p:cBhvr>
                                      <p:tavLst>
                                        <p:tav tm="0">
                                          <p:val>
                                            <p:strVal val="1+#ppt_w/2"/>
                                          </p:val>
                                        </p:tav>
                                        <p:tav tm="100000">
                                          <p:val>
                                            <p:strVal val="#ppt_x"/>
                                          </p:val>
                                        </p:tav>
                                      </p:tavLst>
                                    </p:anim>
                                    <p:anim calcmode="lin" valueType="num">
                                      <p:cBhvr additive="base">
                                        <p:cTn id="20" dur="400" fill="hold"/>
                                        <p:tgtEl>
                                          <p:spTgt spid="218"/>
                                        </p:tgtEl>
                                        <p:attrNameLst>
                                          <p:attrName>ppt_y</p:attrName>
                                        </p:attrNameLst>
                                      </p:cBhvr>
                                      <p:tavLst>
                                        <p:tav tm="0">
                                          <p:val>
                                            <p:strVal val="#ppt_y"/>
                                          </p:val>
                                        </p:tav>
                                        <p:tav tm="100000">
                                          <p:val>
                                            <p:strVal val="#ppt_y"/>
                                          </p:val>
                                        </p:tav>
                                      </p:tavLst>
                                    </p:anim>
                                  </p:childTnLst>
                                </p:cTn>
                              </p:par>
                            </p:childTnLst>
                          </p:cTn>
                        </p:par>
                        <p:par>
                          <p:cTn id="21" fill="hold">
                            <p:stCondLst>
                              <p:cond delay="1300"/>
                            </p:stCondLst>
                            <p:childTnLst>
                              <p:par>
                                <p:cTn id="22" presetID="22" presetClass="entr" presetSubtype="8" fill="hold" grpId="0" nodeType="afterEffect">
                                  <p:stCondLst>
                                    <p:cond delay="0"/>
                                  </p:stCondLst>
                                  <p:childTnLst>
                                    <p:set>
                                      <p:cBhvr>
                                        <p:cTn id="23" dur="1" fill="hold">
                                          <p:stCondLst>
                                            <p:cond delay="0"/>
                                          </p:stCondLst>
                                        </p:cTn>
                                        <p:tgtEl>
                                          <p:spTgt spid="215"/>
                                        </p:tgtEl>
                                        <p:attrNameLst>
                                          <p:attrName>style.visibility</p:attrName>
                                        </p:attrNameLst>
                                      </p:cBhvr>
                                      <p:to>
                                        <p:strVal val="visible"/>
                                      </p:to>
                                    </p:set>
                                    <p:animEffect transition="in" filter="wipe(left)">
                                      <p:cBhvr>
                                        <p:cTn id="24"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884182"/>
            <a:ext cx="7817084" cy="3608232"/>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Chatbot:</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system includes an intelligent chatbot that interacts with patients, providing them with instant assistance and answers to common queries.</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The chatbot is used as a service from IBM Watson Assistant.</a:t>
            </a:r>
            <a:endParaRPr lang="en-US" altLang="zh-CN" sz="1600" b="1" dirty="0">
              <a:solidFill>
                <a:schemeClr val="bg1"/>
              </a:solidFill>
              <a:latin typeface="Montserrat" panose="00000500000000000000" charset="0"/>
              <a:ea typeface="Montserrat" panose="00000500000000000000" charset="0"/>
              <a:cs typeface="Montserrat" panose="00000500000000000000" charset="0"/>
            </a:endParaRPr>
          </a:p>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Multitenant:</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system supports multiple hospitals or clinics within a single instance, offering a flexible and scalable solution.</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Each healthcare facility has its own customized settings, data, and access controls, ensuring data segregation and security.</a:t>
            </a:r>
          </a:p>
        </p:txBody>
      </p:sp>
    </p:spTree>
    <p:extLst>
      <p:ext uri="{BB962C8B-B14F-4D97-AF65-F5344CB8AC3E}">
        <p14:creationId xmlns:p14="http://schemas.microsoft.com/office/powerpoint/2010/main" val="424553124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182565"/>
            <a:ext cx="7817084" cy="3238900"/>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Pharmacy:</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integrated online pharmacy empowers patients to conveniently purchase medications and healthcare products.</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Patients can browse a comprehensive catalog, place orders, and have the medications or products delivered to their preferred location.</a:t>
            </a:r>
          </a:p>
          <a:p>
            <a:pPr>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Billing System:</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It generates itemized bills for patients, tracks payments, and provides an efficient invoicing system for healthcare providers</a:t>
            </a:r>
          </a:p>
        </p:txBody>
      </p:sp>
    </p:spTree>
    <p:extLst>
      <p:ext uri="{BB962C8B-B14F-4D97-AF65-F5344CB8AC3E}">
        <p14:creationId xmlns:p14="http://schemas.microsoft.com/office/powerpoint/2010/main" val="321635745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884182"/>
            <a:ext cx="7817084" cy="4470006"/>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Payment :</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-Our system facilitates online payment options, allowing patients to securely make payments for healthcare services and medications using integrated payment service </a:t>
            </a:r>
            <a:r>
              <a:rPr lang="en-US" altLang="zh-CN" sz="1200" b="1" dirty="0">
                <a:solidFill>
                  <a:schemeClr val="bg1"/>
                </a:solidFill>
                <a:latin typeface="Montserrat" panose="00000500000000000000" charset="0"/>
                <a:ea typeface="Montserrat" panose="00000500000000000000" charset="0"/>
                <a:cs typeface="Montserrat" panose="00000500000000000000" charset="0"/>
              </a:rPr>
              <a:t>(</a:t>
            </a:r>
            <a:r>
              <a:rPr lang="en-US" altLang="zh-CN" sz="1200" b="1" dirty="0" err="1">
                <a:solidFill>
                  <a:schemeClr val="bg1"/>
                </a:solidFill>
                <a:latin typeface="Montserrat" panose="00000500000000000000" charset="0"/>
                <a:ea typeface="Montserrat" panose="00000500000000000000" charset="0"/>
                <a:cs typeface="Montserrat" panose="00000500000000000000" charset="0"/>
              </a:rPr>
              <a:t>PayMob</a:t>
            </a:r>
            <a:r>
              <a:rPr lang="en-US" altLang="zh-CN" sz="1200" b="1" dirty="0">
                <a:solidFill>
                  <a:schemeClr val="bg1"/>
                </a:solidFill>
                <a:latin typeface="Montserrat" panose="00000500000000000000" charset="0"/>
                <a:ea typeface="Montserrat" panose="00000500000000000000" charset="0"/>
                <a:cs typeface="Montserrat" panose="00000500000000000000" charset="0"/>
              </a:rPr>
              <a:t>)</a:t>
            </a:r>
            <a:r>
              <a:rPr lang="en-US" altLang="zh-CN" sz="1200" dirty="0">
                <a:solidFill>
                  <a:schemeClr val="bg1"/>
                </a:solidFill>
                <a:latin typeface="Montserrat" panose="00000500000000000000" charset="0"/>
                <a:ea typeface="Montserrat" panose="00000500000000000000" charset="0"/>
                <a:cs typeface="Montserrat" panose="00000500000000000000" charset="0"/>
              </a:rPr>
              <a:t>.</a:t>
            </a:r>
          </a:p>
          <a:p>
            <a:pPr>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Insurance:</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It gives patients discount from insurance providers, enabling patients to verify coverage and streamline the claims process.</a:t>
            </a:r>
          </a:p>
          <a:p>
            <a:pPr>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Multilingual Support (</a:t>
            </a:r>
            <a:r>
              <a:rPr lang="en-US" altLang="zh-CN" sz="1600" b="1" dirty="0" err="1">
                <a:solidFill>
                  <a:schemeClr val="bg1"/>
                </a:solidFill>
                <a:latin typeface="Montserrat" panose="00000500000000000000" charset="0"/>
                <a:ea typeface="Montserrat" panose="00000500000000000000" charset="0"/>
                <a:cs typeface="Montserrat" panose="00000500000000000000" charset="0"/>
              </a:rPr>
              <a:t>Ar</a:t>
            </a:r>
            <a:r>
              <a:rPr lang="en-US" altLang="zh-CN" sz="1600" b="1" dirty="0">
                <a:solidFill>
                  <a:schemeClr val="bg1"/>
                </a:solidFill>
                <a:latin typeface="Montserrat" panose="00000500000000000000" charset="0"/>
                <a:ea typeface="Montserrat" panose="00000500000000000000" charset="0"/>
                <a:cs typeface="Montserrat" panose="00000500000000000000" charset="0"/>
              </a:rPr>
              <a:t> &amp; En):</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To cater to diverse patient populations, our system provides multilingual support.</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Patients can interact with the system and receive information in their preferred language, enhancing accessibility and inclusivity..</a:t>
            </a:r>
          </a:p>
          <a:p>
            <a:pPr lvl="1">
              <a:lnSpc>
                <a:spcPct val="200000"/>
              </a:lnSpc>
            </a:pPr>
            <a:endParaRPr lang="en-US" altLang="zh-CN" sz="1200" dirty="0">
              <a:solidFill>
                <a:schemeClr val="bg1"/>
              </a:solidFill>
              <a:latin typeface="Montserrat" panose="00000500000000000000" charset="0"/>
              <a:ea typeface="Montserrat" panose="00000500000000000000" charset="0"/>
              <a:cs typeface="Montserrat" panose="00000500000000000000" charset="0"/>
            </a:endParaRPr>
          </a:p>
        </p:txBody>
      </p:sp>
    </p:spTree>
    <p:extLst>
      <p:ext uri="{BB962C8B-B14F-4D97-AF65-F5344CB8AC3E}">
        <p14:creationId xmlns:p14="http://schemas.microsoft.com/office/powerpoint/2010/main" val="174940461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720022" y="1848617"/>
            <a:ext cx="5557704" cy="2169797"/>
            <a:chOff x="3205863" y="2019402"/>
            <a:chExt cx="4348365" cy="2169377"/>
          </a:xfrm>
        </p:grpSpPr>
        <p:sp>
          <p:nvSpPr>
            <p:cNvPr id="35847" name="文本框 19"/>
            <p:cNvSpPr txBox="1"/>
            <p:nvPr/>
          </p:nvSpPr>
          <p:spPr>
            <a:xfrm>
              <a:off x="3205863" y="2251134"/>
              <a:ext cx="4348365" cy="1937645"/>
            </a:xfrm>
            <a:prstGeom prst="rect">
              <a:avLst/>
            </a:prstGeom>
            <a:noFill/>
            <a:ln w="9525">
              <a:noFill/>
            </a:ln>
          </p:spPr>
          <p:txBody>
            <a:bodyPr>
              <a:spAutoFit/>
            </a:bodyPr>
            <a:lstStyle/>
            <a:p>
              <a:r>
                <a:rPr lang="en-US" altLang="zh-CN" sz="4000" dirty="0">
                  <a:solidFill>
                    <a:schemeClr val="bg1"/>
                  </a:solidFill>
                  <a:latin typeface="Montserrat" panose="00000500000000000000" charset="0"/>
                  <a:ea typeface="Montserrat" panose="00000500000000000000" charset="0"/>
                  <a:cs typeface="Montserrat" panose="00000500000000000000" charset="0"/>
                </a:rPr>
                <a:t>System Architecture and Technology</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35848" name="文本框 20"/>
            <p:cNvSpPr txBox="1"/>
            <p:nvPr/>
          </p:nvSpPr>
          <p:spPr>
            <a:xfrm>
              <a:off x="3229671" y="2019402"/>
              <a:ext cx="1659570"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THREE</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22" name="组合 21"/>
          <p:cNvGrpSpPr/>
          <p:nvPr/>
        </p:nvGrpSpPr>
        <p:grpSpPr>
          <a:xfrm>
            <a:off x="1498762" y="1982604"/>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par>
                                <p:cTn id="10" presetID="6" presetClass="emph" presetSubtype="0" decel="100000" fill="hold" nodeType="withEffect">
                                  <p:stCondLst>
                                    <p:cond delay="200"/>
                                  </p:stCondLst>
                                  <p:childTnLst>
                                    <p:animScale>
                                      <p:cBhvr>
                                        <p:cTn id="11" dur="250" fill="hold"/>
                                        <p:tgtEl>
                                          <p:spTgt spid="22"/>
                                        </p:tgtEl>
                                      </p:cBhvr>
                                      <p:by x="110000" y="110000"/>
                                    </p:animScale>
                                  </p:childTnLst>
                                </p:cTn>
                              </p:par>
                              <p:par>
                                <p:cTn id="12" presetID="6" presetClass="emph" presetSubtype="0" decel="100000" fill="hold" nodeType="withEffect">
                                  <p:stCondLst>
                                    <p:cond delay="400"/>
                                  </p:stCondLst>
                                  <p:childTnLst>
                                    <p:animScale>
                                      <p:cBhvr>
                                        <p:cTn id="13" dur="250" fill="hold"/>
                                        <p:tgtEl>
                                          <p:spTgt spid="22"/>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1+#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83971"/>
            <a:ext cx="2885726" cy="400110"/>
          </a:xfrm>
          <a:prstGeom prst="rect">
            <a:avLst/>
          </a:prstGeom>
          <a:noFill/>
          <a:ln w="9525">
            <a:noFill/>
          </a:ln>
        </p:spPr>
        <p:txBody>
          <a:bodyPr wrap="none">
            <a:spAutoFit/>
          </a:bodyPr>
          <a:lstStyle/>
          <a:p>
            <a:pPr eaLnBrk="1" hangingPunct="1"/>
            <a:r>
              <a:rPr lang="en-US" altLang="zh-CN" sz="2000" dirty="0">
                <a:solidFill>
                  <a:schemeClr val="bg1"/>
                </a:solidFill>
                <a:latin typeface="Montserrat" panose="00000500000000000000" charset="0"/>
                <a:ea typeface="Montserrat" panose="00000500000000000000" charset="0"/>
                <a:cs typeface="Montserrat" panose="00000500000000000000" charset="0"/>
              </a:rPr>
              <a:t>System Architecture </a:t>
            </a: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diagram, screenshot, map&#10;&#10;Description automatically generated">
            <a:extLst>
              <a:ext uri="{FF2B5EF4-FFF2-40B4-BE49-F238E27FC236}">
                <a16:creationId xmlns:a16="http://schemas.microsoft.com/office/drawing/2014/main" id="{00DD56BD-89E6-1F8B-5023-BCE2D1BE1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42" y="893807"/>
            <a:ext cx="7920329" cy="4082053"/>
          </a:xfrm>
          <a:prstGeom prst="rect">
            <a:avLst/>
          </a:prstGeom>
        </p:spPr>
      </p:pic>
    </p:spTree>
    <p:extLst>
      <p:ext uri="{BB962C8B-B14F-4D97-AF65-F5344CB8AC3E}">
        <p14:creationId xmlns:p14="http://schemas.microsoft.com/office/powerpoint/2010/main" val="27755587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44190" y="430138"/>
            <a:ext cx="3690352" cy="369332"/>
          </a:xfrm>
          <a:prstGeom prst="rect">
            <a:avLst/>
          </a:prstGeom>
          <a:noFill/>
          <a:ln w="9525">
            <a:noFill/>
          </a:ln>
        </p:spPr>
        <p:txBody>
          <a:bodyPr wrap="square">
            <a:spAutoFit/>
          </a:bodyPr>
          <a:lstStyle/>
          <a:p>
            <a:pPr eaLnBrk="1" hangingPunct="1"/>
            <a:r>
              <a:rPr lang="en-US" altLang="zh-CN" dirty="0">
                <a:solidFill>
                  <a:schemeClr val="bg1"/>
                </a:solidFill>
                <a:latin typeface="Montserrat" panose="00000500000000000000" charset="0"/>
                <a:ea typeface="Montserrat" panose="00000500000000000000" charset="0"/>
                <a:cs typeface="Montserrat" panose="00000500000000000000" charset="0"/>
              </a:rPr>
              <a:t> Pneumonia Detection Model</a:t>
            </a: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053645"/>
            <a:ext cx="7817084" cy="3785652"/>
          </a:xfrm>
          <a:prstGeom prst="rect">
            <a:avLst/>
          </a:prstGeom>
          <a:noFill/>
          <a:ln w="9525">
            <a:noFill/>
          </a:ln>
        </p:spPr>
        <p:txBody>
          <a:bodyPr wrap="square">
            <a:spAutoFit/>
          </a:bodyPr>
          <a:lstStyle/>
          <a:p>
            <a:pP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Dataset</a:t>
            </a:r>
          </a:p>
          <a:p>
            <a:pPr>
              <a:buSzPct val="115000"/>
            </a:pPr>
            <a:endParaRPr lang="en-US" altLang="zh-CN" sz="1400" b="1"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The dataset was from Kaggle  </a:t>
            </a:r>
            <a:r>
              <a:rPr lang="en-US" altLang="zh-CN" sz="1200" dirty="0">
                <a:solidFill>
                  <a:schemeClr val="bg1"/>
                </a:solidFill>
                <a:latin typeface="Montserrat" panose="00000500000000000000" charset="0"/>
                <a:ea typeface="Montserrat" panose="00000500000000000000" charset="0"/>
                <a:cs typeface="Montserrat" panose="00000500000000000000" charset="0"/>
                <a:hlinkClick r:id="rId3"/>
              </a:rPr>
              <a:t>https://www.kaggle.com/datasets/paultimothymooney/chest-xray-pneumonia</a:t>
            </a:r>
            <a:r>
              <a:rPr lang="en-US" altLang="zh-CN" sz="1200" dirty="0">
                <a:solidFill>
                  <a:schemeClr val="bg1"/>
                </a:solidFill>
                <a:latin typeface="Montserrat" panose="00000500000000000000" charset="0"/>
                <a:ea typeface="Montserrat" panose="00000500000000000000" charset="0"/>
                <a:cs typeface="Montserrat" panose="00000500000000000000" charset="0"/>
              </a:rPr>
              <a:t>.</a:t>
            </a:r>
          </a:p>
          <a:p>
            <a:pPr lvl="1">
              <a:buSzPct val="115000"/>
            </a:pPr>
            <a:endParaRPr lang="en-US" altLang="zh-CN" sz="12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The dataset consists </a:t>
            </a:r>
            <a:r>
              <a:rPr lang="en-US" altLang="zh-CN" sz="1400" b="1" dirty="0">
                <a:solidFill>
                  <a:schemeClr val="bg1"/>
                </a:solidFill>
                <a:latin typeface="Montserrat" panose="00000500000000000000" charset="0"/>
                <a:ea typeface="Montserrat" panose="00000500000000000000" charset="0"/>
                <a:cs typeface="Montserrat" panose="00000500000000000000" charset="0"/>
              </a:rPr>
              <a:t>of 5,863 chest X-ray images</a:t>
            </a:r>
            <a:r>
              <a:rPr lang="en-US" altLang="zh-CN" sz="1400" dirty="0">
                <a:solidFill>
                  <a:schemeClr val="bg1"/>
                </a:solidFill>
                <a:latin typeface="Montserrat" panose="00000500000000000000" charset="0"/>
                <a:ea typeface="Montserrat" panose="00000500000000000000" charset="0"/>
                <a:cs typeface="Montserrat" panose="00000500000000000000" charset="0"/>
              </a:rPr>
              <a:t>, including </a:t>
            </a:r>
            <a:r>
              <a:rPr lang="en-US" altLang="zh-CN" sz="1400" b="1" dirty="0">
                <a:solidFill>
                  <a:schemeClr val="bg1"/>
                </a:solidFill>
                <a:latin typeface="Montserrat" panose="00000500000000000000" charset="0"/>
                <a:ea typeface="Montserrat" panose="00000500000000000000" charset="0"/>
                <a:cs typeface="Montserrat" panose="00000500000000000000" charset="0"/>
              </a:rPr>
              <a:t>3,799 </a:t>
            </a:r>
            <a:r>
              <a:rPr lang="en-US" altLang="zh-CN" sz="1400" dirty="0">
                <a:solidFill>
                  <a:schemeClr val="bg1"/>
                </a:solidFill>
                <a:latin typeface="Montserrat" panose="00000500000000000000" charset="0"/>
                <a:ea typeface="Montserrat" panose="00000500000000000000" charset="0"/>
                <a:cs typeface="Montserrat" panose="00000500000000000000" charset="0"/>
              </a:rPr>
              <a:t>images with pneumonia and</a:t>
            </a:r>
            <a:r>
              <a:rPr lang="en-US" altLang="zh-CN" sz="1400" b="1" dirty="0">
                <a:solidFill>
                  <a:schemeClr val="bg1"/>
                </a:solidFill>
                <a:latin typeface="Montserrat" panose="00000500000000000000" charset="0"/>
                <a:ea typeface="Montserrat" panose="00000500000000000000" charset="0"/>
                <a:cs typeface="Montserrat" panose="00000500000000000000" charset="0"/>
              </a:rPr>
              <a:t> 1,157 </a:t>
            </a:r>
            <a:r>
              <a:rPr lang="en-US" altLang="zh-CN" sz="1400" dirty="0">
                <a:solidFill>
                  <a:schemeClr val="bg1"/>
                </a:solidFill>
                <a:latin typeface="Montserrat" panose="00000500000000000000" charset="0"/>
                <a:ea typeface="Montserrat" panose="00000500000000000000" charset="0"/>
                <a:cs typeface="Montserrat" panose="00000500000000000000" charset="0"/>
              </a:rPr>
              <a:t>normal images</a:t>
            </a:r>
          </a:p>
          <a:p>
            <a:pPr lvl="1">
              <a:buSzPct val="115000"/>
            </a:pPr>
            <a:endParaRPr lang="en-US" altLang="zh-CN" sz="1200" dirty="0">
              <a:solidFill>
                <a:schemeClr val="bg1"/>
              </a:solidFill>
              <a:latin typeface="Montserrat" panose="00000500000000000000" charset="0"/>
              <a:ea typeface="Montserrat" panose="00000500000000000000" charset="0"/>
              <a:cs typeface="Montserrat" panose="00000500000000000000" charset="0"/>
            </a:endParaRPr>
          </a:p>
          <a:p>
            <a:pP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Pre-Processing</a:t>
            </a:r>
          </a:p>
          <a:p>
            <a:pPr>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 Resizing: </a:t>
            </a:r>
            <a:r>
              <a:rPr lang="en-US" altLang="zh-CN" sz="1400" dirty="0">
                <a:solidFill>
                  <a:schemeClr val="bg1"/>
                </a:solidFill>
                <a:latin typeface="Montserrat" panose="00000500000000000000" charset="0"/>
                <a:ea typeface="Montserrat" panose="00000500000000000000" charset="0"/>
                <a:cs typeface="Montserrat" panose="00000500000000000000" charset="0"/>
              </a:rPr>
              <a:t>All images were resized to 224 x 224 pixels.</a:t>
            </a:r>
          </a:p>
          <a:p>
            <a:pPr lvl="1">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 Data augmentation: </a:t>
            </a:r>
            <a:r>
              <a:rPr lang="en-US" altLang="zh-CN" sz="1400" dirty="0">
                <a:solidFill>
                  <a:schemeClr val="bg1"/>
                </a:solidFill>
                <a:latin typeface="Montserrat" panose="00000500000000000000" charset="0"/>
                <a:ea typeface="Montserrat" panose="00000500000000000000" charset="0"/>
                <a:cs typeface="Montserrat" panose="00000500000000000000" charset="0"/>
              </a:rPr>
              <a:t>The training dataset was augmented using various techniques, including random rotation, horizontal flipping, and zooming. </a:t>
            </a:r>
          </a:p>
          <a:p>
            <a:pPr lvl="1">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 The augmentation was performed using the </a:t>
            </a:r>
            <a:r>
              <a:rPr lang="en-US" altLang="zh-CN" sz="1400" b="1" dirty="0" err="1">
                <a:solidFill>
                  <a:schemeClr val="bg1"/>
                </a:solidFill>
                <a:latin typeface="Montserrat" panose="00000500000000000000" charset="0"/>
                <a:ea typeface="Montserrat" panose="00000500000000000000" charset="0"/>
                <a:cs typeface="Montserrat" panose="00000500000000000000" charset="0"/>
              </a:rPr>
              <a:t>Keras</a:t>
            </a:r>
            <a:r>
              <a:rPr lang="en-US" altLang="zh-CN" sz="1400" dirty="0">
                <a:solidFill>
                  <a:schemeClr val="bg1"/>
                </a:solidFill>
                <a:latin typeface="Montserrat" panose="00000500000000000000" charset="0"/>
                <a:ea typeface="Montserrat" panose="00000500000000000000" charset="0"/>
                <a:cs typeface="Montserrat" panose="00000500000000000000" charset="0"/>
              </a:rPr>
              <a:t> ImageDataGenerator </a:t>
            </a:r>
          </a:p>
        </p:txBody>
      </p:sp>
    </p:spTree>
    <p:extLst>
      <p:ext uri="{BB962C8B-B14F-4D97-AF65-F5344CB8AC3E}">
        <p14:creationId xmlns:p14="http://schemas.microsoft.com/office/powerpoint/2010/main" val="74473156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44190" y="430138"/>
            <a:ext cx="3690352" cy="369332"/>
          </a:xfrm>
          <a:prstGeom prst="rect">
            <a:avLst/>
          </a:prstGeom>
          <a:noFill/>
          <a:ln w="9525">
            <a:noFill/>
          </a:ln>
        </p:spPr>
        <p:txBody>
          <a:bodyPr wrap="square">
            <a:spAutoFit/>
          </a:bodyPr>
          <a:lstStyle/>
          <a:p>
            <a:pPr eaLnBrk="1" hangingPunct="1"/>
            <a:r>
              <a:rPr lang="en-US" altLang="zh-CN" dirty="0">
                <a:solidFill>
                  <a:schemeClr val="bg1"/>
                </a:solidFill>
                <a:latin typeface="Montserrat" panose="00000500000000000000" charset="0"/>
                <a:ea typeface="Montserrat" panose="00000500000000000000" charset="0"/>
                <a:cs typeface="Montserrat" panose="00000500000000000000" charset="0"/>
              </a:rPr>
              <a:t> Pneumonia Detection Model</a:t>
            </a: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053645"/>
            <a:ext cx="8305896" cy="3497752"/>
          </a:xfrm>
          <a:prstGeom prst="rect">
            <a:avLst/>
          </a:prstGeom>
          <a:noFill/>
          <a:ln w="9525">
            <a:noFill/>
          </a:ln>
        </p:spPr>
        <p:txBody>
          <a:bodyPr wrap="square">
            <a:spAutoFit/>
          </a:bodyPr>
          <a:lstStyle/>
          <a:p>
            <a:pP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Model Used</a:t>
            </a:r>
          </a:p>
          <a:p>
            <a:pPr>
              <a:buSzPct val="115000"/>
            </a:pPr>
            <a:endParaRPr lang="en-US" altLang="zh-CN" b="1" dirty="0">
              <a:solidFill>
                <a:schemeClr val="bg1"/>
              </a:solidFill>
              <a:latin typeface="Montserrat" panose="00000500000000000000" charset="0"/>
              <a:ea typeface="Montserrat" panose="00000500000000000000" charset="0"/>
              <a:cs typeface="Montserrat" panose="00000500000000000000" charset="0"/>
            </a:endParaRPr>
          </a:p>
          <a:p>
            <a:pPr>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Custom CNN:</a:t>
            </a:r>
          </a:p>
          <a:p>
            <a:pPr>
              <a:buSzPct val="115000"/>
            </a:pPr>
            <a:endParaRPr lang="en-US" altLang="zh-CN" sz="800" b="1" dirty="0">
              <a:solidFill>
                <a:schemeClr val="bg1"/>
              </a:solidFill>
              <a:latin typeface="Montserrat" panose="00000500000000000000" charset="0"/>
              <a:ea typeface="Montserrat" panose="00000500000000000000" charset="0"/>
              <a:cs typeface="Montserrat" panose="00000500000000000000" charset="0"/>
            </a:endParaRPr>
          </a:p>
          <a:p>
            <a:pPr lvl="1">
              <a:lnSpc>
                <a:spcPct val="150000"/>
              </a:lnSpc>
              <a:buSzPct val="115000"/>
            </a:pPr>
            <a:r>
              <a:rPr lang="en-US" altLang="zh-CN" dirty="0">
                <a:solidFill>
                  <a:schemeClr val="bg1"/>
                </a:solidFill>
                <a:latin typeface="Montserrat" panose="00000500000000000000" charset="0"/>
                <a:ea typeface="Montserrat" panose="00000500000000000000" charset="0"/>
                <a:cs typeface="Montserrat" panose="00000500000000000000" charset="0"/>
              </a:rPr>
              <a:t>The custom CNN architecture consists of 11 convolutional layers organized into 5 blocks.</a:t>
            </a:r>
          </a:p>
          <a:p>
            <a:pPr lvl="1">
              <a:buSzPct val="115000"/>
            </a:pPr>
            <a:endParaRPr lang="en-US" altLang="zh-CN" dirty="0">
              <a:solidFill>
                <a:schemeClr val="bg1"/>
              </a:solidFill>
              <a:latin typeface="Montserrat" panose="00000500000000000000" charset="0"/>
              <a:ea typeface="Montserrat" panose="00000500000000000000" charset="0"/>
              <a:cs typeface="Montserrat" panose="00000500000000000000" charset="0"/>
            </a:endParaRPr>
          </a:p>
          <a:p>
            <a:pPr>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VGG16:</a:t>
            </a:r>
          </a:p>
          <a:p>
            <a:pPr>
              <a:buSzPct val="115000"/>
            </a:pPr>
            <a:endParaRPr lang="en-US" altLang="zh-CN" sz="800" b="1" dirty="0">
              <a:solidFill>
                <a:schemeClr val="bg1"/>
              </a:solidFill>
              <a:latin typeface="Montserrat" panose="00000500000000000000" charset="0"/>
              <a:ea typeface="Montserrat" panose="00000500000000000000" charset="0"/>
              <a:cs typeface="Montserrat" panose="00000500000000000000" charset="0"/>
            </a:endParaRPr>
          </a:p>
          <a:p>
            <a:pPr lvl="1">
              <a:lnSpc>
                <a:spcPct val="150000"/>
              </a:lnSpc>
              <a:buSzPct val="115000"/>
            </a:pPr>
            <a:r>
              <a:rPr lang="en-US" altLang="zh-CN" sz="1600" dirty="0">
                <a:solidFill>
                  <a:schemeClr val="bg1"/>
                </a:solidFill>
                <a:latin typeface="Montserrat" panose="00000500000000000000" charset="0"/>
                <a:ea typeface="Montserrat" panose="00000500000000000000" charset="0"/>
                <a:cs typeface="Montserrat" panose="00000500000000000000" charset="0"/>
              </a:rPr>
              <a:t> The VGG16 architecture is a widely used convolutional neural network architecture for image classification. It consists of 13 conv. layers organized in 5 blocs and 3 fully connected layers</a:t>
            </a:r>
            <a:r>
              <a:rPr lang="en-US" altLang="zh-CN" sz="1400" dirty="0">
                <a:solidFill>
                  <a:schemeClr val="bg1"/>
                </a:solidFill>
                <a:latin typeface="Montserrat" panose="00000500000000000000" charset="0"/>
                <a:ea typeface="Montserrat" panose="00000500000000000000" charset="0"/>
                <a:cs typeface="Montserrat" panose="00000500000000000000" charset="0"/>
              </a:rPr>
              <a:t>. </a:t>
            </a:r>
          </a:p>
        </p:txBody>
      </p:sp>
    </p:spTree>
    <p:extLst>
      <p:ext uri="{BB962C8B-B14F-4D97-AF65-F5344CB8AC3E}">
        <p14:creationId xmlns:p14="http://schemas.microsoft.com/office/powerpoint/2010/main" val="77490492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363587" y="1843378"/>
            <a:ext cx="553740" cy="5222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100" b="1"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rPr>
              <a:t>V</a:t>
            </a:r>
            <a:r>
              <a:rPr kumimoji="0" lang="en-US" altLang="zh-CN" sz="1200" b="1"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rPr>
              <a:t>S</a:t>
            </a:r>
            <a:endParaRPr kumimoji="0" lang="zh-CN" altLang="en-US" sz="1400" b="1"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nvGrpSpPr>
          <p:cNvPr id="4" name="组合 3"/>
          <p:cNvGrpSpPr/>
          <p:nvPr/>
        </p:nvGrpSpPr>
        <p:grpSpPr>
          <a:xfrm>
            <a:off x="2025329" y="1799174"/>
            <a:ext cx="2442106" cy="677737"/>
            <a:chOff x="1120327" y="1311722"/>
            <a:chExt cx="2699790" cy="677818"/>
          </a:xfrm>
        </p:grpSpPr>
        <p:sp>
          <p:nvSpPr>
            <p:cNvPr id="5" name="TextBox 12"/>
            <p:cNvSpPr txBox="1"/>
            <p:nvPr/>
          </p:nvSpPr>
          <p:spPr>
            <a:xfrm>
              <a:off x="1120327" y="1710007"/>
              <a:ext cx="2699790" cy="279533"/>
            </a:xfrm>
            <a:prstGeom prst="rect">
              <a:avLst/>
            </a:prstGeom>
            <a:noFill/>
          </p:spPr>
          <p:txBody>
            <a:bodyPr>
              <a:spAutoFit/>
            </a:bodyPr>
            <a:lstStyle/>
            <a:p>
              <a:pPr algn="ctr" defTabSz="684530">
                <a:lnSpc>
                  <a:spcPct val="120000"/>
                </a:lnSpc>
                <a:defRPr/>
              </a:pPr>
              <a:endParaRPr kumimoji="0" lang="zh-CN" altLang="en-US" sz="1100" b="1" kern="1200" cap="none" spc="0" normalizeH="0" baseline="0" noProof="0" dirty="0">
                <a:solidFill>
                  <a:schemeClr val="bg1"/>
                </a:solidFill>
                <a:latin typeface="Montserrat" panose="00000500000000000000" charset="0"/>
                <a:ea typeface="Montserrat" panose="00000500000000000000" charset="0"/>
                <a:cs typeface="Montserrat" panose="00000500000000000000" charset="0"/>
                <a:sym typeface="Arial" panose="020B0604020202020204" pitchFamily="34" charset="0"/>
              </a:endParaRPr>
            </a:p>
          </p:txBody>
        </p:sp>
        <p:sp>
          <p:nvSpPr>
            <p:cNvPr id="42012" name="TextBox 13"/>
            <p:cNvSpPr txBox="1"/>
            <p:nvPr/>
          </p:nvSpPr>
          <p:spPr>
            <a:xfrm>
              <a:off x="1389775" y="1311722"/>
              <a:ext cx="2039842" cy="368345"/>
            </a:xfrm>
            <a:prstGeom prst="rect">
              <a:avLst/>
            </a:prstGeom>
            <a:noFill/>
            <a:ln w="9525">
              <a:noFill/>
            </a:ln>
          </p:spPr>
          <p:txBody>
            <a:bodyPr>
              <a:spAutoFit/>
            </a:bodyPr>
            <a:lstStyle/>
            <a:p>
              <a:pPr algn="ctr" eaLnBrk="1" hangingPunct="1"/>
              <a:r>
                <a:rPr lang="en-US" altLang="zh-CN" b="1" dirty="0">
                  <a:solidFill>
                    <a:schemeClr val="bg1"/>
                  </a:solidFill>
                  <a:latin typeface="Montserrat" panose="00000500000000000000" charset="0"/>
                  <a:ea typeface="Montserrat" panose="00000500000000000000" charset="0"/>
                  <a:cs typeface="Montserrat" panose="00000500000000000000" charset="0"/>
                </a:rPr>
                <a:t>CNN Model</a:t>
              </a:r>
              <a:endParaRPr lang="zh-CN" altLang="en-US" sz="1800" b="1"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7" name="组合 6"/>
          <p:cNvGrpSpPr/>
          <p:nvPr/>
        </p:nvGrpSpPr>
        <p:grpSpPr>
          <a:xfrm>
            <a:off x="4936334" y="1803753"/>
            <a:ext cx="2564272" cy="695706"/>
            <a:chOff x="5189411" y="1322768"/>
            <a:chExt cx="2742329" cy="695413"/>
          </a:xfrm>
        </p:grpSpPr>
        <p:sp>
          <p:nvSpPr>
            <p:cNvPr id="42009" name="TextBox 14"/>
            <p:cNvSpPr txBox="1"/>
            <p:nvPr/>
          </p:nvSpPr>
          <p:spPr>
            <a:xfrm>
              <a:off x="5540654" y="1322768"/>
              <a:ext cx="2039842" cy="368145"/>
            </a:xfrm>
            <a:prstGeom prst="rect">
              <a:avLst/>
            </a:prstGeom>
            <a:noFill/>
            <a:ln w="9525">
              <a:noFill/>
            </a:ln>
          </p:spPr>
          <p:txBody>
            <a:bodyPr>
              <a:spAutoFit/>
            </a:bodyPr>
            <a:lstStyle/>
            <a:p>
              <a:pPr algn="ctr" eaLnBrk="1" hangingPunct="1"/>
              <a:r>
                <a:rPr lang="en-US" altLang="zh-CN" sz="1800" b="1" dirty="0">
                  <a:solidFill>
                    <a:schemeClr val="bg1"/>
                  </a:solidFill>
                  <a:latin typeface="Montserrat" panose="00000500000000000000" charset="0"/>
                  <a:ea typeface="Montserrat" panose="00000500000000000000" charset="0"/>
                  <a:cs typeface="Montserrat" panose="00000500000000000000" charset="0"/>
                </a:rPr>
                <a:t>VGG16 Model </a:t>
              </a:r>
              <a:endParaRPr lang="zh-CN" altLang="en-US" sz="1800" b="1" dirty="0">
                <a:solidFill>
                  <a:schemeClr val="bg1"/>
                </a:solidFill>
                <a:latin typeface="Montserrat" panose="00000500000000000000" charset="0"/>
                <a:ea typeface="Montserrat" panose="00000500000000000000" charset="0"/>
                <a:cs typeface="Montserrat" panose="00000500000000000000" charset="0"/>
              </a:endParaRPr>
            </a:p>
          </p:txBody>
        </p:sp>
        <p:sp>
          <p:nvSpPr>
            <p:cNvPr id="9" name="TextBox 15"/>
            <p:cNvSpPr txBox="1"/>
            <p:nvPr/>
          </p:nvSpPr>
          <p:spPr>
            <a:xfrm>
              <a:off x="5189411" y="1738799"/>
              <a:ext cx="2742329" cy="279382"/>
            </a:xfrm>
            <a:prstGeom prst="rect">
              <a:avLst/>
            </a:prstGeom>
            <a:noFill/>
          </p:spPr>
          <p:txBody>
            <a:bodyPr>
              <a:spAutoFit/>
            </a:bodyPr>
            <a:lstStyle/>
            <a:p>
              <a:pPr marR="0" algn="ctr" defTabSz="684530" eaLnBrk="1" fontAlgn="auto" hangingPunct="1">
                <a:lnSpc>
                  <a:spcPct val="120000"/>
                </a:lnSpc>
                <a:spcBef>
                  <a:spcPts val="0"/>
                </a:spcBef>
                <a:spcAft>
                  <a:spcPts val="0"/>
                </a:spcAft>
                <a:buClrTx/>
                <a:buSzTx/>
                <a:buFontTx/>
                <a:buNone/>
                <a:defRPr/>
              </a:pPr>
              <a:endParaRPr kumimoji="0" lang="zh-CN" altLang="en-US" sz="1100" kern="1200" cap="none" spc="0" normalizeH="0" baseline="0" noProof="0" dirty="0">
                <a:solidFill>
                  <a:schemeClr val="bg1"/>
                </a:solidFill>
                <a:latin typeface="Montserrat" panose="00000500000000000000" charset="0"/>
                <a:ea typeface="Montserrat" panose="00000500000000000000" charset="0"/>
                <a:cs typeface="Montserrat" panose="00000500000000000000" charset="0"/>
                <a:sym typeface="Arial" panose="020B0604020202020204" pitchFamily="34" charset="0"/>
              </a:endParaRPr>
            </a:p>
          </p:txBody>
        </p:sp>
      </p:grpSp>
      <p:sp>
        <p:nvSpPr>
          <p:cNvPr id="2" name="矩形 55">
            <a:extLst>
              <a:ext uri="{FF2B5EF4-FFF2-40B4-BE49-F238E27FC236}">
                <a16:creationId xmlns:a16="http://schemas.microsoft.com/office/drawing/2014/main" id="{4A6B5FB7-EE1C-5D42-E7B7-BB5057845F19}"/>
              </a:ext>
            </a:extLst>
          </p:cNvPr>
          <p:cNvSpPr/>
          <p:nvPr/>
        </p:nvSpPr>
        <p:spPr>
          <a:xfrm>
            <a:off x="544190" y="430138"/>
            <a:ext cx="3783260" cy="369332"/>
          </a:xfrm>
          <a:prstGeom prst="rect">
            <a:avLst/>
          </a:prstGeom>
          <a:noFill/>
          <a:ln w="9525">
            <a:noFill/>
          </a:ln>
        </p:spPr>
        <p:txBody>
          <a:bodyPr wrap="square">
            <a:spAutoFit/>
          </a:bodyPr>
          <a:lstStyle/>
          <a:p>
            <a:pPr eaLnBrk="1" hangingPunct="1"/>
            <a:r>
              <a:rPr lang="en-US" altLang="zh-CN" dirty="0">
                <a:solidFill>
                  <a:schemeClr val="bg1"/>
                </a:solidFill>
                <a:latin typeface="Montserrat" panose="00000500000000000000" charset="0"/>
                <a:ea typeface="Montserrat" panose="00000500000000000000" charset="0"/>
                <a:cs typeface="Montserrat" panose="00000500000000000000" charset="0"/>
              </a:rPr>
              <a:t> Pneumonia Detection Model</a:t>
            </a:r>
          </a:p>
        </p:txBody>
      </p:sp>
      <p:cxnSp>
        <p:nvCxnSpPr>
          <p:cNvPr id="6" name="直接连接符 94">
            <a:extLst>
              <a:ext uri="{FF2B5EF4-FFF2-40B4-BE49-F238E27FC236}">
                <a16:creationId xmlns:a16="http://schemas.microsoft.com/office/drawing/2014/main" id="{7DAC1020-EF37-5496-B191-113B98EA0EAC}"/>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87" name="直接连接符 94">
            <a:extLst>
              <a:ext uri="{FF2B5EF4-FFF2-40B4-BE49-F238E27FC236}">
                <a16:creationId xmlns:a16="http://schemas.microsoft.com/office/drawing/2014/main" id="{70461FF8-B563-9FBC-2D1D-AC0C4C50D2D2}"/>
              </a:ext>
            </a:extLst>
          </p:cNvPr>
          <p:cNvCxnSpPr>
            <a:cxnSpLocks/>
          </p:cNvCxnSpPr>
          <p:nvPr/>
        </p:nvCxnSpPr>
        <p:spPr>
          <a:xfrm flipH="1">
            <a:off x="1486328" y="2626788"/>
            <a:ext cx="61483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92" name="直接连接符 94">
            <a:extLst>
              <a:ext uri="{FF2B5EF4-FFF2-40B4-BE49-F238E27FC236}">
                <a16:creationId xmlns:a16="http://schemas.microsoft.com/office/drawing/2014/main" id="{6BA294C2-73DF-5E99-1E9A-36E289DBC6C5}"/>
              </a:ext>
            </a:extLst>
          </p:cNvPr>
          <p:cNvCxnSpPr>
            <a:cxnSpLocks/>
          </p:cNvCxnSpPr>
          <p:nvPr/>
        </p:nvCxnSpPr>
        <p:spPr>
          <a:xfrm flipV="1">
            <a:off x="5108289" y="2639686"/>
            <a:ext cx="0" cy="199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994" name="矩形 55">
            <a:extLst>
              <a:ext uri="{FF2B5EF4-FFF2-40B4-BE49-F238E27FC236}">
                <a16:creationId xmlns:a16="http://schemas.microsoft.com/office/drawing/2014/main" id="{17EB9B50-B106-30CA-BCA6-6701B1DFD8F4}"/>
              </a:ext>
            </a:extLst>
          </p:cNvPr>
          <p:cNvSpPr/>
          <p:nvPr/>
        </p:nvSpPr>
        <p:spPr>
          <a:xfrm>
            <a:off x="1609504" y="2785877"/>
            <a:ext cx="954586" cy="276999"/>
          </a:xfrm>
          <a:prstGeom prst="rect">
            <a:avLst/>
          </a:prstGeom>
          <a:noFill/>
          <a:ln w="9525">
            <a:noFill/>
          </a:ln>
        </p:spPr>
        <p:txBody>
          <a:bodyPr wrap="square">
            <a:spAutoFit/>
          </a:bodyPr>
          <a:lstStyle/>
          <a:p>
            <a:pP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Accuracy</a:t>
            </a:r>
          </a:p>
        </p:txBody>
      </p:sp>
      <p:sp>
        <p:nvSpPr>
          <p:cNvPr id="41995" name="矩形 55">
            <a:extLst>
              <a:ext uri="{FF2B5EF4-FFF2-40B4-BE49-F238E27FC236}">
                <a16:creationId xmlns:a16="http://schemas.microsoft.com/office/drawing/2014/main" id="{41BFB8B5-EBD8-C473-D539-4FAA058413F4}"/>
              </a:ext>
            </a:extLst>
          </p:cNvPr>
          <p:cNvSpPr/>
          <p:nvPr/>
        </p:nvSpPr>
        <p:spPr>
          <a:xfrm>
            <a:off x="3333336" y="2747572"/>
            <a:ext cx="954586"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88.4% </a:t>
            </a:r>
          </a:p>
        </p:txBody>
      </p:sp>
      <p:sp>
        <p:nvSpPr>
          <p:cNvPr id="41996" name="矩形 55">
            <a:extLst>
              <a:ext uri="{FF2B5EF4-FFF2-40B4-BE49-F238E27FC236}">
                <a16:creationId xmlns:a16="http://schemas.microsoft.com/office/drawing/2014/main" id="{840EC6D9-8D6A-642E-F741-1FE772BCC7F7}"/>
              </a:ext>
            </a:extLst>
          </p:cNvPr>
          <p:cNvSpPr/>
          <p:nvPr/>
        </p:nvSpPr>
        <p:spPr>
          <a:xfrm>
            <a:off x="5921824" y="2748125"/>
            <a:ext cx="954586"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92%</a:t>
            </a:r>
          </a:p>
        </p:txBody>
      </p:sp>
      <p:sp>
        <p:nvSpPr>
          <p:cNvPr id="41997" name="矩形 55">
            <a:extLst>
              <a:ext uri="{FF2B5EF4-FFF2-40B4-BE49-F238E27FC236}">
                <a16:creationId xmlns:a16="http://schemas.microsoft.com/office/drawing/2014/main" id="{7C387C0C-79B5-3BEF-3274-98B22CB0428B}"/>
              </a:ext>
            </a:extLst>
          </p:cNvPr>
          <p:cNvSpPr/>
          <p:nvPr/>
        </p:nvSpPr>
        <p:spPr>
          <a:xfrm>
            <a:off x="1539972" y="3446861"/>
            <a:ext cx="954586" cy="276999"/>
          </a:xfrm>
          <a:prstGeom prst="rect">
            <a:avLst/>
          </a:prstGeom>
          <a:noFill/>
          <a:ln w="9525">
            <a:noFill/>
          </a:ln>
        </p:spPr>
        <p:txBody>
          <a:bodyPr wrap="square">
            <a:spAutoFit/>
          </a:bodyPr>
          <a:lstStyle/>
          <a:p>
            <a:pPr algn="ct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Precision</a:t>
            </a:r>
          </a:p>
        </p:txBody>
      </p:sp>
      <p:cxnSp>
        <p:nvCxnSpPr>
          <p:cNvPr id="42000" name="直接连接符 94">
            <a:extLst>
              <a:ext uri="{FF2B5EF4-FFF2-40B4-BE49-F238E27FC236}">
                <a16:creationId xmlns:a16="http://schemas.microsoft.com/office/drawing/2014/main" id="{34B9E752-DE2A-8B84-FE0F-43F81D82F140}"/>
              </a:ext>
            </a:extLst>
          </p:cNvPr>
          <p:cNvCxnSpPr>
            <a:cxnSpLocks/>
          </p:cNvCxnSpPr>
          <p:nvPr/>
        </p:nvCxnSpPr>
        <p:spPr>
          <a:xfrm flipH="1">
            <a:off x="1486328" y="3216729"/>
            <a:ext cx="6138862" cy="86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01" name="直接连接符 94">
            <a:extLst>
              <a:ext uri="{FF2B5EF4-FFF2-40B4-BE49-F238E27FC236}">
                <a16:creationId xmlns:a16="http://schemas.microsoft.com/office/drawing/2014/main" id="{B8254D70-0157-E638-83E4-8D27A71577D2}"/>
              </a:ext>
            </a:extLst>
          </p:cNvPr>
          <p:cNvCxnSpPr>
            <a:cxnSpLocks/>
          </p:cNvCxnSpPr>
          <p:nvPr/>
        </p:nvCxnSpPr>
        <p:spPr>
          <a:xfrm flipH="1">
            <a:off x="1486328" y="3931436"/>
            <a:ext cx="6141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02" name="直接连接符 94">
            <a:extLst>
              <a:ext uri="{FF2B5EF4-FFF2-40B4-BE49-F238E27FC236}">
                <a16:creationId xmlns:a16="http://schemas.microsoft.com/office/drawing/2014/main" id="{13DCAAD7-1B94-7510-5189-61C3475C7A23}"/>
              </a:ext>
            </a:extLst>
          </p:cNvPr>
          <p:cNvCxnSpPr>
            <a:cxnSpLocks/>
          </p:cNvCxnSpPr>
          <p:nvPr/>
        </p:nvCxnSpPr>
        <p:spPr>
          <a:xfrm flipV="1">
            <a:off x="1486328" y="2635704"/>
            <a:ext cx="0" cy="1981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22" name="直接连接符 94">
            <a:extLst>
              <a:ext uri="{FF2B5EF4-FFF2-40B4-BE49-F238E27FC236}">
                <a16:creationId xmlns:a16="http://schemas.microsoft.com/office/drawing/2014/main" id="{2736F150-5472-3AD5-ACD9-6DE8EE723527}"/>
              </a:ext>
            </a:extLst>
          </p:cNvPr>
          <p:cNvCxnSpPr>
            <a:cxnSpLocks/>
          </p:cNvCxnSpPr>
          <p:nvPr/>
        </p:nvCxnSpPr>
        <p:spPr>
          <a:xfrm flipV="1">
            <a:off x="2564090" y="2626788"/>
            <a:ext cx="0" cy="199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23" name="直接连接符 94">
            <a:extLst>
              <a:ext uri="{FF2B5EF4-FFF2-40B4-BE49-F238E27FC236}">
                <a16:creationId xmlns:a16="http://schemas.microsoft.com/office/drawing/2014/main" id="{7EF2C061-EA07-8766-7E5A-C67A40604C3E}"/>
              </a:ext>
            </a:extLst>
          </p:cNvPr>
          <p:cNvCxnSpPr>
            <a:cxnSpLocks/>
          </p:cNvCxnSpPr>
          <p:nvPr/>
        </p:nvCxnSpPr>
        <p:spPr>
          <a:xfrm flipV="1">
            <a:off x="7628234" y="2635704"/>
            <a:ext cx="0" cy="199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028" name="矩形 55">
            <a:extLst>
              <a:ext uri="{FF2B5EF4-FFF2-40B4-BE49-F238E27FC236}">
                <a16:creationId xmlns:a16="http://schemas.microsoft.com/office/drawing/2014/main" id="{51633D53-AEFE-D04A-3CE0-CF005C623C50}"/>
              </a:ext>
            </a:extLst>
          </p:cNvPr>
          <p:cNvSpPr/>
          <p:nvPr/>
        </p:nvSpPr>
        <p:spPr>
          <a:xfrm>
            <a:off x="3261038" y="3435463"/>
            <a:ext cx="1106600"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87.5%</a:t>
            </a:r>
          </a:p>
        </p:txBody>
      </p:sp>
      <p:sp>
        <p:nvSpPr>
          <p:cNvPr id="42029" name="矩形 55">
            <a:extLst>
              <a:ext uri="{FF2B5EF4-FFF2-40B4-BE49-F238E27FC236}">
                <a16:creationId xmlns:a16="http://schemas.microsoft.com/office/drawing/2014/main" id="{6D9C24AC-8E31-63F8-A5EF-0571CD54F6F5}"/>
              </a:ext>
            </a:extLst>
          </p:cNvPr>
          <p:cNvSpPr/>
          <p:nvPr/>
        </p:nvSpPr>
        <p:spPr>
          <a:xfrm>
            <a:off x="5770469" y="3435463"/>
            <a:ext cx="1257297"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91%</a:t>
            </a:r>
          </a:p>
        </p:txBody>
      </p:sp>
      <p:sp>
        <p:nvSpPr>
          <p:cNvPr id="42034" name="矩形 55">
            <a:extLst>
              <a:ext uri="{FF2B5EF4-FFF2-40B4-BE49-F238E27FC236}">
                <a16:creationId xmlns:a16="http://schemas.microsoft.com/office/drawing/2014/main" id="{45E795A1-562C-B679-8C11-854CEC5CB011}"/>
              </a:ext>
            </a:extLst>
          </p:cNvPr>
          <p:cNvSpPr/>
          <p:nvPr/>
        </p:nvSpPr>
        <p:spPr>
          <a:xfrm>
            <a:off x="1539972" y="4129982"/>
            <a:ext cx="954586" cy="276999"/>
          </a:xfrm>
          <a:prstGeom prst="rect">
            <a:avLst/>
          </a:prstGeom>
          <a:noFill/>
          <a:ln w="9525">
            <a:noFill/>
          </a:ln>
        </p:spPr>
        <p:txBody>
          <a:bodyPr wrap="square">
            <a:spAutoFit/>
          </a:bodyPr>
          <a:lstStyle/>
          <a:p>
            <a:pPr algn="ct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Recall</a:t>
            </a:r>
          </a:p>
        </p:txBody>
      </p:sp>
      <p:cxnSp>
        <p:nvCxnSpPr>
          <p:cNvPr id="42035" name="直接连接符 94">
            <a:extLst>
              <a:ext uri="{FF2B5EF4-FFF2-40B4-BE49-F238E27FC236}">
                <a16:creationId xmlns:a16="http://schemas.microsoft.com/office/drawing/2014/main" id="{F35D50EC-A7EB-A678-112C-00F8261A3612}"/>
              </a:ext>
            </a:extLst>
          </p:cNvPr>
          <p:cNvCxnSpPr>
            <a:cxnSpLocks/>
          </p:cNvCxnSpPr>
          <p:nvPr/>
        </p:nvCxnSpPr>
        <p:spPr>
          <a:xfrm flipH="1">
            <a:off x="1492809" y="4621029"/>
            <a:ext cx="6141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037" name="矩形 55">
            <a:extLst>
              <a:ext uri="{FF2B5EF4-FFF2-40B4-BE49-F238E27FC236}">
                <a16:creationId xmlns:a16="http://schemas.microsoft.com/office/drawing/2014/main" id="{9E48DBE0-AA9A-7037-B403-2EBB98BD7AE9}"/>
              </a:ext>
            </a:extLst>
          </p:cNvPr>
          <p:cNvSpPr/>
          <p:nvPr/>
        </p:nvSpPr>
        <p:spPr>
          <a:xfrm>
            <a:off x="5770469" y="4129982"/>
            <a:ext cx="1257297"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98%</a:t>
            </a:r>
          </a:p>
        </p:txBody>
      </p:sp>
      <p:sp>
        <p:nvSpPr>
          <p:cNvPr id="42038" name="矩形 55">
            <a:extLst>
              <a:ext uri="{FF2B5EF4-FFF2-40B4-BE49-F238E27FC236}">
                <a16:creationId xmlns:a16="http://schemas.microsoft.com/office/drawing/2014/main" id="{2D5C1132-323F-2B85-B6D0-DB823E21CD3D}"/>
              </a:ext>
            </a:extLst>
          </p:cNvPr>
          <p:cNvSpPr/>
          <p:nvPr/>
        </p:nvSpPr>
        <p:spPr>
          <a:xfrm>
            <a:off x="3246382" y="4129595"/>
            <a:ext cx="1106600"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95%</a:t>
            </a:r>
          </a:p>
        </p:txBody>
      </p:sp>
      <p:sp>
        <p:nvSpPr>
          <p:cNvPr id="42047" name="矩形 55">
            <a:extLst>
              <a:ext uri="{FF2B5EF4-FFF2-40B4-BE49-F238E27FC236}">
                <a16:creationId xmlns:a16="http://schemas.microsoft.com/office/drawing/2014/main" id="{15610AA4-9E86-30DA-118D-E73B4506B47D}"/>
              </a:ext>
            </a:extLst>
          </p:cNvPr>
          <p:cNvSpPr/>
          <p:nvPr/>
        </p:nvSpPr>
        <p:spPr>
          <a:xfrm>
            <a:off x="664294" y="1060607"/>
            <a:ext cx="7247255" cy="400110"/>
          </a:xfrm>
          <a:prstGeom prst="rect">
            <a:avLst/>
          </a:prstGeom>
          <a:noFill/>
          <a:ln w="9525">
            <a:noFill/>
          </a:ln>
        </p:spPr>
        <p:txBody>
          <a:bodyPr wrap="square">
            <a:spAutoFit/>
          </a:bodyPr>
          <a:lstStyle/>
          <a:p>
            <a:pPr eaLnBrk="1" hangingPunct="1"/>
            <a:r>
              <a:rPr lang="en-US" altLang="zh-CN" sz="2000" b="1" dirty="0">
                <a:solidFill>
                  <a:schemeClr val="bg1"/>
                </a:solidFill>
                <a:latin typeface="Montserrat" panose="00000500000000000000" charset="0"/>
                <a:ea typeface="Montserrat" panose="00000500000000000000" charset="0"/>
                <a:cs typeface="Montserrat" panose="00000500000000000000" charset="0"/>
              </a:rPr>
              <a:t>Results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par>
                                <p:cTn id="10" presetID="6" presetClass="emph" presetSubtype="0" decel="100000" fill="hold" grpId="1" nodeType="withEffect">
                                  <p:stCondLst>
                                    <p:cond delay="200"/>
                                  </p:stCondLst>
                                  <p:childTnLst>
                                    <p:animScale>
                                      <p:cBhvr>
                                        <p:cTn id="11" dur="250" fill="hold"/>
                                        <p:tgtEl>
                                          <p:spTgt spid="3"/>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3"/>
                                        </p:tgtEl>
                                      </p:cBhvr>
                                      <p:by x="91000" y="91000"/>
                                    </p:animScale>
                                  </p:childTnLst>
                                </p:cTn>
                              </p:par>
                            </p:childTnLst>
                          </p:cTn>
                        </p:par>
                        <p:par>
                          <p:cTn id="14" fill="hold">
                            <p:stCondLst>
                              <p:cond delay="550"/>
                            </p:stCondLst>
                            <p:childTnLst>
                              <p:par>
                                <p:cTn id="15" presetID="2" presetClass="entr" presetSubtype="8" decel="667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400" fill="hold"/>
                                        <p:tgtEl>
                                          <p:spTgt spid="4"/>
                                        </p:tgtEl>
                                        <p:attrNameLst>
                                          <p:attrName>ppt_x</p:attrName>
                                        </p:attrNameLst>
                                      </p:cBhvr>
                                      <p:tavLst>
                                        <p:tav tm="0">
                                          <p:val>
                                            <p:strVal val="0-#ppt_w/2"/>
                                          </p:val>
                                        </p:tav>
                                        <p:tav tm="100000">
                                          <p:val>
                                            <p:strVal val="#ppt_x"/>
                                          </p:val>
                                        </p:tav>
                                      </p:tavLst>
                                    </p:anim>
                                    <p:anim calcmode="lin" valueType="num">
                                      <p:cBhvr additive="base">
                                        <p:cTn id="18" dur="4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decel="66700" fill="hold"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400" fill="hold"/>
                                        <p:tgtEl>
                                          <p:spTgt spid="7"/>
                                        </p:tgtEl>
                                        <p:attrNameLst>
                                          <p:attrName>ppt_x</p:attrName>
                                        </p:attrNameLst>
                                      </p:cBhvr>
                                      <p:tavLst>
                                        <p:tav tm="0">
                                          <p:val>
                                            <p:strVal val="1+#ppt_w/2"/>
                                          </p:val>
                                        </p:tav>
                                        <p:tav tm="100000">
                                          <p:val>
                                            <p:strVal val="#ppt_x"/>
                                          </p:val>
                                        </p:tav>
                                      </p:tavLst>
                                    </p:anim>
                                    <p:anim calcmode="lin" valueType="num">
                                      <p:cBhvr additive="base">
                                        <p:cTn id="22"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44190" y="430138"/>
            <a:ext cx="2813591" cy="369332"/>
          </a:xfrm>
          <a:prstGeom prst="rect">
            <a:avLst/>
          </a:prstGeom>
          <a:noFill/>
          <a:ln w="9525">
            <a:noFill/>
          </a:ln>
        </p:spPr>
        <p:txBody>
          <a:bodyPr wrap="square">
            <a:spAutoFit/>
          </a:bodyPr>
          <a:lstStyle/>
          <a:p>
            <a:pPr eaLnBrk="1" hangingPunct="1"/>
            <a:r>
              <a:rPr lang="en-US" altLang="zh-CN">
                <a:solidFill>
                  <a:schemeClr val="bg1"/>
                </a:solidFill>
                <a:latin typeface="Montserrat" panose="00000500000000000000" charset="0"/>
                <a:ea typeface="Montserrat" panose="00000500000000000000" charset="0"/>
                <a:cs typeface="Montserrat" panose="00000500000000000000" charset="0"/>
              </a:rPr>
              <a:t>Multi-Tenancy</a:t>
            </a:r>
            <a:endParaRPr lang="en-US" altLang="zh-CN"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119882"/>
            <a:ext cx="7817084" cy="1025409"/>
          </a:xfrm>
          <a:prstGeom prst="rect">
            <a:avLst/>
          </a:prstGeom>
          <a:noFill/>
          <a:ln w="9525">
            <a:noFill/>
          </a:ln>
        </p:spPr>
        <p:txBody>
          <a:bodyPr wrap="square">
            <a:spAutoFit/>
          </a:bodyPr>
          <a:lstStyle/>
          <a:p>
            <a:pPr eaLnBrk="1" hangingPunct="1">
              <a:lnSpc>
                <a:spcPct val="150000"/>
              </a:lnSpc>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In multi-tenant software architecture—also called software multitenancy—a single instance of a software application (and its underlying database and hardware) serves multiple tenants (or user accounts)</a:t>
            </a:r>
          </a:p>
        </p:txBody>
      </p:sp>
      <p:pic>
        <p:nvPicPr>
          <p:cNvPr id="3" name="Picture 2" descr="A diagram of a cloud&#10;&#10;Description automatically generated with low confidence">
            <a:extLst>
              <a:ext uri="{FF2B5EF4-FFF2-40B4-BE49-F238E27FC236}">
                <a16:creationId xmlns:a16="http://schemas.microsoft.com/office/drawing/2014/main" id="{BEAD395A-43B2-20C5-9D3B-64064EBFDA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5865" y="2246422"/>
            <a:ext cx="5732269" cy="2720152"/>
          </a:xfrm>
          <a:prstGeom prst="rect">
            <a:avLst/>
          </a:prstGeom>
        </p:spPr>
      </p:pic>
    </p:spTree>
    <p:extLst>
      <p:ext uri="{BB962C8B-B14F-4D97-AF65-F5344CB8AC3E}">
        <p14:creationId xmlns:p14="http://schemas.microsoft.com/office/powerpoint/2010/main" val="3749100275"/>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55">
            <a:extLst>
              <a:ext uri="{FF2B5EF4-FFF2-40B4-BE49-F238E27FC236}">
                <a16:creationId xmlns:a16="http://schemas.microsoft.com/office/drawing/2014/main" id="{7CFF2D92-3982-207A-5266-D678E9B95432}"/>
              </a:ext>
            </a:extLst>
          </p:cNvPr>
          <p:cNvSpPr/>
          <p:nvPr/>
        </p:nvSpPr>
        <p:spPr>
          <a:xfrm>
            <a:off x="544190" y="414749"/>
            <a:ext cx="2462534" cy="400110"/>
          </a:xfrm>
          <a:prstGeom prst="rect">
            <a:avLst/>
          </a:prstGeom>
          <a:noFill/>
          <a:ln w="9525">
            <a:noFill/>
          </a:ln>
        </p:spPr>
        <p:txBody>
          <a:bodyPr wrap="none">
            <a:spAutoFit/>
          </a:bodyPr>
          <a:lstStyle/>
          <a:p>
            <a:pPr eaLnBrk="1" hangingPunct="1"/>
            <a:r>
              <a:rPr lang="en-US" altLang="zh-CN" sz="2000" dirty="0">
                <a:solidFill>
                  <a:schemeClr val="bg1"/>
                </a:solidFill>
                <a:latin typeface="Montserrat" panose="00000500000000000000" charset="0"/>
                <a:ea typeface="Montserrat" panose="00000500000000000000" charset="0"/>
                <a:cs typeface="Montserrat" panose="00000500000000000000" charset="0"/>
              </a:rPr>
              <a:t>Key technologies </a:t>
            </a:r>
          </a:p>
        </p:txBody>
      </p:sp>
      <p:graphicFrame>
        <p:nvGraphicFramePr>
          <p:cNvPr id="6" name="Diagram 5">
            <a:extLst>
              <a:ext uri="{FF2B5EF4-FFF2-40B4-BE49-F238E27FC236}">
                <a16:creationId xmlns:a16="http://schemas.microsoft.com/office/drawing/2014/main" id="{90CEAC13-F231-1627-11AE-7A465CBA8287}"/>
              </a:ext>
            </a:extLst>
          </p:cNvPr>
          <p:cNvGraphicFramePr/>
          <p:nvPr>
            <p:extLst>
              <p:ext uri="{D42A27DB-BD31-4B8C-83A1-F6EECF244321}">
                <p14:modId xmlns:p14="http://schemas.microsoft.com/office/powerpoint/2010/main" val="3697779118"/>
              </p:ext>
            </p:extLst>
          </p:nvPr>
        </p:nvGraphicFramePr>
        <p:xfrm>
          <a:off x="742855" y="614804"/>
          <a:ext cx="7195782" cy="4423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660729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97864" y="2012473"/>
            <a:ext cx="2741220" cy="963613"/>
            <a:chOff x="128313" y="1976522"/>
            <a:chExt cx="2741158" cy="964005"/>
          </a:xfrm>
        </p:grpSpPr>
        <p:sp>
          <p:nvSpPr>
            <p:cNvPr id="13340" name="文本框 38"/>
            <p:cNvSpPr txBox="1"/>
            <p:nvPr/>
          </p:nvSpPr>
          <p:spPr>
            <a:xfrm>
              <a:off x="128313" y="2417307"/>
              <a:ext cx="2741158" cy="523220"/>
            </a:xfrm>
            <a:prstGeom prst="rect">
              <a:avLst/>
            </a:prstGeom>
            <a:noFill/>
            <a:ln w="9525">
              <a:noFill/>
            </a:ln>
          </p:spPr>
          <p:txBody>
            <a:bodyPr>
              <a:spAutoFit/>
            </a:bodyPr>
            <a:lstStyle/>
            <a:p>
              <a:pPr algn="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CONTENTS</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sp>
          <p:nvSpPr>
            <p:cNvPr id="13341" name="文本框 11"/>
            <p:cNvSpPr txBox="1"/>
            <p:nvPr/>
          </p:nvSpPr>
          <p:spPr>
            <a:xfrm>
              <a:off x="1979712" y="1976522"/>
              <a:ext cx="309873" cy="583802"/>
            </a:xfrm>
            <a:prstGeom prst="rect">
              <a:avLst/>
            </a:prstGeom>
            <a:noFill/>
            <a:ln w="9525">
              <a:noFill/>
            </a:ln>
          </p:spPr>
          <p:txBody>
            <a:bodyPr wrap="none">
              <a:spAutoFit/>
            </a:bodyPr>
            <a:lstStyle/>
            <a:p>
              <a:pPr eaLnBrk="1" hangingPunct="1"/>
              <a:endParaRPr lang="zh-CN" altLang="en-US" sz="3200" dirty="0">
                <a:solidFill>
                  <a:schemeClr val="bg1"/>
                </a:solidFill>
                <a:latin typeface="Montserrat" panose="00000500000000000000" charset="0"/>
                <a:ea typeface="Montserrat" panose="00000500000000000000" charset="0"/>
                <a:cs typeface="Montserrat" panose="00000500000000000000" charset="0"/>
              </a:endParaRPr>
            </a:p>
          </p:txBody>
        </p:sp>
      </p:grpSp>
      <p:sp>
        <p:nvSpPr>
          <p:cNvPr id="71" name="文本框 18"/>
          <p:cNvSpPr txBox="1"/>
          <p:nvPr/>
        </p:nvSpPr>
        <p:spPr>
          <a:xfrm>
            <a:off x="3159760" y="1554520"/>
            <a:ext cx="1686680" cy="369332"/>
          </a:xfrm>
          <a:prstGeom prst="rect">
            <a:avLst/>
          </a:prstGeom>
          <a:noFill/>
          <a:ln w="9525">
            <a:noFill/>
          </a:ln>
        </p:spPr>
        <p:txBody>
          <a:bodyPr wrap="non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Introduction</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72" name="组合 71"/>
          <p:cNvGrpSpPr/>
          <p:nvPr/>
        </p:nvGrpSpPr>
        <p:grpSpPr>
          <a:xfrm>
            <a:off x="2701925" y="1505268"/>
            <a:ext cx="466725" cy="523875"/>
            <a:chOff x="3516783" y="2047768"/>
            <a:chExt cx="466304" cy="523220"/>
          </a:xfrm>
        </p:grpSpPr>
        <p:sp>
          <p:nvSpPr>
            <p:cNvPr id="13338" name="文本框 16"/>
            <p:cNvSpPr txBox="1"/>
            <p:nvPr/>
          </p:nvSpPr>
          <p:spPr>
            <a:xfrm>
              <a:off x="3516783" y="2047768"/>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1</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213157" y="1734127"/>
            <a:ext cx="2889821" cy="645160"/>
          </a:xfrm>
          <a:prstGeom prst="rect">
            <a:avLst/>
          </a:prstGeom>
          <a:noFill/>
          <a:ln w="9525">
            <a:noFill/>
          </a:ln>
        </p:spPr>
        <p:txBody>
          <a:bodyPr wrap="squar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Implementation and Challenges</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76" name="组合 75"/>
          <p:cNvGrpSpPr/>
          <p:nvPr/>
        </p:nvGrpSpPr>
        <p:grpSpPr>
          <a:xfrm>
            <a:off x="5671548" y="1813820"/>
            <a:ext cx="496887" cy="523875"/>
            <a:chOff x="6073087" y="2057986"/>
            <a:chExt cx="497639" cy="523220"/>
          </a:xfrm>
        </p:grpSpPr>
        <p:sp>
          <p:nvSpPr>
            <p:cNvPr id="13336" name="文本框 20"/>
            <p:cNvSpPr txBox="1"/>
            <p:nvPr/>
          </p:nvSpPr>
          <p:spPr>
            <a:xfrm>
              <a:off x="6073087" y="2057986"/>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4</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3168650" y="2277637"/>
            <a:ext cx="2190750" cy="369332"/>
          </a:xfrm>
          <a:prstGeom prst="rect">
            <a:avLst/>
          </a:prstGeom>
          <a:noFill/>
          <a:ln w="9525">
            <a:noFill/>
          </a:ln>
        </p:spPr>
        <p:txBody>
          <a:bodyPr wrap="squar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System Overview</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80" name="组合 79"/>
          <p:cNvGrpSpPr/>
          <p:nvPr/>
        </p:nvGrpSpPr>
        <p:grpSpPr>
          <a:xfrm>
            <a:off x="2701925" y="2176145"/>
            <a:ext cx="466725" cy="523875"/>
            <a:chOff x="3516783" y="2627150"/>
            <a:chExt cx="466304" cy="523220"/>
          </a:xfrm>
        </p:grpSpPr>
        <p:sp>
          <p:nvSpPr>
            <p:cNvPr id="13334" name="文本框 23"/>
            <p:cNvSpPr txBox="1"/>
            <p:nvPr/>
          </p:nvSpPr>
          <p:spPr>
            <a:xfrm>
              <a:off x="3516783" y="2627150"/>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2</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241635" y="2512981"/>
            <a:ext cx="2719647" cy="646331"/>
          </a:xfrm>
          <a:prstGeom prst="rect">
            <a:avLst/>
          </a:prstGeom>
          <a:noFill/>
          <a:ln w="9525">
            <a:noFill/>
          </a:ln>
        </p:spPr>
        <p:txBody>
          <a:bodyPr wrap="squar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Future Enhancements</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84" name="组合 83"/>
          <p:cNvGrpSpPr/>
          <p:nvPr/>
        </p:nvGrpSpPr>
        <p:grpSpPr>
          <a:xfrm>
            <a:off x="5688052" y="2494089"/>
            <a:ext cx="496893" cy="523875"/>
            <a:chOff x="6073081" y="2629758"/>
            <a:chExt cx="497645" cy="523220"/>
          </a:xfrm>
        </p:grpSpPr>
        <p:sp>
          <p:nvSpPr>
            <p:cNvPr id="13332" name="文本框 26"/>
            <p:cNvSpPr txBox="1"/>
            <p:nvPr/>
          </p:nvSpPr>
          <p:spPr>
            <a:xfrm>
              <a:off x="6073081" y="2629758"/>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5</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701925" y="2932113"/>
            <a:ext cx="466725" cy="523875"/>
            <a:chOff x="3516783" y="3200893"/>
            <a:chExt cx="466304" cy="523220"/>
          </a:xfrm>
        </p:grpSpPr>
        <p:sp>
          <p:nvSpPr>
            <p:cNvPr id="13330" name="文本框 29"/>
            <p:cNvSpPr txBox="1"/>
            <p:nvPr/>
          </p:nvSpPr>
          <p:spPr>
            <a:xfrm>
              <a:off x="3516783" y="3200893"/>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3</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a:cxnSpLocks/>
          </p:cNvCxnSpPr>
          <p:nvPr/>
        </p:nvCxnSpPr>
        <p:spPr>
          <a:xfrm>
            <a:off x="2543356" y="1501140"/>
            <a:ext cx="0" cy="24187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168650" y="2956243"/>
            <a:ext cx="2540000" cy="645160"/>
          </a:xfrm>
          <a:prstGeom prst="rect">
            <a:avLst/>
          </a:prstGeom>
          <a:noFill/>
        </p:spPr>
        <p:txBody>
          <a:bodyPr wrap="square" rtlCol="0" anchor="t">
            <a:spAutoFit/>
          </a:bodyPr>
          <a:lstStyle/>
          <a:p>
            <a:r>
              <a:rPr lang="en-US" altLang="zh-CN" sz="1800" dirty="0">
                <a:solidFill>
                  <a:schemeClr val="bg1"/>
                </a:solidFill>
                <a:latin typeface="Montserrat" panose="00000500000000000000" charset="0"/>
                <a:ea typeface="Montserrat" panose="00000500000000000000" charset="0"/>
                <a:cs typeface="Montserrat" panose="00000500000000000000" charset="0"/>
              </a:rPr>
              <a:t>System Architecture and Technology</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7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00" y="-206800"/>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00" y="-206800"/>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00" y="-206800"/>
                                    </p:animMotion>
                                  </p:childTnLst>
                                </p:cTn>
                              </p:par>
                              <p:par>
                                <p:cTn id="36" presetID="10" presetClass="entr" presetSubtype="0" fill="hold" nodeType="withEffect">
                                  <p:stCondLst>
                                    <p:cond delay="100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1000"/>
                                        <p:tgtEl>
                                          <p:spTgt spid="76"/>
                                        </p:tgtEl>
                                      </p:cBhvr>
                                    </p:animEffect>
                                  </p:childTnLst>
                                </p:cTn>
                              </p:par>
                              <p:par>
                                <p:cTn id="39" presetID="56" presetClass="path" presetSubtype="0" accel="50000" decel="50000" fill="hold" nodeType="withEffect">
                                  <p:stCondLst>
                                    <p:cond delay="1000"/>
                                  </p:stCondLst>
                                  <p:childTnLst>
                                    <p:animMotion origin="layout" path="M -0.03733 0.04136 L 4.16667E-6 -4.5679E-6 " pathEditMode="relative" rAng="0" ptsTypes="AA">
                                      <p:cBhvr>
                                        <p:cTn id="40" dur="700" fill="hold"/>
                                        <p:tgtEl>
                                          <p:spTgt spid="76"/>
                                        </p:tgtEl>
                                        <p:attrNameLst>
                                          <p:attrName>ppt_x</p:attrName>
                                          <p:attrName>ppt_y</p:attrName>
                                        </p:attrNameLst>
                                      </p:cBhvr>
                                      <p:rCtr x="1858" y="-2068"/>
                                    </p:animMotion>
                                  </p:childTnLst>
                                </p:cTn>
                              </p:par>
                              <p:par>
                                <p:cTn id="41" presetID="22" presetClass="entr" presetSubtype="8" fill="hold" grpId="0" nodeType="withEffect">
                                  <p:stCondLst>
                                    <p:cond delay="125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10" presetClass="entr" presetSubtype="0" fill="hold" nodeType="withEffect">
                                  <p:stCondLst>
                                    <p:cond delay="1250"/>
                                  </p:stCondLst>
                                  <p:childTnLst>
                                    <p:set>
                                      <p:cBhvr>
                                        <p:cTn id="45" dur="1" fill="hold">
                                          <p:stCondLst>
                                            <p:cond delay="0"/>
                                          </p:stCondLst>
                                        </p:cTn>
                                        <p:tgtEl>
                                          <p:spTgt spid="84"/>
                                        </p:tgtEl>
                                        <p:attrNameLst>
                                          <p:attrName>style.visibility</p:attrName>
                                        </p:attrNameLst>
                                      </p:cBhvr>
                                      <p:to>
                                        <p:strVal val="visible"/>
                                      </p:to>
                                    </p:set>
                                    <p:animEffect transition="in" filter="fade">
                                      <p:cBhvr>
                                        <p:cTn id="46" dur="1000"/>
                                        <p:tgtEl>
                                          <p:spTgt spid="84"/>
                                        </p:tgtEl>
                                      </p:cBhvr>
                                    </p:animEffect>
                                  </p:childTnLst>
                                </p:cTn>
                              </p:par>
                              <p:par>
                                <p:cTn id="47" presetID="56" presetClass="path" presetSubtype="0" accel="50000" decel="50000" fill="hold" nodeType="withEffect">
                                  <p:stCondLst>
                                    <p:cond delay="1250"/>
                                  </p:stCondLst>
                                  <p:childTnLst>
                                    <p:animMotion origin="layout" path="M -0.03732 0.04105 L -1.94444E-6 -3.33333E-6 " pathEditMode="relative" rAng="0" ptsTypes="AA">
                                      <p:cBhvr>
                                        <p:cTn id="48" dur="700" fill="hold"/>
                                        <p:tgtEl>
                                          <p:spTgt spid="84"/>
                                        </p:tgtEl>
                                        <p:attrNameLst>
                                          <p:attrName>ppt_x</p:attrName>
                                          <p:attrName>ppt_y</p:attrName>
                                        </p:attrNameLst>
                                      </p:cBhvr>
                                      <p:rCtr x="1858" y="-2068"/>
                                    </p:animMotion>
                                  </p:childTnLst>
                                </p:cTn>
                              </p:par>
                              <p:par>
                                <p:cTn id="49" presetID="22" presetClass="entr" presetSubtype="8" fill="hold" grpId="0" nodeType="withEffect">
                                  <p:stCondLst>
                                    <p:cond delay="150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52140" y="1882140"/>
            <a:ext cx="4963160" cy="2169797"/>
            <a:chOff x="3197607" y="2019402"/>
            <a:chExt cx="4348365" cy="2169377"/>
          </a:xfrm>
        </p:grpSpPr>
        <p:sp>
          <p:nvSpPr>
            <p:cNvPr id="44039" name="文本框 12"/>
            <p:cNvSpPr txBox="1"/>
            <p:nvPr/>
          </p:nvSpPr>
          <p:spPr>
            <a:xfrm>
              <a:off x="3197607" y="2251134"/>
              <a:ext cx="4348365" cy="1937645"/>
            </a:xfrm>
            <a:prstGeom prst="rect">
              <a:avLst/>
            </a:prstGeom>
            <a:noFill/>
            <a:ln w="9525">
              <a:noFill/>
            </a:ln>
          </p:spPr>
          <p:txBody>
            <a:bodyPr>
              <a:spAutoFit/>
            </a:bodyPr>
            <a:lstStyle/>
            <a:p>
              <a:r>
                <a:rPr lang="en-US" altLang="zh-CN" sz="4000" dirty="0">
                  <a:solidFill>
                    <a:schemeClr val="bg1"/>
                  </a:solidFill>
                  <a:latin typeface="Montserrat" panose="00000500000000000000" charset="0"/>
                  <a:ea typeface="Montserrat" panose="00000500000000000000" charset="0"/>
                  <a:cs typeface="Montserrat" panose="00000500000000000000" charset="0"/>
                </a:rPr>
                <a:t>Implementation and Challenges</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44040" name="文本框 14"/>
            <p:cNvSpPr txBox="1"/>
            <p:nvPr/>
          </p:nvSpPr>
          <p:spPr>
            <a:xfrm>
              <a:off x="3229670" y="2019402"/>
              <a:ext cx="1616027"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FOUR</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16" name="组合 15"/>
          <p:cNvGrpSpPr/>
          <p:nvPr/>
        </p:nvGrpSpPr>
        <p:grpSpPr>
          <a:xfrm>
            <a:off x="1883093" y="180752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3D44D-6309-558A-AF30-7D6854F75210}"/>
              </a:ext>
            </a:extLst>
          </p:cNvPr>
          <p:cNvSpPr txBox="1"/>
          <p:nvPr/>
        </p:nvSpPr>
        <p:spPr>
          <a:xfrm>
            <a:off x="826770" y="1417588"/>
            <a:ext cx="7490460" cy="2862322"/>
          </a:xfrm>
          <a:prstGeom prst="rect">
            <a:avLst/>
          </a:prstGeom>
          <a:noFill/>
        </p:spPr>
        <p:txBody>
          <a:bodyPr wrap="square">
            <a:spAutoFit/>
          </a:bodyPr>
          <a:lstStyle/>
          <a:p>
            <a:pPr marL="285750" indent="-285750" eaLnBrk="1" hangingPunct="1">
              <a:buSzPct val="115000"/>
              <a:buFont typeface="Montserrat" panose="00000500000000000000" pitchFamily="2" charset="0"/>
              <a:buChar char="–"/>
            </a:pPr>
            <a:r>
              <a:rPr lang="en-US" altLang="zh-CN" sz="1800" dirty="0">
                <a:solidFill>
                  <a:schemeClr val="bg1"/>
                </a:solidFill>
                <a:latin typeface="Montserrat" panose="00000500000000000000" charset="0"/>
                <a:ea typeface="Montserrat" panose="00000500000000000000" charset="0"/>
                <a:cs typeface="Montserrat" panose="00000500000000000000" charset="0"/>
              </a:rPr>
              <a:t>Integration with online payment (</a:t>
            </a:r>
            <a:r>
              <a:rPr lang="en-US" altLang="zh-CN" sz="1800" dirty="0" err="1">
                <a:solidFill>
                  <a:schemeClr val="bg1"/>
                </a:solidFill>
                <a:latin typeface="Montserrat" panose="00000500000000000000" charset="0"/>
                <a:ea typeface="Montserrat" panose="00000500000000000000" charset="0"/>
                <a:cs typeface="Montserrat" panose="00000500000000000000" charset="0"/>
              </a:rPr>
              <a:t>PayMob</a:t>
            </a:r>
            <a:r>
              <a:rPr lang="en-US" altLang="zh-CN" sz="1800" dirty="0">
                <a:solidFill>
                  <a:schemeClr val="bg1"/>
                </a:solidFill>
                <a:latin typeface="Montserrat" panose="00000500000000000000" charset="0"/>
                <a:ea typeface="Montserrat" panose="00000500000000000000" charset="0"/>
                <a:cs typeface="Montserrat" panose="00000500000000000000" charset="0"/>
              </a:rPr>
              <a:t>) </a:t>
            </a: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r>
              <a:rPr lang="en-US" altLang="zh-CN" sz="1800" dirty="0">
                <a:solidFill>
                  <a:schemeClr val="bg1"/>
                </a:solidFill>
                <a:latin typeface="Montserrat" panose="00000500000000000000" charset="0"/>
                <a:ea typeface="Montserrat" panose="00000500000000000000" charset="0"/>
                <a:cs typeface="Montserrat" panose="00000500000000000000" charset="0"/>
              </a:rPr>
              <a:t>Pneumonia Detection Model integration using Flask API.</a:t>
            </a: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r>
              <a:rPr lang="en-US" altLang="zh-CN" sz="1800" dirty="0">
                <a:solidFill>
                  <a:schemeClr val="bg1"/>
                </a:solidFill>
                <a:latin typeface="Montserrat" panose="00000500000000000000" charset="0"/>
                <a:ea typeface="Montserrat" panose="00000500000000000000" charset="0"/>
                <a:cs typeface="Montserrat" panose="00000500000000000000" charset="0"/>
              </a:rPr>
              <a:t>How to make the multitenancy dynamic.</a:t>
            </a:r>
          </a:p>
          <a:p>
            <a:pPr marL="285750" indent="-285750" eaLnBrk="1" hangingPunct="1">
              <a:buSzPct val="115000"/>
              <a:buFont typeface="Montserrat" panose="00000500000000000000" pitchFamily="2" charset="0"/>
              <a:buChar char="–"/>
            </a:pPr>
            <a:endParaRPr lang="en-US" altLang="zh-CN"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r>
              <a:rPr lang="en-US" altLang="zh-CN" dirty="0">
                <a:solidFill>
                  <a:schemeClr val="bg1"/>
                </a:solidFill>
                <a:latin typeface="Montserrat" panose="00000500000000000000" charset="0"/>
                <a:ea typeface="Montserrat" panose="00000500000000000000" charset="0"/>
                <a:cs typeface="Montserrat" panose="00000500000000000000" charset="0"/>
              </a:rPr>
              <a:t>How to Deploy the model and Flask API on Azure.</a:t>
            </a: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2" name="矩形 55">
            <a:extLst>
              <a:ext uri="{FF2B5EF4-FFF2-40B4-BE49-F238E27FC236}">
                <a16:creationId xmlns:a16="http://schemas.microsoft.com/office/drawing/2014/main" id="{EC179178-8F59-5339-E07E-93D210DCB7A1}"/>
              </a:ext>
            </a:extLst>
          </p:cNvPr>
          <p:cNvSpPr/>
          <p:nvPr/>
        </p:nvSpPr>
        <p:spPr>
          <a:xfrm>
            <a:off x="544190" y="430138"/>
            <a:ext cx="4234634" cy="369332"/>
          </a:xfrm>
          <a:prstGeom prst="rect">
            <a:avLst/>
          </a:prstGeom>
          <a:noFill/>
          <a:ln w="9525">
            <a:noFill/>
          </a:ln>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Montserrat" panose="00000500000000000000" pitchFamily="2" charset="0"/>
                <a:ea typeface="Montserrat" panose="00000500000000000000" pitchFamily="2" charset="0"/>
                <a:cs typeface="Montserrat" panose="00000500000000000000" pitchFamily="2" charset="0"/>
              </a:rPr>
              <a:t>Implementation and Challenges</a:t>
            </a:r>
            <a:endParaRPr lang="en-US" dirty="0">
              <a:effectLst/>
            </a:endParaRPr>
          </a:p>
        </p:txBody>
      </p:sp>
      <p:cxnSp>
        <p:nvCxnSpPr>
          <p:cNvPr id="4" name="直接连接符 94">
            <a:extLst>
              <a:ext uri="{FF2B5EF4-FFF2-40B4-BE49-F238E27FC236}">
                <a16:creationId xmlns:a16="http://schemas.microsoft.com/office/drawing/2014/main" id="{7CC97C20-7B20-DC0D-22A4-E6B588357666}"/>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7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904490" y="1944688"/>
            <a:ext cx="5355590" cy="2170767"/>
            <a:chOff x="4070982" y="2019402"/>
            <a:chExt cx="3752293" cy="2170346"/>
          </a:xfrm>
        </p:grpSpPr>
        <p:sp>
          <p:nvSpPr>
            <p:cNvPr id="52231" name="文本框 23"/>
            <p:cNvSpPr txBox="1"/>
            <p:nvPr/>
          </p:nvSpPr>
          <p:spPr>
            <a:xfrm>
              <a:off x="4070982" y="2251132"/>
              <a:ext cx="3752293" cy="1938616"/>
            </a:xfrm>
            <a:prstGeom prst="rect">
              <a:avLst/>
            </a:prstGeom>
            <a:noFill/>
            <a:ln w="9525">
              <a:noFill/>
            </a:ln>
          </p:spPr>
          <p:txBody>
            <a:bodyPr wrap="square">
              <a:spAutoFit/>
            </a:bodyPr>
            <a:lstStyle/>
            <a:p>
              <a:r>
                <a:rPr lang="en-US" altLang="zh-CN" sz="4000" dirty="0">
                  <a:solidFill>
                    <a:schemeClr val="bg1"/>
                  </a:solidFill>
                  <a:latin typeface="Montserrat" panose="00000500000000000000" charset="0"/>
                  <a:ea typeface="Montserrat" panose="00000500000000000000" charset="0"/>
                  <a:cs typeface="Montserrat" panose="00000500000000000000" charset="0"/>
                </a:rPr>
                <a:t>Future Enhancements</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52232" name="文本框 35"/>
            <p:cNvSpPr txBox="1"/>
            <p:nvPr/>
          </p:nvSpPr>
          <p:spPr>
            <a:xfrm>
              <a:off x="4118308" y="2019402"/>
              <a:ext cx="1331264"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FIVE</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37" name="组合 36"/>
          <p:cNvGrpSpPr/>
          <p:nvPr/>
        </p:nvGrpSpPr>
        <p:grpSpPr>
          <a:xfrm>
            <a:off x="155289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fltVal val="0"/>
                                          </p:val>
                                        </p:tav>
                                        <p:tav tm="100000">
                                          <p:val>
                                            <p:strVal val="#ppt_w"/>
                                          </p:val>
                                        </p:tav>
                                      </p:tavLst>
                                    </p:anim>
                                    <p:anim calcmode="lin" valueType="num">
                                      <p:cBhvr>
                                        <p:cTn id="8" dur="250" fill="hold"/>
                                        <p:tgtEl>
                                          <p:spTgt spid="37"/>
                                        </p:tgtEl>
                                        <p:attrNameLst>
                                          <p:attrName>ppt_h</p:attrName>
                                        </p:attrNameLst>
                                      </p:cBhvr>
                                      <p:tavLst>
                                        <p:tav tm="0">
                                          <p:val>
                                            <p:fltVal val="0"/>
                                          </p:val>
                                        </p:tav>
                                        <p:tav tm="100000">
                                          <p:val>
                                            <p:strVal val="#ppt_h"/>
                                          </p:val>
                                        </p:tav>
                                      </p:tavLst>
                                    </p:anim>
                                    <p:animEffect transition="in" filter="fade">
                                      <p:cBhvr>
                                        <p:cTn id="9" dur="250"/>
                                        <p:tgtEl>
                                          <p:spTgt spid="37"/>
                                        </p:tgtEl>
                                      </p:cBhvr>
                                    </p:animEffect>
                                  </p:childTnLst>
                                </p:cTn>
                              </p:par>
                              <p:par>
                                <p:cTn id="10" presetID="6" presetClass="emph" presetSubtype="0" decel="100000" fill="hold" nodeType="withEffect">
                                  <p:stCondLst>
                                    <p:cond delay="200"/>
                                  </p:stCondLst>
                                  <p:childTnLst>
                                    <p:animScale>
                                      <p:cBhvr>
                                        <p:cTn id="11" dur="250" fill="hold"/>
                                        <p:tgtEl>
                                          <p:spTgt spid="37"/>
                                        </p:tgtEl>
                                      </p:cBhvr>
                                      <p:by x="110000" y="110000"/>
                                    </p:animScale>
                                  </p:childTnLst>
                                </p:cTn>
                              </p:par>
                              <p:par>
                                <p:cTn id="12" presetID="6" presetClass="emph" presetSubtype="0" decel="100000" fill="hold" nodeType="withEffect">
                                  <p:stCondLst>
                                    <p:cond delay="400"/>
                                  </p:stCondLst>
                                  <p:childTnLst>
                                    <p:animScale>
                                      <p:cBhvr>
                                        <p:cTn id="13" dur="250" fill="hold"/>
                                        <p:tgtEl>
                                          <p:spTgt spid="3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5">
            <a:extLst>
              <a:ext uri="{FF2B5EF4-FFF2-40B4-BE49-F238E27FC236}">
                <a16:creationId xmlns:a16="http://schemas.microsoft.com/office/drawing/2014/main" id="{EC179178-8F59-5339-E07E-93D210DCB7A1}"/>
              </a:ext>
            </a:extLst>
          </p:cNvPr>
          <p:cNvSpPr/>
          <p:nvPr/>
        </p:nvSpPr>
        <p:spPr>
          <a:xfrm>
            <a:off x="544190" y="430138"/>
            <a:ext cx="4234634" cy="369332"/>
          </a:xfrm>
          <a:prstGeom prst="rect">
            <a:avLst/>
          </a:prstGeom>
          <a:noFill/>
          <a:ln w="9525">
            <a:noFill/>
          </a:ln>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Montserrat" panose="00000500000000000000" pitchFamily="2" charset="0"/>
                <a:ea typeface="Montserrat" panose="00000500000000000000" pitchFamily="2" charset="0"/>
                <a:cs typeface="Montserrat" panose="00000500000000000000" pitchFamily="2" charset="0"/>
              </a:rPr>
              <a:t>Future enhancement</a:t>
            </a:r>
            <a:r>
              <a:rPr lang="en-US" dirty="0">
                <a:solidFill>
                  <a:srgbClr val="000000"/>
                </a:solidFill>
                <a:latin typeface="Montserrat" panose="00000500000000000000" pitchFamily="2" charset="0"/>
                <a:ea typeface="Montserrat" panose="00000500000000000000" pitchFamily="2" charset="0"/>
                <a:cs typeface="Montserrat" panose="00000500000000000000" pitchFamily="2" charset="0"/>
              </a:rPr>
              <a:t>	</a:t>
            </a:r>
            <a:endParaRPr lang="en-US" dirty="0">
              <a:effectLst/>
            </a:endParaRPr>
          </a:p>
        </p:txBody>
      </p:sp>
      <p:cxnSp>
        <p:nvCxnSpPr>
          <p:cNvPr id="4" name="直接连接符 94">
            <a:extLst>
              <a:ext uri="{FF2B5EF4-FFF2-40B4-BE49-F238E27FC236}">
                <a16:creationId xmlns:a16="http://schemas.microsoft.com/office/drawing/2014/main" id="{7CC97C20-7B20-DC0D-22A4-E6B588357666}"/>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56865A1-1920-BEBD-F0E5-7FD361556C42}"/>
              </a:ext>
            </a:extLst>
          </p:cNvPr>
          <p:cNvSpPr txBox="1"/>
          <p:nvPr/>
        </p:nvSpPr>
        <p:spPr>
          <a:xfrm>
            <a:off x="544190" y="1094743"/>
            <a:ext cx="8208372" cy="3536224"/>
          </a:xfrm>
          <a:prstGeom prst="rect">
            <a:avLst/>
          </a:prstGeom>
          <a:noFill/>
        </p:spPr>
        <p:txBody>
          <a:bodyPr wrap="square">
            <a:spAutoFit/>
          </a:bodyPr>
          <a:lstStyle/>
          <a:p>
            <a:pPr eaLnBrk="1" hangingPunct="1">
              <a:lnSpc>
                <a:spcPct val="150000"/>
              </a:lnSpc>
              <a:buSzPct val="115000"/>
            </a:pPr>
            <a:r>
              <a:rPr lang="en-US" altLang="zh-CN" sz="1600" dirty="0">
                <a:solidFill>
                  <a:schemeClr val="bg1"/>
                </a:solidFill>
                <a:latin typeface="Montserrat" panose="00000500000000000000" charset="0"/>
                <a:ea typeface="Montserrat" panose="00000500000000000000" charset="0"/>
                <a:cs typeface="Montserrat" panose="00000500000000000000" charset="0"/>
              </a:rPr>
              <a:t>As for our recommendation how to enhance the project if we are given the right resources, we want to </a:t>
            </a:r>
          </a:p>
          <a:p>
            <a:pPr eaLnBrk="1" hangingPunct="1">
              <a:lnSpc>
                <a:spcPct val="150000"/>
              </a:lnSpc>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lnSpc>
                <a:spcPct val="150000"/>
              </a:lnSpc>
              <a:buSzPct val="115000"/>
              <a:buFontTx/>
              <a:buChar char="-"/>
            </a:pPr>
            <a:r>
              <a:rPr lang="en-US" altLang="zh-CN" sz="1600" b="1" dirty="0">
                <a:solidFill>
                  <a:schemeClr val="bg1"/>
                </a:solidFill>
                <a:latin typeface="Montserrat" panose="00000500000000000000" charset="0"/>
                <a:ea typeface="Montserrat" panose="00000500000000000000" charset="0"/>
                <a:cs typeface="Montserrat" panose="00000500000000000000" charset="0"/>
              </a:rPr>
              <a:t>Connect smart watches to our system</a:t>
            </a:r>
            <a:r>
              <a:rPr lang="en-US" altLang="zh-CN" sz="1600" dirty="0">
                <a:solidFill>
                  <a:schemeClr val="bg1"/>
                </a:solidFill>
                <a:latin typeface="Montserrat" panose="00000500000000000000" charset="0"/>
                <a:ea typeface="Montserrat" panose="00000500000000000000" charset="0"/>
                <a:cs typeface="Montserrat" panose="00000500000000000000" charset="0"/>
              </a:rPr>
              <a:t>, and from them we track the user’s health status such as heartbeat and such things, so we process this data and suggestion The patient should visit the specialist doctor in case of something abnormal.</a:t>
            </a:r>
          </a:p>
          <a:p>
            <a:pPr eaLnBrk="1" hangingPunct="1">
              <a:lnSpc>
                <a:spcPct val="150000"/>
              </a:lnSpc>
              <a:buSzPct val="115000"/>
            </a:pPr>
            <a:endParaRPr lang="en-US" altLang="zh-CN" sz="7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lnSpc>
                <a:spcPct val="150000"/>
              </a:lnSpc>
              <a:buSzPct val="115000"/>
              <a:buFontTx/>
              <a:buChar char="-"/>
            </a:pPr>
            <a:r>
              <a:rPr lang="en-US" altLang="zh-CN" sz="1600" dirty="0">
                <a:solidFill>
                  <a:schemeClr val="bg1"/>
                </a:solidFill>
                <a:latin typeface="Montserrat" panose="00000500000000000000" charset="0"/>
                <a:ea typeface="Montserrat" panose="00000500000000000000" charset="0"/>
                <a:cs typeface="Montserrat" panose="00000500000000000000" charset="0"/>
              </a:rPr>
              <a:t>We will use artificial intelligence to detect more diseases, for example </a:t>
            </a:r>
            <a:r>
              <a:rPr lang="en-US" altLang="zh-CN" sz="1600" b="1" dirty="0">
                <a:solidFill>
                  <a:schemeClr val="bg1"/>
                </a:solidFill>
                <a:latin typeface="Montserrat" panose="00000500000000000000" charset="0"/>
                <a:ea typeface="Montserrat" panose="00000500000000000000" charset="0"/>
                <a:cs typeface="Montserrat" panose="00000500000000000000" charset="0"/>
              </a:rPr>
              <a:t>Alzheimer’s Disease </a:t>
            </a:r>
            <a:r>
              <a:rPr lang="en-US" altLang="zh-CN" sz="1600" dirty="0">
                <a:solidFill>
                  <a:schemeClr val="bg1"/>
                </a:solidFill>
                <a:latin typeface="Montserrat" panose="00000500000000000000" charset="0"/>
                <a:ea typeface="Montserrat" panose="00000500000000000000" charset="0"/>
                <a:cs typeface="Montserrat" panose="00000500000000000000" charset="0"/>
              </a:rPr>
              <a:t>Detection using Deep Learning</a:t>
            </a:r>
          </a:p>
        </p:txBody>
      </p:sp>
    </p:spTree>
    <p:extLst>
      <p:ext uri="{BB962C8B-B14F-4D97-AF65-F5344CB8AC3E}">
        <p14:creationId xmlns:p14="http://schemas.microsoft.com/office/powerpoint/2010/main" val="637360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C9084957-EE3B-9EB1-7F4B-8F7486BD5AAF}"/>
              </a:ext>
            </a:extLst>
          </p:cNvPr>
          <p:cNvSpPr/>
          <p:nvPr/>
        </p:nvSpPr>
        <p:spPr>
          <a:xfrm>
            <a:off x="348343" y="1771378"/>
            <a:ext cx="7239000" cy="1321196"/>
          </a:xfrm>
          <a:prstGeom prst="rect">
            <a:avLst/>
          </a:prstGeom>
          <a:noFill/>
          <a:ln w="9525">
            <a:noFill/>
          </a:ln>
        </p:spPr>
        <p:txBody>
          <a:bodyPr wrap="square">
            <a:spAutoFit/>
          </a:bodyPr>
          <a:lstStyle/>
          <a:p>
            <a:pPr algn="ctr" eaLnBrk="1" hangingPunct="1">
              <a:lnSpc>
                <a:spcPct val="150000"/>
              </a:lnSpc>
            </a:pPr>
            <a:r>
              <a:rPr lang="en-US" altLang="zh-CN" sz="6000" b="1" dirty="0">
                <a:solidFill>
                  <a:schemeClr val="bg1"/>
                </a:solidFill>
                <a:latin typeface="Montserrat" panose="00000500000000000000" charset="0"/>
                <a:ea typeface="Montserrat" panose="00000500000000000000" charset="0"/>
                <a:cs typeface="Montserrat" panose="00000500000000000000" charset="0"/>
              </a:rPr>
              <a:t>Any Questions </a:t>
            </a:r>
          </a:p>
        </p:txBody>
      </p:sp>
      <p:sp>
        <p:nvSpPr>
          <p:cNvPr id="3" name="矩形 3">
            <a:extLst>
              <a:ext uri="{FF2B5EF4-FFF2-40B4-BE49-F238E27FC236}">
                <a16:creationId xmlns:a16="http://schemas.microsoft.com/office/drawing/2014/main" id="{8BEA7542-2268-B418-7529-73EF1B6AA4D0}"/>
              </a:ext>
            </a:extLst>
          </p:cNvPr>
          <p:cNvSpPr/>
          <p:nvPr/>
        </p:nvSpPr>
        <p:spPr>
          <a:xfrm>
            <a:off x="5475514" y="-525502"/>
            <a:ext cx="3886200" cy="5149487"/>
          </a:xfrm>
          <a:prstGeom prst="rect">
            <a:avLst/>
          </a:prstGeom>
          <a:noFill/>
          <a:ln w="9525">
            <a:noFill/>
          </a:ln>
        </p:spPr>
        <p:txBody>
          <a:bodyPr wrap="square">
            <a:spAutoFit/>
          </a:bodyPr>
          <a:lstStyle/>
          <a:p>
            <a:pPr algn="ctr" eaLnBrk="1" hangingPunct="1">
              <a:lnSpc>
                <a:spcPct val="150000"/>
              </a:lnSpc>
            </a:pPr>
            <a:r>
              <a:rPr lang="en-US" altLang="zh-CN" sz="23900" b="1" dirty="0">
                <a:solidFill>
                  <a:schemeClr val="bg1"/>
                </a:solidFill>
                <a:latin typeface="Monotype Corsiva" panose="03010101010201010101" pitchFamily="66" charset="0"/>
                <a:ea typeface="Montserrat" panose="00000500000000000000" charset="0"/>
                <a:cs typeface="Montserrat" panose="00000500000000000000" charset="0"/>
              </a:rPr>
              <a:t>?</a:t>
            </a:r>
          </a:p>
        </p:txBody>
      </p:sp>
    </p:spTree>
    <p:extLst>
      <p:ext uri="{BB962C8B-B14F-4D97-AF65-F5344CB8AC3E}">
        <p14:creationId xmlns:p14="http://schemas.microsoft.com/office/powerpoint/2010/main" val="2739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ppt_x</p:attrName>
                                        </p:attrNameLst>
                                      </p:cBhvr>
                                      <p:tavLst>
                                        <p:tav tm="0">
                                          <p:val>
                                            <p:strVal val="#ppt_x"/>
                                          </p:val>
                                        </p:tav>
                                        <p:tav tm="100000">
                                          <p:val>
                                            <p:strVal val="#ppt_x"/>
                                          </p:val>
                                        </p:tav>
                                      </p:tavLst>
                                    </p:anim>
                                    <p:anim calcmode="lin" valueType="num">
                                      <p:cBhvr>
                                        <p:cTn id="8" dur="250" fill="hold"/>
                                        <p:tgtEl>
                                          <p:spTgt spid="2"/>
                                        </p:tgtEl>
                                        <p:attrNameLst>
                                          <p:attrName>ppt_y</p:attrName>
                                        </p:attrNameLst>
                                      </p:cBhvr>
                                      <p:tavLst>
                                        <p:tav tm="0">
                                          <p:val>
                                            <p:strVal val="#ppt_y-#ppt_h/2"/>
                                          </p:val>
                                        </p:tav>
                                        <p:tav tm="100000">
                                          <p:val>
                                            <p:strVal val="#ppt_y"/>
                                          </p:val>
                                        </p:tav>
                                      </p:tavLst>
                                    </p:anim>
                                    <p:anim calcmode="lin" valueType="num">
                                      <p:cBhvr>
                                        <p:cTn id="9" dur="250" fill="hold"/>
                                        <p:tgtEl>
                                          <p:spTgt spid="2"/>
                                        </p:tgtEl>
                                        <p:attrNameLst>
                                          <p:attrName>ppt_w</p:attrName>
                                        </p:attrNameLst>
                                      </p:cBhvr>
                                      <p:tavLst>
                                        <p:tav tm="0">
                                          <p:val>
                                            <p:strVal val="#ppt_w"/>
                                          </p:val>
                                        </p:tav>
                                        <p:tav tm="100000">
                                          <p:val>
                                            <p:strVal val="#ppt_w"/>
                                          </p:val>
                                        </p:tav>
                                      </p:tavLst>
                                    </p:anim>
                                    <p:anim calcmode="lin" valueType="num">
                                      <p:cBhvr>
                                        <p:cTn id="10" dur="25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1350"/>
                            </p:stCondLst>
                            <p:childTnLst>
                              <p:par>
                                <p:cTn id="12" presetID="17" presetClass="entr" presetSubtype="1" fill="hold" grpId="0" nodeType="afterEffect">
                                  <p:stCondLst>
                                    <p:cond delay="0"/>
                                  </p:stCondLst>
                                  <p:iterate type="lt">
                                    <p:tmPct val="40000"/>
                                  </p:iterate>
                                  <p:childTnLst>
                                    <p:set>
                                      <p:cBhvr>
                                        <p:cTn id="13" dur="1" fill="hold">
                                          <p:stCondLst>
                                            <p:cond delay="0"/>
                                          </p:stCondLst>
                                        </p:cTn>
                                        <p:tgtEl>
                                          <p:spTgt spid="3"/>
                                        </p:tgtEl>
                                        <p:attrNameLst>
                                          <p:attrName>style.visibility</p:attrName>
                                        </p:attrNameLst>
                                      </p:cBhvr>
                                      <p:to>
                                        <p:strVal val="visible"/>
                                      </p:to>
                                    </p:se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ppt_h/2"/>
                                          </p:val>
                                        </p:tav>
                                        <p:tav tm="100000">
                                          <p:val>
                                            <p:strVal val="#ppt_y"/>
                                          </p:val>
                                        </p:tav>
                                      </p:tavLst>
                                    </p:anim>
                                    <p:anim calcmode="lin" valueType="num">
                                      <p:cBhvr>
                                        <p:cTn id="16" dur="250" fill="hold"/>
                                        <p:tgtEl>
                                          <p:spTgt spid="3"/>
                                        </p:tgtEl>
                                        <p:attrNameLst>
                                          <p:attrName>ppt_w</p:attrName>
                                        </p:attrNameLst>
                                      </p:cBhvr>
                                      <p:tavLst>
                                        <p:tav tm="0">
                                          <p:val>
                                            <p:strVal val="#ppt_w"/>
                                          </p:val>
                                        </p:tav>
                                        <p:tav tm="100000">
                                          <p:val>
                                            <p:strVal val="#ppt_w"/>
                                          </p:val>
                                        </p:tav>
                                      </p:tavLst>
                                    </p:anim>
                                    <p:anim calcmode="lin" valueType="num">
                                      <p:cBhvr>
                                        <p:cTn id="17"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4" name="矩形 3"/>
          <p:cNvSpPr/>
          <p:nvPr/>
        </p:nvSpPr>
        <p:spPr>
          <a:xfrm>
            <a:off x="2123440" y="1423035"/>
            <a:ext cx="5358130" cy="1753235"/>
          </a:xfrm>
          <a:prstGeom prst="rect">
            <a:avLst/>
          </a:prstGeom>
          <a:noFill/>
          <a:ln w="9525">
            <a:noFill/>
          </a:ln>
        </p:spPr>
        <p:txBody>
          <a:bodyPr wrap="square">
            <a:spAutoFit/>
          </a:bodyPr>
          <a:lstStyle/>
          <a:p>
            <a:pPr algn="ctr" eaLnBrk="1" hangingPunct="1">
              <a:lnSpc>
                <a:spcPct val="150000"/>
              </a:lnSpc>
            </a:pPr>
            <a:r>
              <a:rPr lang="en-US" altLang="zh-CN" sz="7200" b="1" dirty="0">
                <a:solidFill>
                  <a:schemeClr val="bg1"/>
                </a:solidFill>
                <a:latin typeface="Montserrat" panose="00000500000000000000" charset="0"/>
                <a:ea typeface="Montserrat" panose="00000500000000000000" charset="0"/>
                <a:cs typeface="Montserrat" panose="00000500000000000000" charset="0"/>
              </a:rPr>
              <a:t>THANKS!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895899" y="183546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Montserrat" panose="00000500000000000000" charset="0"/>
                <a:cs typeface="Montserrat" panose="00000500000000000000" charset="0"/>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Montserrat" panose="00000500000000000000" charset="0"/>
                <a:cs typeface="Montserrat" panose="00000500000000000000" charset="0"/>
              </a:endParaRPr>
            </a:p>
          </p:txBody>
        </p:sp>
      </p:grpSp>
      <p:grpSp>
        <p:nvGrpSpPr>
          <p:cNvPr id="37" name="组合 36"/>
          <p:cNvGrpSpPr/>
          <p:nvPr/>
        </p:nvGrpSpPr>
        <p:grpSpPr>
          <a:xfrm>
            <a:off x="3024928" y="1910080"/>
            <a:ext cx="4231005" cy="1047532"/>
            <a:chOff x="4363791" y="2019402"/>
            <a:chExt cx="3567707" cy="1047762"/>
          </a:xfrm>
        </p:grpSpPr>
        <p:sp>
          <p:nvSpPr>
            <p:cNvPr id="15365" name="文本框 37"/>
            <p:cNvSpPr txBox="1"/>
            <p:nvPr/>
          </p:nvSpPr>
          <p:spPr>
            <a:xfrm>
              <a:off x="4363791" y="2235985"/>
              <a:ext cx="3567707" cy="831179"/>
            </a:xfrm>
            <a:prstGeom prst="rect">
              <a:avLst/>
            </a:prstGeom>
            <a:noFill/>
            <a:ln w="9525">
              <a:noFill/>
            </a:ln>
          </p:spPr>
          <p:txBody>
            <a:bodyPr wrap="square">
              <a:spAutoFit/>
            </a:bodyPr>
            <a:lstStyle/>
            <a:p>
              <a:pPr algn="ctr"/>
              <a:r>
                <a:rPr lang="en-US" altLang="zh-CN" sz="4800" dirty="0">
                  <a:solidFill>
                    <a:schemeClr val="bg1"/>
                  </a:solidFill>
                  <a:latin typeface="Montserrat" panose="00000500000000000000" charset="0"/>
                  <a:ea typeface="Montserrat" panose="00000500000000000000" charset="0"/>
                  <a:cs typeface="Montserrat" panose="00000500000000000000" charset="0"/>
                </a:rPr>
                <a:t>Introduction</a:t>
              </a:r>
              <a:endParaRPr lang="zh-CN" altLang="en-US" sz="4800" dirty="0">
                <a:solidFill>
                  <a:schemeClr val="bg1"/>
                </a:solidFill>
                <a:latin typeface="Montserrat" panose="00000500000000000000" charset="0"/>
                <a:ea typeface="Montserrat" panose="00000500000000000000" charset="0"/>
                <a:cs typeface="Montserrat" panose="00000500000000000000" charset="0"/>
              </a:endParaRPr>
            </a:p>
          </p:txBody>
        </p:sp>
        <p:sp>
          <p:nvSpPr>
            <p:cNvPr id="15366" name="文本框 38"/>
            <p:cNvSpPr txBox="1"/>
            <p:nvPr/>
          </p:nvSpPr>
          <p:spPr>
            <a:xfrm>
              <a:off x="4535462" y="2019402"/>
              <a:ext cx="1286840" cy="307777"/>
            </a:xfrm>
            <a:prstGeom prst="rect">
              <a:avLst/>
            </a:prstGeom>
            <a:noFill/>
            <a:ln w="9525">
              <a:noFill/>
            </a:ln>
          </p:spPr>
          <p:txBody>
            <a:bodyPr>
              <a:spAutoFit/>
            </a:bodyPr>
            <a:lstStyle/>
            <a:p>
              <a:pPr algn="ct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ONE</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50" fill="hold"/>
                                        <p:tgtEl>
                                          <p:spTgt spid="34"/>
                                        </p:tgtEl>
                                        <p:attrNameLst>
                                          <p:attrName>ppt_w</p:attrName>
                                        </p:attrNameLst>
                                      </p:cBhvr>
                                      <p:tavLst>
                                        <p:tav tm="0">
                                          <p:val>
                                            <p:fltVal val="0"/>
                                          </p:val>
                                        </p:tav>
                                        <p:tav tm="100000">
                                          <p:val>
                                            <p:strVal val="#ppt_w"/>
                                          </p:val>
                                        </p:tav>
                                      </p:tavLst>
                                    </p:anim>
                                    <p:anim calcmode="lin" valueType="num">
                                      <p:cBhvr>
                                        <p:cTn id="8" dur="250" fill="hold"/>
                                        <p:tgtEl>
                                          <p:spTgt spid="34"/>
                                        </p:tgtEl>
                                        <p:attrNameLst>
                                          <p:attrName>ppt_h</p:attrName>
                                        </p:attrNameLst>
                                      </p:cBhvr>
                                      <p:tavLst>
                                        <p:tav tm="0">
                                          <p:val>
                                            <p:fltVal val="0"/>
                                          </p:val>
                                        </p:tav>
                                        <p:tav tm="100000">
                                          <p:val>
                                            <p:strVal val="#ppt_h"/>
                                          </p:val>
                                        </p:tav>
                                      </p:tavLst>
                                    </p:anim>
                                    <p:animEffect transition="in" filter="fade">
                                      <p:cBhvr>
                                        <p:cTn id="9" dur="250"/>
                                        <p:tgtEl>
                                          <p:spTgt spid="34"/>
                                        </p:tgtEl>
                                      </p:cBhvr>
                                    </p:animEffect>
                                  </p:childTnLst>
                                </p:cTn>
                              </p:par>
                              <p:par>
                                <p:cTn id="10" presetID="6" presetClass="emph" presetSubtype="0" decel="100000" fill="hold" nodeType="withEffect">
                                  <p:stCondLst>
                                    <p:cond delay="200"/>
                                  </p:stCondLst>
                                  <p:childTnLst>
                                    <p:animScale>
                                      <p:cBhvr>
                                        <p:cTn id="11" dur="250" fill="hold"/>
                                        <p:tgtEl>
                                          <p:spTgt spid="34"/>
                                        </p:tgtEl>
                                      </p:cBhvr>
                                      <p:by x="110000" y="110000"/>
                                    </p:animScale>
                                  </p:childTnLst>
                                </p:cTn>
                              </p:par>
                              <p:par>
                                <p:cTn id="12" presetID="6" presetClass="emph" presetSubtype="0" decel="100000" fill="hold" nodeType="withEffect">
                                  <p:stCondLst>
                                    <p:cond delay="400"/>
                                  </p:stCondLst>
                                  <p:childTnLst>
                                    <p:animScale>
                                      <p:cBhvr>
                                        <p:cTn id="13" dur="250" fill="hold"/>
                                        <p:tgtEl>
                                          <p:spTgt spid="34"/>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596230" y="383971"/>
            <a:ext cx="7494587" cy="3637151"/>
            <a:chOff x="2647574" y="129266"/>
            <a:chExt cx="7162269" cy="3422898"/>
          </a:xfrm>
        </p:grpSpPr>
        <p:sp>
          <p:nvSpPr>
            <p:cNvPr id="17423" name="矩形 54"/>
            <p:cNvSpPr/>
            <p:nvPr/>
          </p:nvSpPr>
          <p:spPr>
            <a:xfrm>
              <a:off x="2647574" y="1045394"/>
              <a:ext cx="7162269" cy="2506770"/>
            </a:xfrm>
            <a:prstGeom prst="rect">
              <a:avLst/>
            </a:prstGeom>
            <a:noFill/>
            <a:ln w="9525">
              <a:noFill/>
            </a:ln>
          </p:spPr>
          <p:txBody>
            <a:bodyPr>
              <a:spAutoFit/>
            </a:bodyPr>
            <a:lstStyle/>
            <a:p>
              <a:pPr eaLnBrk="1" hangingPunct="1">
                <a:lnSpc>
                  <a:spcPct val="13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In today's rapidly evolving healthcare landscape, efficient hospital information management is crucial for providing quality patient care</a:t>
              </a:r>
            </a:p>
            <a:p>
              <a:pPr eaLnBrk="1" hangingPunct="1">
                <a:lnSpc>
                  <a:spcPct val="130000"/>
                </a:lnSpc>
              </a:pPr>
              <a:endParaRPr lang="en-US" altLang="zh-CN" dirty="0"/>
            </a:p>
            <a:p>
              <a:pPr eaLnBrk="1" hangingPunct="1">
                <a:lnSpc>
                  <a:spcPct val="13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Several successful projects have already been implemented in the industry, demonstrating the importance and potential impact of such systems. For instance, </a:t>
              </a:r>
              <a:r>
                <a:rPr lang="en-US" altLang="zh-CN" sz="1600" b="1" dirty="0" err="1">
                  <a:solidFill>
                    <a:schemeClr val="bg1"/>
                  </a:solidFill>
                  <a:latin typeface="Montserrat" panose="00000500000000000000" charset="0"/>
                  <a:ea typeface="Montserrat" panose="00000500000000000000" charset="0"/>
                  <a:cs typeface="Montserrat" panose="00000500000000000000" charset="0"/>
                </a:rPr>
                <a:t>Vezeeta</a:t>
              </a:r>
              <a:r>
                <a:rPr lang="en-US" altLang="zh-CN" sz="1600" dirty="0">
                  <a:solidFill>
                    <a:schemeClr val="bg1"/>
                  </a:solidFill>
                  <a:latin typeface="Montserrat" panose="00000500000000000000" charset="0"/>
                  <a:ea typeface="Montserrat" panose="00000500000000000000" charset="0"/>
                  <a:cs typeface="Montserrat" panose="00000500000000000000" charset="0"/>
                </a:rPr>
                <a:t> and </a:t>
              </a:r>
              <a:r>
                <a:rPr lang="en-US" altLang="zh-CN" sz="1600" b="1" dirty="0" err="1">
                  <a:solidFill>
                    <a:schemeClr val="bg1"/>
                  </a:solidFill>
                  <a:latin typeface="Montserrat" panose="00000500000000000000" charset="0"/>
                  <a:ea typeface="Montserrat" panose="00000500000000000000" charset="0"/>
                  <a:cs typeface="Montserrat" panose="00000500000000000000" charset="0"/>
                </a:rPr>
                <a:t>CliniDo</a:t>
              </a:r>
              <a:r>
                <a:rPr lang="en-US" altLang="zh-CN" sz="1600" dirty="0">
                  <a:solidFill>
                    <a:schemeClr val="bg1"/>
                  </a:solidFill>
                  <a:latin typeface="Montserrat" panose="00000500000000000000" charset="0"/>
                  <a:ea typeface="Montserrat" panose="00000500000000000000" charset="0"/>
                  <a:cs typeface="Montserrat" panose="00000500000000000000" charset="0"/>
                </a:rPr>
                <a:t> have been widely adopted by hospitals and clinics, offering online appointment bookings, electronic medical records, and pharmacy integration.</a:t>
              </a:r>
            </a:p>
          </p:txBody>
        </p:sp>
        <p:sp>
          <p:nvSpPr>
            <p:cNvPr id="17424" name="矩形 55"/>
            <p:cNvSpPr/>
            <p:nvPr/>
          </p:nvSpPr>
          <p:spPr>
            <a:xfrm>
              <a:off x="2647574" y="129266"/>
              <a:ext cx="2030105" cy="434470"/>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Introduction</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gr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83971"/>
            <a:ext cx="2124299"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Introduction</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53">
            <a:extLst>
              <a:ext uri="{FF2B5EF4-FFF2-40B4-BE49-F238E27FC236}">
                <a16:creationId xmlns:a16="http://schemas.microsoft.com/office/drawing/2014/main" id="{C8B8E882-5A37-3BE4-A6A8-9D88AC299F08}"/>
              </a:ext>
            </a:extLst>
          </p:cNvPr>
          <p:cNvGrpSpPr/>
          <p:nvPr/>
        </p:nvGrpSpPr>
        <p:grpSpPr>
          <a:xfrm>
            <a:off x="596230" y="383971"/>
            <a:ext cx="7494587" cy="3290221"/>
            <a:chOff x="2647574" y="129266"/>
            <a:chExt cx="7162269" cy="3096405"/>
          </a:xfrm>
        </p:grpSpPr>
        <p:sp>
          <p:nvSpPr>
            <p:cNvPr id="4" name="矩形 54">
              <a:extLst>
                <a:ext uri="{FF2B5EF4-FFF2-40B4-BE49-F238E27FC236}">
                  <a16:creationId xmlns:a16="http://schemas.microsoft.com/office/drawing/2014/main" id="{74A26015-2F7C-C932-C1F0-F0A8043D8747}"/>
                </a:ext>
              </a:extLst>
            </p:cNvPr>
            <p:cNvSpPr/>
            <p:nvPr/>
          </p:nvSpPr>
          <p:spPr>
            <a:xfrm>
              <a:off x="2647574" y="1353228"/>
              <a:ext cx="7162269" cy="1872443"/>
            </a:xfrm>
            <a:prstGeom prst="rect">
              <a:avLst/>
            </a:prstGeom>
            <a:noFill/>
            <a:ln w="9525">
              <a:noFill/>
            </a:ln>
          </p:spPr>
          <p:txBody>
            <a:bodyPr>
              <a:spAutoFit/>
            </a:bodyPr>
            <a:lstStyle/>
            <a:p>
              <a:pPr eaLnBrk="1" hangingPunct="1">
                <a:lnSpc>
                  <a:spcPct val="20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Building upon the success of these projects, we aim to develop a comprehensive hospital information management system that incorporates similar functionalities while adding unique features to address specific challenges faced by healthcare institutions.</a:t>
              </a:r>
            </a:p>
          </p:txBody>
        </p:sp>
        <p:sp>
          <p:nvSpPr>
            <p:cNvPr id="5" name="矩形 55">
              <a:extLst>
                <a:ext uri="{FF2B5EF4-FFF2-40B4-BE49-F238E27FC236}">
                  <a16:creationId xmlns:a16="http://schemas.microsoft.com/office/drawing/2014/main" id="{7BE42813-71AE-A4E9-5301-4C2F7C98CF18}"/>
                </a:ext>
              </a:extLst>
            </p:cNvPr>
            <p:cNvSpPr/>
            <p:nvPr/>
          </p:nvSpPr>
          <p:spPr>
            <a:xfrm>
              <a:off x="2647574" y="129266"/>
              <a:ext cx="2030105" cy="434470"/>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Introduction</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grpSp>
    </p:spTree>
    <p:extLst>
      <p:ext uri="{BB962C8B-B14F-4D97-AF65-F5344CB8AC3E}">
        <p14:creationId xmlns:p14="http://schemas.microsoft.com/office/powerpoint/2010/main" val="2546189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8" presetClass="entr" presetSubtype="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16064" y="1998981"/>
            <a:ext cx="4665453" cy="1530353"/>
            <a:chOff x="3229359" y="2019402"/>
            <a:chExt cx="4348365" cy="1530057"/>
          </a:xfrm>
        </p:grpSpPr>
        <p:sp>
          <p:nvSpPr>
            <p:cNvPr id="27655" name="文本框 12"/>
            <p:cNvSpPr txBox="1"/>
            <p:nvPr/>
          </p:nvSpPr>
          <p:spPr>
            <a:xfrm>
              <a:off x="3229359" y="2227644"/>
              <a:ext cx="4348365" cy="1321815"/>
            </a:xfrm>
            <a:prstGeom prst="rect">
              <a:avLst/>
            </a:prstGeom>
            <a:noFill/>
            <a:ln w="9525">
              <a:noFill/>
            </a:ln>
          </p:spPr>
          <p:txBody>
            <a:bodyPr>
              <a:spAutoFit/>
            </a:bodyPr>
            <a:lstStyle/>
            <a:p>
              <a:pPr algn="l" eaLnBrk="1" hangingPunct="1">
                <a:buClrTx/>
                <a:buSzTx/>
                <a:buFontTx/>
              </a:pPr>
              <a:r>
                <a:rPr lang="en-US" altLang="zh-CN" sz="4000" dirty="0">
                  <a:solidFill>
                    <a:schemeClr val="bg1"/>
                  </a:solidFill>
                  <a:latin typeface="Montserrat" panose="00000500000000000000" charset="0"/>
                  <a:ea typeface="Montserrat" panose="00000500000000000000" charset="0"/>
                  <a:cs typeface="Montserrat" panose="00000500000000000000" charset="0"/>
                  <a:sym typeface="+mn-ea"/>
                </a:rPr>
                <a:t>System Overview</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27656" name="文本框 14"/>
            <p:cNvSpPr txBox="1"/>
            <p:nvPr/>
          </p:nvSpPr>
          <p:spPr>
            <a:xfrm>
              <a:off x="3229671" y="2019402"/>
              <a:ext cx="1331264"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TWO</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16" name="组合 15"/>
          <p:cNvGrpSpPr/>
          <p:nvPr/>
        </p:nvGrpSpPr>
        <p:grpSpPr>
          <a:xfrm>
            <a:off x="1915267" y="1924369"/>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8517" y="1192749"/>
            <a:ext cx="8646965" cy="3179446"/>
            <a:chOff x="-732313" y="-46106"/>
            <a:chExt cx="11313031" cy="3177615"/>
          </a:xfrm>
        </p:grpSpPr>
        <p:grpSp>
          <p:nvGrpSpPr>
            <p:cNvPr id="31754" name="组合 7"/>
            <p:cNvGrpSpPr/>
            <p:nvPr/>
          </p:nvGrpSpPr>
          <p:grpSpPr>
            <a:xfrm>
              <a:off x="207458" y="-46106"/>
              <a:ext cx="9470073" cy="2636589"/>
              <a:chOff x="207458" y="-46106"/>
              <a:chExt cx="9470073" cy="2636589"/>
            </a:xfrm>
          </p:grpSpPr>
          <p:cxnSp>
            <p:nvCxnSpPr>
              <p:cNvPr id="17" name="直接连接符 16"/>
              <p:cNvCxnSpPr>
                <a:cxnSpLocks/>
              </p:cNvCxnSpPr>
              <p:nvPr/>
            </p:nvCxnSpPr>
            <p:spPr>
              <a:xfrm>
                <a:off x="207458" y="1981234"/>
                <a:ext cx="94700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p:cNvCxnSpPr>
              <p:nvPr/>
            </p:nvCxnSpPr>
            <p:spPr>
              <a:xfrm>
                <a:off x="2087877"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a:off x="399599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cxnSpLocks/>
              </p:cNvCxnSpPr>
              <p:nvPr/>
            </p:nvCxnSpPr>
            <p:spPr>
              <a:xfrm>
                <a:off x="598030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a:xfrm>
                <a:off x="784004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955565" y="1508431"/>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52572" y="9674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015" dirty="0">
                    <a:solidFill>
                      <a:schemeClr val="bg1"/>
                    </a:solidFill>
                    <a:latin typeface="Montserrat" panose="00000500000000000000" charset="0"/>
                    <a:ea typeface="Montserrat" panose="00000500000000000000" charset="0"/>
                    <a:cs typeface="Montserrat" panose="00000500000000000000" charset="0"/>
                  </a:rPr>
                  <a:t>Admin</a:t>
                </a: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8" name="矩形 22">
                <a:extLst>
                  <a:ext uri="{FF2B5EF4-FFF2-40B4-BE49-F238E27FC236}">
                    <a16:creationId xmlns:a16="http://schemas.microsoft.com/office/drawing/2014/main" id="{8CDD892B-9589-9796-AE11-1862399E9831}"/>
                  </a:ext>
                </a:extLst>
              </p:cNvPr>
              <p:cNvSpPr/>
              <p:nvPr/>
            </p:nvSpPr>
            <p:spPr>
              <a:xfrm>
                <a:off x="3858922" y="-461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015" dirty="0">
                    <a:solidFill>
                      <a:schemeClr val="bg1"/>
                    </a:solidFill>
                    <a:latin typeface="Montserrat" panose="00000500000000000000" charset="0"/>
                    <a:ea typeface="Montserrat" panose="00000500000000000000" charset="0"/>
                    <a:cs typeface="Montserrat" panose="00000500000000000000" charset="0"/>
                  </a:rPr>
                  <a:t>Hospital Manager</a:t>
                </a: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cxnSp>
            <p:nvCxnSpPr>
              <p:cNvPr id="14" name="直接连接符 21">
                <a:extLst>
                  <a:ext uri="{FF2B5EF4-FFF2-40B4-BE49-F238E27FC236}">
                    <a16:creationId xmlns:a16="http://schemas.microsoft.com/office/drawing/2014/main" id="{67E5E2D3-C795-6DE3-69E1-F153A1C48CAB}"/>
                  </a:ext>
                </a:extLst>
              </p:cNvPr>
              <p:cNvCxnSpPr/>
              <p:nvPr/>
            </p:nvCxnSpPr>
            <p:spPr>
              <a:xfrm flipH="1">
                <a:off x="4952677" y="494603"/>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0">
                <a:extLst>
                  <a:ext uri="{FF2B5EF4-FFF2-40B4-BE49-F238E27FC236}">
                    <a16:creationId xmlns:a16="http://schemas.microsoft.com/office/drawing/2014/main" id="{7E1106CE-72F8-C3B6-F2F4-F8C6F693C4FF}"/>
                  </a:ext>
                </a:extLst>
              </p:cNvPr>
              <p:cNvCxnSpPr>
                <a:cxnSpLocks/>
              </p:cNvCxnSpPr>
              <p:nvPr/>
            </p:nvCxnSpPr>
            <p:spPr>
              <a:xfrm>
                <a:off x="9677531"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765" name="直接箭头连接符 17">
                <a:extLst>
                  <a:ext uri="{FF2B5EF4-FFF2-40B4-BE49-F238E27FC236}">
                    <a16:creationId xmlns:a16="http://schemas.microsoft.com/office/drawing/2014/main" id="{DB72E333-7792-2308-4932-D74A9D3D3716}"/>
                  </a:ext>
                </a:extLst>
              </p:cNvPr>
              <p:cNvCxnSpPr>
                <a:cxnSpLocks/>
              </p:cNvCxnSpPr>
              <p:nvPr/>
            </p:nvCxnSpPr>
            <p:spPr>
              <a:xfrm>
                <a:off x="207458"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148106"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56" name="TextBox 36"/>
            <p:cNvSpPr txBox="1"/>
            <p:nvPr/>
          </p:nvSpPr>
          <p:spPr>
            <a:xfrm>
              <a:off x="1423382" y="2722575"/>
              <a:ext cx="1199513" cy="276839"/>
            </a:xfrm>
            <a:prstGeom prst="rect">
              <a:avLst/>
            </a:prstGeom>
            <a:noFill/>
            <a:ln w="9525">
              <a:noFill/>
            </a:ln>
          </p:spPr>
          <p:txBody>
            <a:bodyPr wrap="square">
              <a:spAutoFit/>
            </a:bodyPr>
            <a:lstStyle/>
            <a:p>
              <a:pPr algn="ct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Doctor</a:t>
              </a:r>
              <a:endParaRPr lang="zh-CN" altLang="en-US" sz="1200" dirty="0">
                <a:solidFill>
                  <a:schemeClr val="bg1"/>
                </a:solidFill>
                <a:latin typeface="Montserrat" panose="00000500000000000000" charset="0"/>
                <a:ea typeface="Montserrat" panose="00000500000000000000" charset="0"/>
                <a:cs typeface="Montserrat" panose="00000500000000000000" charset="0"/>
              </a:endParaRPr>
            </a:p>
          </p:txBody>
        </p:sp>
        <p:sp>
          <p:nvSpPr>
            <p:cNvPr id="11" name="矩形 10"/>
            <p:cNvSpPr/>
            <p:nvPr/>
          </p:nvSpPr>
          <p:spPr>
            <a:xfrm>
              <a:off x="3080033" y="2590483"/>
              <a:ext cx="1787469"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58" name="TextBox 37"/>
            <p:cNvSpPr txBox="1"/>
            <p:nvPr/>
          </p:nvSpPr>
          <p:spPr>
            <a:xfrm>
              <a:off x="3365270" y="2739072"/>
              <a:ext cx="1116945" cy="26145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Patient</a:t>
              </a:r>
              <a:endParaRPr lang="zh-CN" altLang="en-US" sz="1200" dirty="0">
                <a:solidFill>
                  <a:schemeClr val="bg1"/>
                </a:solidFill>
                <a:latin typeface="Montserrat" panose="00000500000000000000" charset="0"/>
                <a:ea typeface="Montserrat" panose="00000500000000000000" charset="0"/>
                <a:cs typeface="Montserrat" panose="00000500000000000000" charset="0"/>
              </a:endParaRPr>
            </a:p>
          </p:txBody>
        </p:sp>
        <p:sp>
          <p:nvSpPr>
            <p:cNvPr id="13" name="矩形 12"/>
            <p:cNvSpPr/>
            <p:nvPr/>
          </p:nvSpPr>
          <p:spPr>
            <a:xfrm>
              <a:off x="5040534"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0" name="TextBox 38"/>
            <p:cNvSpPr txBox="1"/>
            <p:nvPr/>
          </p:nvSpPr>
          <p:spPr>
            <a:xfrm>
              <a:off x="5365916" y="2666387"/>
              <a:ext cx="1138295" cy="43063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Analytics</a:t>
              </a:r>
            </a:p>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 specialist</a:t>
              </a:r>
              <a:endParaRPr lang="zh-CN" altLang="en-US" sz="1100" dirty="0">
                <a:solidFill>
                  <a:schemeClr val="bg1"/>
                </a:solidFill>
                <a:latin typeface="Montserrat" panose="00000500000000000000" charset="0"/>
                <a:ea typeface="Montserrat" panose="00000500000000000000" charset="0"/>
                <a:cs typeface="Montserrat" panose="00000500000000000000" charset="0"/>
              </a:endParaRPr>
            </a:p>
          </p:txBody>
        </p:sp>
        <p:sp>
          <p:nvSpPr>
            <p:cNvPr id="15" name="矩形 14"/>
            <p:cNvSpPr/>
            <p:nvPr/>
          </p:nvSpPr>
          <p:spPr>
            <a:xfrm>
              <a:off x="7001034"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2" name="TextBox 39"/>
            <p:cNvSpPr txBox="1"/>
            <p:nvPr/>
          </p:nvSpPr>
          <p:spPr>
            <a:xfrm>
              <a:off x="7245049" y="2751355"/>
              <a:ext cx="1301685" cy="26145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Pharmacist</a:t>
              </a:r>
              <a:endParaRPr lang="zh-CN" altLang="en-US" sz="1100" dirty="0">
                <a:solidFill>
                  <a:schemeClr val="bg1"/>
                </a:solidFill>
                <a:latin typeface="Montserrat" panose="00000500000000000000" charset="0"/>
                <a:ea typeface="Montserrat" panose="00000500000000000000" charset="0"/>
                <a:cs typeface="Montserrat" panose="00000500000000000000" charset="0"/>
              </a:endParaRPr>
            </a:p>
          </p:txBody>
        </p:sp>
        <p:sp>
          <p:nvSpPr>
            <p:cNvPr id="27" name="矩形 14">
              <a:extLst>
                <a:ext uri="{FF2B5EF4-FFF2-40B4-BE49-F238E27FC236}">
                  <a16:creationId xmlns:a16="http://schemas.microsoft.com/office/drawing/2014/main" id="{9DC33753-8E13-2C99-6D87-714B53EADFF6}"/>
                </a:ext>
              </a:extLst>
            </p:cNvPr>
            <p:cNvSpPr/>
            <p:nvPr/>
          </p:nvSpPr>
          <p:spPr>
            <a:xfrm>
              <a:off x="8954302" y="2590483"/>
              <a:ext cx="162641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rPr>
                <a:t>Accountant </a:t>
              </a:r>
              <a:endParaRPr kumimoji="0" lang="zh-CN" altLang="en-US" sz="10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6" name="矩形 8">
              <a:extLst>
                <a:ext uri="{FF2B5EF4-FFF2-40B4-BE49-F238E27FC236}">
                  <a16:creationId xmlns:a16="http://schemas.microsoft.com/office/drawing/2014/main" id="{3DBE693B-DBB3-8FD7-0D11-D7D0B555690C}"/>
                </a:ext>
              </a:extLst>
            </p:cNvPr>
            <p:cNvSpPr/>
            <p:nvPr/>
          </p:nvSpPr>
          <p:spPr>
            <a:xfrm>
              <a:off x="-732313"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7" name="TextBox 36">
              <a:extLst>
                <a:ext uri="{FF2B5EF4-FFF2-40B4-BE49-F238E27FC236}">
                  <a16:creationId xmlns:a16="http://schemas.microsoft.com/office/drawing/2014/main" id="{0423B8D8-EB08-DE6C-06BB-A5F45212681D}"/>
                </a:ext>
              </a:extLst>
            </p:cNvPr>
            <p:cNvSpPr txBox="1"/>
            <p:nvPr/>
          </p:nvSpPr>
          <p:spPr>
            <a:xfrm>
              <a:off x="-416289" y="2662251"/>
              <a:ext cx="1178823" cy="43063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Radiology Doctor</a:t>
              </a:r>
              <a:endParaRPr lang="zh-CN" altLang="en-US" sz="1100" dirty="0">
                <a:solidFill>
                  <a:schemeClr val="bg1"/>
                </a:solidFill>
                <a:latin typeface="Montserrat" panose="00000500000000000000" charset="0"/>
                <a:ea typeface="Montserrat" panose="00000500000000000000" charset="0"/>
                <a:cs typeface="Montserrat" panose="00000500000000000000" charset="0"/>
              </a:endParaRPr>
            </a:p>
          </p:txBody>
        </p:sp>
      </p:grpSp>
      <p:sp>
        <p:nvSpPr>
          <p:cNvPr id="31769" name="矩形 55">
            <a:extLst>
              <a:ext uri="{FF2B5EF4-FFF2-40B4-BE49-F238E27FC236}">
                <a16:creationId xmlns:a16="http://schemas.microsoft.com/office/drawing/2014/main" id="{A7195FE5-7C3B-D3DE-3FDA-91F0FEB11E1C}"/>
              </a:ext>
            </a:extLst>
          </p:cNvPr>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31770" name="直接连接符 94">
            <a:extLst>
              <a:ext uri="{FF2B5EF4-FFF2-40B4-BE49-F238E27FC236}">
                <a16:creationId xmlns:a16="http://schemas.microsoft.com/office/drawing/2014/main" id="{FA675546-54A1-4461-03BD-AC6E172F6623}"/>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927518"/>
            <a:ext cx="7817084" cy="1004762"/>
          </a:xfrm>
          <a:prstGeom prst="rect">
            <a:avLst/>
          </a:prstGeom>
          <a:noFill/>
          <a:ln w="9525">
            <a:noFill/>
          </a:ln>
        </p:spPr>
        <p:txBody>
          <a:bodyPr wrap="square">
            <a:spAutoFit/>
          </a:bodyPr>
          <a:lstStyle/>
          <a:p>
            <a:pPr eaLnBrk="1" hangingPunct="1">
              <a:lnSpc>
                <a:spcPct val="20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Our hospital information management system is a web-based &amp; mobile app platform that offers a range of functionalities to hospitals and clinics.</a:t>
            </a:r>
          </a:p>
        </p:txBody>
      </p:sp>
      <p:graphicFrame>
        <p:nvGraphicFramePr>
          <p:cNvPr id="5" name="Diagram 4">
            <a:extLst>
              <a:ext uri="{FF2B5EF4-FFF2-40B4-BE49-F238E27FC236}">
                <a16:creationId xmlns:a16="http://schemas.microsoft.com/office/drawing/2014/main" id="{E5BC5E98-D6A2-212C-7959-0DA87ADEFF32}"/>
              </a:ext>
            </a:extLst>
          </p:cNvPr>
          <p:cNvGraphicFramePr/>
          <p:nvPr>
            <p:extLst>
              <p:ext uri="{D42A27DB-BD31-4B8C-83A1-F6EECF244321}">
                <p14:modId xmlns:p14="http://schemas.microsoft.com/office/powerpoint/2010/main" val="880397628"/>
              </p:ext>
            </p:extLst>
          </p:nvPr>
        </p:nvGraphicFramePr>
        <p:xfrm>
          <a:off x="2264831" y="1965992"/>
          <a:ext cx="2350347" cy="2949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 20">
            <a:extLst>
              <a:ext uri="{FF2B5EF4-FFF2-40B4-BE49-F238E27FC236}">
                <a16:creationId xmlns:a16="http://schemas.microsoft.com/office/drawing/2014/main" id="{7C5D835E-A222-4091-803E-A61E1703097E}"/>
              </a:ext>
            </a:extLst>
          </p:cNvPr>
          <p:cNvGraphicFramePr/>
          <p:nvPr>
            <p:extLst>
              <p:ext uri="{D42A27DB-BD31-4B8C-83A1-F6EECF244321}">
                <p14:modId xmlns:p14="http://schemas.microsoft.com/office/powerpoint/2010/main" val="975274368"/>
              </p:ext>
            </p:extLst>
          </p:nvPr>
        </p:nvGraphicFramePr>
        <p:xfrm>
          <a:off x="5019043" y="2113278"/>
          <a:ext cx="2140373" cy="28020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540899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2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884182"/>
            <a:ext cx="7817084" cy="3977564"/>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Doctor Reservations:</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system provides a user-friendly interface that allows patients to browse and book appointments with doctors online.</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Patients can view doctors' profiles, check their availability, and select suitable time slots, eliminating the need for manual appointment scheduling.</a:t>
            </a: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Pneumonia Detection:</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As part of our commitment to early diagnosis and treatment, our system incorporates advanced algorithms for pneumonia detection.</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Medical imaging data is analyzed in real-time, flagging potential cases of pneumonia for timely medical intervention..</a:t>
            </a: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p:txBody>
      </p:sp>
    </p:spTree>
    <p:extLst>
      <p:ext uri="{BB962C8B-B14F-4D97-AF65-F5344CB8AC3E}">
        <p14:creationId xmlns:p14="http://schemas.microsoft.com/office/powerpoint/2010/main" val="307107096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54047C02F9ED41A7A142C23BE4457D" ma:contentTypeVersion="12" ma:contentTypeDescription="Create a new document." ma:contentTypeScope="" ma:versionID="081b02a08a3dd6f9da86249bf88ff0fa">
  <xsd:schema xmlns:xsd="http://www.w3.org/2001/XMLSchema" xmlns:xs="http://www.w3.org/2001/XMLSchema" xmlns:p="http://schemas.microsoft.com/office/2006/metadata/properties" xmlns:ns3="9e5dfb77-1fed-4ba7-bad7-e40baf353e9e" xmlns:ns4="910bbf2c-97b4-4994-b01c-38cff218508f" targetNamespace="http://schemas.microsoft.com/office/2006/metadata/properties" ma:root="true" ma:fieldsID="8a341989139c88451bb385f1e9930b6e" ns3:_="" ns4:_="">
    <xsd:import namespace="9e5dfb77-1fed-4ba7-bad7-e40baf353e9e"/>
    <xsd:import namespace="910bbf2c-97b4-4994-b01c-38cff218508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dfb77-1fed-4ba7-bad7-e40baf353e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0bbf2c-97b4-4994-b01c-38cff218508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28227D-AAF3-4E42-AF96-BCA460ADC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5dfb77-1fed-4ba7-bad7-e40baf353e9e"/>
    <ds:schemaRef ds:uri="910bbf2c-97b4-4994-b01c-38cff21850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A3EB66-3C1B-4019-9F07-6CC2C59DDB00}">
  <ds:schemaRefs>
    <ds:schemaRef ds:uri="http://schemas.microsoft.com/office/infopath/2007/PartnerControls"/>
    <ds:schemaRef ds:uri="http://purl.org/dc/dcmitype/"/>
    <ds:schemaRef ds:uri="http://schemas.openxmlformats.org/package/2006/metadata/core-properties"/>
    <ds:schemaRef ds:uri="9e5dfb77-1fed-4ba7-bad7-e40baf353e9e"/>
    <ds:schemaRef ds:uri="http://purl.org/dc/terms/"/>
    <ds:schemaRef ds:uri="http://purl.org/dc/elements/1.1/"/>
    <ds:schemaRef ds:uri="http://schemas.microsoft.com/office/2006/documentManagement/types"/>
    <ds:schemaRef ds:uri="910bbf2c-97b4-4994-b01c-38cff218508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1818201-E71C-469F-B942-EABCBEEB73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1385</TotalTime>
  <Words>945</Words>
  <Application>Microsoft Office PowerPoint</Application>
  <PresentationFormat>On-screen Show (16:9)</PresentationFormat>
  <Paragraphs>180</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Montserrat</vt:lpstr>
      <vt:lpstr>方正正黑简体</vt:lpstr>
      <vt:lpstr>Calibri Light</vt:lpstr>
      <vt:lpstr>Arial</vt:lpstr>
      <vt:lpstr>Monotype Corsiva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Pola Osama</cp:lastModifiedBy>
  <cp:revision>130</cp:revision>
  <dcterms:created xsi:type="dcterms:W3CDTF">2015-03-31T05:49:04Z</dcterms:created>
  <dcterms:modified xsi:type="dcterms:W3CDTF">2023-06-05T23:14:01Z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000800d254000000000001024100</vt:lpwstr>
  </property>
  <property fmtid="{D5CDD505-2E9C-101B-9397-08002B2CF9AE}" pid="3" name="ICV">
    <vt:lpwstr>088A1900722C484A845A9FDC32B1A2CD</vt:lpwstr>
  </property>
  <property fmtid="{D5CDD505-2E9C-101B-9397-08002B2CF9AE}" pid="4" name="KSOProductBuildVer">
    <vt:lpwstr>2052-11.1.0.10495</vt:lpwstr>
  </property>
  <property fmtid="{D5CDD505-2E9C-101B-9397-08002B2CF9AE}" pid="5" name="ContentTypeId">
    <vt:lpwstr>0x0101002054047C02F9ED41A7A142C23BE4457D</vt:lpwstr>
  </property>
</Properties>
</file>