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3" r:id="rId26"/>
    <p:sldId id="284" r:id="rId27"/>
    <p:sldId id="287" r:id="rId28"/>
    <p:sldId id="285" r:id="rId29"/>
    <p:sldId id="286"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89" autoAdjust="0"/>
    <p:restoredTop sz="84421" autoAdjust="0"/>
  </p:normalViewPr>
  <p:slideViewPr>
    <p:cSldViewPr snapToGrid="0">
      <p:cViewPr varScale="1">
        <p:scale>
          <a:sx n="59" d="100"/>
          <a:sy n="59" d="100"/>
        </p:scale>
        <p:origin x="9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EA858-B140-443B-9B87-C01654D7650D}" type="datetimeFigureOut">
              <a:rPr lang="en-GB" smtClean="0"/>
              <a:t>21/10/2018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A0B78-004C-479C-A041-46387B094C70}" type="slidenum">
              <a:rPr lang="en-GB" smtClean="0"/>
              <a:t>‹#›</a:t>
            </a:fld>
            <a:endParaRPr lang="en-GB"/>
          </a:p>
        </p:txBody>
      </p:sp>
    </p:spTree>
    <p:extLst>
      <p:ext uri="{BB962C8B-B14F-4D97-AF65-F5344CB8AC3E}">
        <p14:creationId xmlns:p14="http://schemas.microsoft.com/office/powerpoint/2010/main" val="172927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flickr.com/photos/cohinogarcia/6160102631/in/photolist-aom8U4-Wf1xxq-ceZbWC-d5eggy-EYkasN-bpcUw6-9xiuoC-g1KZ7p-bW8nKq-6Nz5Wd-9XT3BP-7wjBcN-a4wcWg-XhVA4e-9mMqHx-by2oWT-4ytmi-dsBTuW-92sCYu-aF1JSc-9xinGG-4iHrxW-QPNrxr-7qhhVb-boHRtp-bEm86H-a4sk8e-kbee7P-bEKdHx-b8iM4Z-d7yZvU-eSxy3p-a4vjow-a4q9ft-m8Yc4T-9xfGxV-m1NeDq-7rzvtN-a4vhem-g1Ljrp-a4w4hz-Xvzin1-4pJPVM-4dDRZx-7tbFVq-bAWJfZ-68Nteo-draRVz-4R4qAj-ebZXf7</a:t>
            </a:r>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4</a:t>
            </a:fld>
            <a:endParaRPr lang="en-GB"/>
          </a:p>
        </p:txBody>
      </p:sp>
    </p:spTree>
    <p:extLst>
      <p:ext uri="{BB962C8B-B14F-4D97-AF65-F5344CB8AC3E}">
        <p14:creationId xmlns:p14="http://schemas.microsoft.com/office/powerpoint/2010/main" val="274533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https://radd.dsalo.info/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smtClean="0"/>
              <a:t>https://isuspecialcollections.wordpress.com/2017/07/27/building-a-video-preservation-rack-for-in-house-digitization-av-club-issue-1/</a:t>
            </a:r>
          </a:p>
          <a:p>
            <a:r>
              <a:rPr lang="en-GB" u="sng" dirty="0" smtClean="0"/>
              <a:t>https://xfrcollective.wordpress.com/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smtClean="0"/>
              <a:t>https://archive.org/details/xfrcollective  "providing low-cost digitization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smtClean="0"/>
              <a:t>https://www.dclibrary.org/labs/memorylab</a:t>
            </a:r>
          </a:p>
          <a:p>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15</a:t>
            </a:fld>
            <a:endParaRPr lang="en-GB"/>
          </a:p>
        </p:txBody>
      </p:sp>
    </p:spTree>
    <p:extLst>
      <p:ext uri="{BB962C8B-B14F-4D97-AF65-F5344CB8AC3E}">
        <p14:creationId xmlns:p14="http://schemas.microsoft.com/office/powerpoint/2010/main" val="182748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smtClean="0"/>
              <a:t>https://radd.dsalo.info/</a:t>
            </a:r>
          </a:p>
          <a:p>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16</a:t>
            </a:fld>
            <a:endParaRPr lang="en-GB"/>
          </a:p>
        </p:txBody>
      </p:sp>
    </p:spTree>
    <p:extLst>
      <p:ext uri="{BB962C8B-B14F-4D97-AF65-F5344CB8AC3E}">
        <p14:creationId xmlns:p14="http://schemas.microsoft.com/office/powerpoint/2010/main" val="4248552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https://isuspecialcollections.wordpress.com/2017/07/27/building-a-video-preservation-rack-for-in-house-digitization-av-club-issue-1/</a:t>
            </a:r>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17</a:t>
            </a:fld>
            <a:endParaRPr lang="en-GB"/>
          </a:p>
        </p:txBody>
      </p:sp>
    </p:spTree>
    <p:extLst>
      <p:ext uri="{BB962C8B-B14F-4D97-AF65-F5344CB8AC3E}">
        <p14:creationId xmlns:p14="http://schemas.microsoft.com/office/powerpoint/2010/main" val="2490154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smtClean="0"/>
              <a:t>https://xfrcollective.wordpress.com/</a:t>
            </a:r>
          </a:p>
          <a:p>
            <a:r>
              <a:rPr lang="en-GB" dirty="0" smtClean="0"/>
              <a:t>https://archive.org/details/xfrcollective</a:t>
            </a:r>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18</a:t>
            </a:fld>
            <a:endParaRPr lang="en-GB"/>
          </a:p>
        </p:txBody>
      </p:sp>
    </p:spTree>
    <p:extLst>
      <p:ext uri="{BB962C8B-B14F-4D97-AF65-F5344CB8AC3E}">
        <p14:creationId xmlns:p14="http://schemas.microsoft.com/office/powerpoint/2010/main" val="2909770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https://www.dclibrary.org/labs/memorylab</a:t>
            </a:r>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19</a:t>
            </a:fld>
            <a:endParaRPr lang="en-GB"/>
          </a:p>
        </p:txBody>
      </p:sp>
    </p:spTree>
    <p:extLst>
      <p:ext uri="{BB962C8B-B14F-4D97-AF65-F5344CB8AC3E}">
        <p14:creationId xmlns:p14="http://schemas.microsoft.com/office/powerpoint/2010/main" val="78448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B981F94-89E4-4AF3-9579-E35224BE0EBF}" type="slidenum">
              <a:rPr lang="en-GB" smtClean="0"/>
              <a:t>22</a:t>
            </a:fld>
            <a:endParaRPr lang="en-GB"/>
          </a:p>
        </p:txBody>
      </p:sp>
    </p:spTree>
    <p:extLst>
      <p:ext uri="{BB962C8B-B14F-4D97-AF65-F5344CB8AC3E}">
        <p14:creationId xmlns:p14="http://schemas.microsoft.com/office/powerpoint/2010/main" val="2344344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B981F94-89E4-4AF3-9579-E35224BE0EBF}" type="slidenum">
              <a:rPr lang="en-GB" smtClean="0"/>
              <a:t>23</a:t>
            </a:fld>
            <a:endParaRPr lang="en-GB"/>
          </a:p>
        </p:txBody>
      </p:sp>
    </p:spTree>
    <p:extLst>
      <p:ext uri="{BB962C8B-B14F-4D97-AF65-F5344CB8AC3E}">
        <p14:creationId xmlns:p14="http://schemas.microsoft.com/office/powerpoint/2010/main" val="3943827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B981F94-89E4-4AF3-9579-E35224BE0EBF}" type="slidenum">
              <a:rPr lang="en-GB" smtClean="0"/>
              <a:t>24</a:t>
            </a:fld>
            <a:endParaRPr lang="en-GB"/>
          </a:p>
        </p:txBody>
      </p:sp>
    </p:spTree>
    <p:extLst>
      <p:ext uri="{BB962C8B-B14F-4D97-AF65-F5344CB8AC3E}">
        <p14:creationId xmlns:p14="http://schemas.microsoft.com/office/powerpoint/2010/main" val="3145658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http://bufvc.ac.uk/publications/books/the-researches-guide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http://presto.joanneum.at/projects.asp#d2</a:t>
            </a:r>
          </a:p>
          <a:p>
            <a:r>
              <a:rPr lang="en-GB" dirty="0" smtClean="0"/>
              <a:t>http://www.prestoprime.org/docs/training/Preservation_broadcast_archives_RW.pdf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https://calpreservation.org/information_resources/preservation-management/av-surve/</a:t>
            </a:r>
          </a:p>
          <a:p>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5</a:t>
            </a:fld>
            <a:endParaRPr lang="en-GB"/>
          </a:p>
        </p:txBody>
      </p:sp>
    </p:spTree>
    <p:extLst>
      <p:ext uri="{BB962C8B-B14F-4D97-AF65-F5344CB8AC3E}">
        <p14:creationId xmlns:p14="http://schemas.microsoft.com/office/powerpoint/2010/main" val="182020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http://www.tape-online.net/docs/tracking_the_reel_world.pdf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https://www.ica.org/en/tracking-reel-world-survey-audiovisual-collections-europe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https://mdpi.iu.edu/about/index.php</a:t>
            </a:r>
          </a:p>
          <a:p>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6</a:t>
            </a:fld>
            <a:endParaRPr lang="en-GB"/>
          </a:p>
        </p:txBody>
      </p:sp>
    </p:spTree>
    <p:extLst>
      <p:ext uri="{BB962C8B-B14F-4D97-AF65-F5344CB8AC3E}">
        <p14:creationId xmlns:p14="http://schemas.microsoft.com/office/powerpoint/2010/main" val="1459838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http://www.unesco.org/new/en/communication-and-information/resources/publications-and-communication-materials/publications/full-list/audiovisual-archiving-3rd-edition/</a:t>
            </a:r>
          </a:p>
          <a:p>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8</a:t>
            </a:fld>
            <a:endParaRPr lang="en-GB"/>
          </a:p>
        </p:txBody>
      </p:sp>
    </p:spTree>
    <p:extLst>
      <p:ext uri="{BB962C8B-B14F-4D97-AF65-F5344CB8AC3E}">
        <p14:creationId xmlns:p14="http://schemas.microsoft.com/office/powerpoint/2010/main" val="29341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https://www.flickr.com/photos/joshuatree/4180438436/in/photolist-5ntfRq-5ntfPy-5ntcK3-5noW6z-5ntcPW-qUj1Y5-5s1car-7npQGL-5ok1dD-sei1PB-rhxh9t</a:t>
            </a:r>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10</a:t>
            </a:fld>
            <a:endParaRPr lang="en-GB"/>
          </a:p>
        </p:txBody>
      </p:sp>
    </p:spTree>
    <p:extLst>
      <p:ext uri="{BB962C8B-B14F-4D97-AF65-F5344CB8AC3E}">
        <p14:creationId xmlns:p14="http://schemas.microsoft.com/office/powerpoint/2010/main" val="220967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https://commons.wikimedia.org/wiki/File:Steenbeck_16mm_flatbed_ST_921_(6498616815).jpg</a:t>
            </a:r>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11</a:t>
            </a:fld>
            <a:endParaRPr lang="en-GB"/>
          </a:p>
        </p:txBody>
      </p:sp>
    </p:spTree>
    <p:extLst>
      <p:ext uri="{BB962C8B-B14F-4D97-AF65-F5344CB8AC3E}">
        <p14:creationId xmlns:p14="http://schemas.microsoft.com/office/powerpoint/2010/main" val="2672704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https://www.youtube.com/watch?v=_h02naoc0CE</a:t>
            </a:r>
          </a:p>
          <a:p>
            <a:r>
              <a:rPr lang="en-GB" dirty="0" smtClean="0"/>
              <a:t>https://petapixel.com/2017/07/15/built-film-digitizing-lightbox/</a:t>
            </a:r>
          </a:p>
        </p:txBody>
      </p:sp>
      <p:sp>
        <p:nvSpPr>
          <p:cNvPr id="4" name="Slide Number Placeholder 3"/>
          <p:cNvSpPr>
            <a:spLocks noGrp="1"/>
          </p:cNvSpPr>
          <p:nvPr>
            <p:ph type="sldNum" sz="quarter" idx="10"/>
          </p:nvPr>
        </p:nvSpPr>
        <p:spPr/>
        <p:txBody>
          <a:bodyPr/>
          <a:lstStyle/>
          <a:p>
            <a:fld id="{68AA0B78-004C-479C-A041-46387B094C70}" type="slidenum">
              <a:rPr lang="en-GB" smtClean="0"/>
              <a:t>12</a:t>
            </a:fld>
            <a:endParaRPr lang="en-GB"/>
          </a:p>
        </p:txBody>
      </p:sp>
    </p:spTree>
    <p:extLst>
      <p:ext uri="{BB962C8B-B14F-4D97-AF65-F5344CB8AC3E}">
        <p14:creationId xmlns:p14="http://schemas.microsoft.com/office/powerpoint/2010/main" val="77083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https://petapixel.com/2017/05/11/ingenious-filmlab-app-easiest-way-turn-negatives-digital-files/</a:t>
            </a:r>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13</a:t>
            </a:fld>
            <a:endParaRPr lang="en-GB"/>
          </a:p>
        </p:txBody>
      </p:sp>
    </p:spTree>
    <p:extLst>
      <p:ext uri="{BB962C8B-B14F-4D97-AF65-F5344CB8AC3E}">
        <p14:creationId xmlns:p14="http://schemas.microsoft.com/office/powerpoint/2010/main" val="331246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https://www.filmscanner.info/en/ReflectaSuper8Scanner.html</a:t>
            </a:r>
            <a:endParaRPr lang="en-GB" dirty="0"/>
          </a:p>
        </p:txBody>
      </p:sp>
      <p:sp>
        <p:nvSpPr>
          <p:cNvPr id="4" name="Slide Number Placeholder 3"/>
          <p:cNvSpPr>
            <a:spLocks noGrp="1"/>
          </p:cNvSpPr>
          <p:nvPr>
            <p:ph type="sldNum" sz="quarter" idx="10"/>
          </p:nvPr>
        </p:nvSpPr>
        <p:spPr/>
        <p:txBody>
          <a:bodyPr/>
          <a:lstStyle/>
          <a:p>
            <a:fld id="{68AA0B78-004C-479C-A041-46387B094C70}" type="slidenum">
              <a:rPr lang="en-GB" smtClean="0"/>
              <a:t>14</a:t>
            </a:fld>
            <a:endParaRPr lang="en-GB"/>
          </a:p>
        </p:txBody>
      </p:sp>
    </p:spTree>
    <p:extLst>
      <p:ext uri="{BB962C8B-B14F-4D97-AF65-F5344CB8AC3E}">
        <p14:creationId xmlns:p14="http://schemas.microsoft.com/office/powerpoint/2010/main" val="1602345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6811D55-94B0-40ED-8DCC-A97A6AEBBFF9}"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9A5D9D-8867-4E59-948B-831321BA6CB9}" type="slidenum">
              <a:rPr lang="en-GB" smtClean="0"/>
              <a:t>‹#›</a:t>
            </a:fld>
            <a:endParaRPr lang="en-GB"/>
          </a:p>
        </p:txBody>
      </p:sp>
      <p:pic>
        <p:nvPicPr>
          <p:cNvPr id="7"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606639"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671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811D55-94B0-40ED-8DCC-A97A6AEBBFF9}"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9A5D9D-8867-4E59-948B-831321BA6CB9}" type="slidenum">
              <a:rPr lang="en-GB" smtClean="0"/>
              <a:t>‹#›</a:t>
            </a:fld>
            <a:endParaRPr lang="en-GB"/>
          </a:p>
        </p:txBody>
      </p:sp>
    </p:spTree>
    <p:extLst>
      <p:ext uri="{BB962C8B-B14F-4D97-AF65-F5344CB8AC3E}">
        <p14:creationId xmlns:p14="http://schemas.microsoft.com/office/powerpoint/2010/main" val="313660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811D55-94B0-40ED-8DCC-A97A6AEBBFF9}"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9A5D9D-8867-4E59-948B-831321BA6CB9}" type="slidenum">
              <a:rPr lang="en-GB" smtClean="0"/>
              <a:t>‹#›</a:t>
            </a:fld>
            <a:endParaRPr lang="en-GB"/>
          </a:p>
        </p:txBody>
      </p:sp>
    </p:spTree>
    <p:extLst>
      <p:ext uri="{BB962C8B-B14F-4D97-AF65-F5344CB8AC3E}">
        <p14:creationId xmlns:p14="http://schemas.microsoft.com/office/powerpoint/2010/main" val="200013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365125"/>
            <a:ext cx="9410700" cy="1325563"/>
          </a:xfr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811D55-94B0-40ED-8DCC-A97A6AEBBFF9}"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9A5D9D-8867-4E59-948B-831321BA6CB9}" type="slidenum">
              <a:rPr lang="en-GB" smtClean="0"/>
              <a:t>‹#›</a:t>
            </a:fld>
            <a:endParaRPr lang="en-GB"/>
          </a:p>
        </p:txBody>
      </p:sp>
      <p:pic>
        <p:nvPicPr>
          <p:cNvPr id="7"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22487"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13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11D55-94B0-40ED-8DCC-A97A6AEBBFF9}" type="datetimeFigureOut">
              <a:rPr lang="en-GB" smtClean="0"/>
              <a:t>21/10/2018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9A5D9D-8867-4E59-948B-831321BA6CB9}" type="slidenum">
              <a:rPr lang="en-GB" smtClean="0"/>
              <a:t>‹#›</a:t>
            </a:fld>
            <a:endParaRPr lang="en-GB"/>
          </a:p>
        </p:txBody>
      </p:sp>
    </p:spTree>
    <p:extLst>
      <p:ext uri="{BB962C8B-B14F-4D97-AF65-F5344CB8AC3E}">
        <p14:creationId xmlns:p14="http://schemas.microsoft.com/office/powerpoint/2010/main" val="243398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6811D55-94B0-40ED-8DCC-A97A6AEBBFF9}" type="datetimeFigureOut">
              <a:rPr lang="en-GB" smtClean="0"/>
              <a:t>21/10/2018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9A5D9D-8867-4E59-948B-831321BA6CB9}" type="slidenum">
              <a:rPr lang="en-GB" smtClean="0"/>
              <a:t>‹#›</a:t>
            </a:fld>
            <a:endParaRPr lang="en-GB"/>
          </a:p>
        </p:txBody>
      </p:sp>
    </p:spTree>
    <p:extLst>
      <p:ext uri="{BB962C8B-B14F-4D97-AF65-F5344CB8AC3E}">
        <p14:creationId xmlns:p14="http://schemas.microsoft.com/office/powerpoint/2010/main" val="417695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6811D55-94B0-40ED-8DCC-A97A6AEBBFF9}" type="datetimeFigureOut">
              <a:rPr lang="en-GB" smtClean="0"/>
              <a:t>21/10/2018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9A5D9D-8867-4E59-948B-831321BA6CB9}" type="slidenum">
              <a:rPr lang="en-GB" smtClean="0"/>
              <a:t>‹#›</a:t>
            </a:fld>
            <a:endParaRPr lang="en-GB"/>
          </a:p>
        </p:txBody>
      </p:sp>
    </p:spTree>
    <p:extLst>
      <p:ext uri="{BB962C8B-B14F-4D97-AF65-F5344CB8AC3E}">
        <p14:creationId xmlns:p14="http://schemas.microsoft.com/office/powerpoint/2010/main" val="312118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6811D55-94B0-40ED-8DCC-A97A6AEBBFF9}" type="datetimeFigureOut">
              <a:rPr lang="en-GB" smtClean="0"/>
              <a:t>21/10/2018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9A5D9D-8867-4E59-948B-831321BA6CB9}" type="slidenum">
              <a:rPr lang="en-GB" smtClean="0"/>
              <a:t>‹#›</a:t>
            </a:fld>
            <a:endParaRPr lang="en-GB"/>
          </a:p>
        </p:txBody>
      </p:sp>
    </p:spTree>
    <p:extLst>
      <p:ext uri="{BB962C8B-B14F-4D97-AF65-F5344CB8AC3E}">
        <p14:creationId xmlns:p14="http://schemas.microsoft.com/office/powerpoint/2010/main" val="18647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11D55-94B0-40ED-8DCC-A97A6AEBBFF9}" type="datetimeFigureOut">
              <a:rPr lang="en-GB" smtClean="0"/>
              <a:t>21/10/2018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9A5D9D-8867-4E59-948B-831321BA6CB9}" type="slidenum">
              <a:rPr lang="en-GB" smtClean="0"/>
              <a:t>‹#›</a:t>
            </a:fld>
            <a:endParaRPr lang="en-GB"/>
          </a:p>
        </p:txBody>
      </p:sp>
    </p:spTree>
    <p:extLst>
      <p:ext uri="{BB962C8B-B14F-4D97-AF65-F5344CB8AC3E}">
        <p14:creationId xmlns:p14="http://schemas.microsoft.com/office/powerpoint/2010/main" val="40278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11D55-94B0-40ED-8DCC-A97A6AEBBFF9}" type="datetimeFigureOut">
              <a:rPr lang="en-GB" smtClean="0"/>
              <a:t>21/10/2018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9A5D9D-8867-4E59-948B-831321BA6CB9}" type="slidenum">
              <a:rPr lang="en-GB" smtClean="0"/>
              <a:t>‹#›</a:t>
            </a:fld>
            <a:endParaRPr lang="en-GB"/>
          </a:p>
        </p:txBody>
      </p:sp>
    </p:spTree>
    <p:extLst>
      <p:ext uri="{BB962C8B-B14F-4D97-AF65-F5344CB8AC3E}">
        <p14:creationId xmlns:p14="http://schemas.microsoft.com/office/powerpoint/2010/main" val="335921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11D55-94B0-40ED-8DCC-A97A6AEBBFF9}" type="datetimeFigureOut">
              <a:rPr lang="en-GB" smtClean="0"/>
              <a:t>21/10/2018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9A5D9D-8867-4E59-948B-831321BA6CB9}" type="slidenum">
              <a:rPr lang="en-GB" smtClean="0"/>
              <a:t>‹#›</a:t>
            </a:fld>
            <a:endParaRPr lang="en-GB"/>
          </a:p>
        </p:txBody>
      </p:sp>
    </p:spTree>
    <p:extLst>
      <p:ext uri="{BB962C8B-B14F-4D97-AF65-F5344CB8AC3E}">
        <p14:creationId xmlns:p14="http://schemas.microsoft.com/office/powerpoint/2010/main" val="273787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11D55-94B0-40ED-8DCC-A97A6AEBBFF9}" type="datetimeFigureOut">
              <a:rPr lang="en-GB" smtClean="0"/>
              <a:t>21/10/2018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A5D9D-8867-4E59-948B-831321BA6CB9}" type="slidenum">
              <a:rPr lang="en-GB" smtClean="0"/>
              <a:t>‹#›</a:t>
            </a:fld>
            <a:endParaRPr lang="en-GB"/>
          </a:p>
        </p:txBody>
      </p:sp>
    </p:spTree>
    <p:extLst>
      <p:ext uri="{BB962C8B-B14F-4D97-AF65-F5344CB8AC3E}">
        <p14:creationId xmlns:p14="http://schemas.microsoft.com/office/powerpoint/2010/main" val="1444983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7487" y="142875"/>
            <a:ext cx="8991600" cy="1323975"/>
          </a:xfrm>
        </p:spPr>
        <p:txBody>
          <a:bodyPr>
            <a:normAutofit fontScale="90000"/>
          </a:bodyPr>
          <a:lstStyle/>
          <a:p>
            <a:r>
              <a:rPr lang="en-GB" dirty="0" smtClean="0"/>
              <a:t>Preservation Strategies Review</a:t>
            </a:r>
            <a:endParaRPr lang="en-GB" dirty="0"/>
          </a:p>
        </p:txBody>
      </p:sp>
      <p:sp>
        <p:nvSpPr>
          <p:cNvPr id="3" name="Subtitle 2"/>
          <p:cNvSpPr>
            <a:spLocks noGrp="1"/>
          </p:cNvSpPr>
          <p:nvPr>
            <p:ph type="subTitle" idx="1"/>
          </p:nvPr>
        </p:nvSpPr>
        <p:spPr>
          <a:xfrm>
            <a:off x="581025" y="5059363"/>
            <a:ext cx="3662363" cy="1584325"/>
          </a:xfrm>
        </p:spPr>
        <p:txBody>
          <a:bodyPr>
            <a:normAutofit/>
          </a:bodyPr>
          <a:lstStyle/>
          <a:p>
            <a:pPr lvl="0"/>
            <a:r>
              <a:rPr lang="en-GB" sz="2800" noProof="1" smtClean="0"/>
              <a:t>Richard Wright</a:t>
            </a:r>
          </a:p>
          <a:p>
            <a:pPr lvl="0"/>
            <a:r>
              <a:rPr lang="en-GB" sz="2800" noProof="1" smtClean="0"/>
              <a:t>Preservation Guide, UK</a:t>
            </a:r>
          </a:p>
          <a:p>
            <a:pPr lvl="0"/>
            <a:r>
              <a:rPr lang="en-GB" sz="2800" noProof="1" smtClean="0"/>
              <a:t>@RichardWright</a:t>
            </a:r>
            <a:endParaRPr lang="en-GB" sz="2800" noProof="1"/>
          </a:p>
        </p:txBody>
      </p:sp>
      <p:pic>
        <p:nvPicPr>
          <p:cNvPr id="5" name="Content Placeholder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190711" y="2743200"/>
            <a:ext cx="5844304" cy="3757613"/>
          </a:xfrm>
          <a:prstGeom prst="rect">
            <a:avLst/>
          </a:prstGeom>
        </p:spPr>
      </p:pic>
      <p:pic>
        <p:nvPicPr>
          <p:cNvPr id="4"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28725" y="1285875"/>
            <a:ext cx="5712885" cy="3804853"/>
          </a:xfrm>
          <a:prstGeom prst="rect">
            <a:avLst/>
          </a:prstGeom>
        </p:spPr>
      </p:pic>
    </p:spTree>
    <p:extLst>
      <p:ext uri="{BB962C8B-B14F-4D97-AF65-F5344CB8AC3E}">
        <p14:creationId xmlns:p14="http://schemas.microsoft.com/office/powerpoint/2010/main" val="107359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Preservation strategies </a:t>
            </a:r>
            <a:r>
              <a:rPr lang="en-GB" dirty="0" smtClean="0"/>
              <a:t>–</a:t>
            </a:r>
            <a:r>
              <a:rPr lang="en-GB" b="1" dirty="0" smtClean="0"/>
              <a:t>  and Economics</a:t>
            </a:r>
            <a:endParaRPr lang="en-GB" dirty="0"/>
          </a:p>
        </p:txBody>
      </p:sp>
      <p:sp>
        <p:nvSpPr>
          <p:cNvPr id="3" name="Content Placeholder 2"/>
          <p:cNvSpPr>
            <a:spLocks noGrp="1"/>
          </p:cNvSpPr>
          <p:nvPr>
            <p:ph idx="1"/>
          </p:nvPr>
        </p:nvSpPr>
        <p:spPr>
          <a:xfrm>
            <a:off x="288130" y="1825625"/>
            <a:ext cx="2755107" cy="1331914"/>
          </a:xfrm>
        </p:spPr>
        <p:txBody>
          <a:bodyPr/>
          <a:lstStyle/>
          <a:p>
            <a:pPr marL="0" indent="0">
              <a:buNone/>
            </a:pPr>
            <a:r>
              <a:rPr lang="en-GB" dirty="0" smtClean="0"/>
              <a:t>2008 – Coping with the Crunch</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238" y="1254107"/>
            <a:ext cx="8558213" cy="5494373"/>
          </a:xfrm>
          <a:prstGeom prst="rect">
            <a:avLst/>
          </a:prstGeom>
        </p:spPr>
      </p:pic>
      <p:sp>
        <p:nvSpPr>
          <p:cNvPr id="5" name="TextBox 4"/>
          <p:cNvSpPr txBox="1"/>
          <p:nvPr/>
        </p:nvSpPr>
        <p:spPr>
          <a:xfrm>
            <a:off x="288130" y="6315075"/>
            <a:ext cx="2626520" cy="369332"/>
          </a:xfrm>
          <a:prstGeom prst="rect">
            <a:avLst/>
          </a:prstGeom>
          <a:noFill/>
        </p:spPr>
        <p:txBody>
          <a:bodyPr wrap="square" rtlCol="0">
            <a:spAutoFit/>
          </a:bodyPr>
          <a:lstStyle/>
          <a:p>
            <a:r>
              <a:rPr lang="en-GB" dirty="0" smtClean="0"/>
              <a:t>Flickr: Renegade98 CC</a:t>
            </a:r>
            <a:endParaRPr lang="en-GB" dirty="0"/>
          </a:p>
        </p:txBody>
      </p:sp>
    </p:spTree>
    <p:extLst>
      <p:ext uri="{BB962C8B-B14F-4D97-AF65-F5344CB8AC3E}">
        <p14:creationId xmlns:p14="http://schemas.microsoft.com/office/powerpoint/2010/main" val="29630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Flatbed film </a:t>
            </a:r>
            <a:r>
              <a:rPr lang="en-GB" dirty="0" smtClean="0"/>
              <a:t>digitisation</a:t>
            </a:r>
            <a:endParaRPr lang="en-GB" dirty="0"/>
          </a:p>
        </p:txBody>
      </p:sp>
      <p:sp>
        <p:nvSpPr>
          <p:cNvPr id="3" name="Content Placeholder 2"/>
          <p:cNvSpPr>
            <a:spLocks noGrp="1"/>
          </p:cNvSpPr>
          <p:nvPr>
            <p:ph idx="1"/>
          </p:nvPr>
        </p:nvSpPr>
        <p:spPr>
          <a:xfrm>
            <a:off x="300037" y="1825624"/>
            <a:ext cx="4648197" cy="4918075"/>
          </a:xfrm>
        </p:spPr>
        <p:txBody>
          <a:bodyPr>
            <a:normAutofit fontScale="92500" lnSpcReduction="10000"/>
          </a:bodyPr>
          <a:lstStyle/>
          <a:p>
            <a:pPr marL="0" indent="0">
              <a:buNone/>
            </a:pPr>
            <a:r>
              <a:rPr lang="en-GB" dirty="0" smtClean="0"/>
              <a:t>HD Camera added to existing viewing table (</a:t>
            </a:r>
            <a:r>
              <a:rPr lang="en-GB" dirty="0" err="1" smtClean="0"/>
              <a:t>Steenbeck</a:t>
            </a:r>
            <a:r>
              <a:rPr lang="en-GB" dirty="0" smtClean="0"/>
              <a:t>).</a:t>
            </a:r>
          </a:p>
          <a:p>
            <a:pPr marL="0" indent="0">
              <a:buNone/>
            </a:pPr>
            <a:r>
              <a:rPr lang="en-GB" dirty="0" smtClean="0"/>
              <a:t>1920 x 1200, 8 bit</a:t>
            </a:r>
          </a:p>
          <a:p>
            <a:pPr marL="0" indent="0">
              <a:buNone/>
            </a:pPr>
            <a:r>
              <a:rPr lang="en-GB" dirty="0" smtClean="0"/>
              <a:t>24 fps; can transcode to PAL or NTSC HD video</a:t>
            </a:r>
          </a:p>
          <a:p>
            <a:pPr marL="0" indent="0">
              <a:buNone/>
            </a:pPr>
            <a:r>
              <a:rPr lang="en-GB" dirty="0" smtClean="0"/>
              <a:t>Cost: £60/hr instead of £500</a:t>
            </a:r>
          </a:p>
          <a:p>
            <a:pPr marL="0" indent="0">
              <a:buNone/>
            </a:pPr>
            <a:r>
              <a:rPr lang="en-GB" dirty="0" smtClean="0"/>
              <a:t>Sited ‘in-house’; quick turn-around; can be operated by archive’s own staff</a:t>
            </a:r>
          </a:p>
          <a:p>
            <a:pPr marL="0" indent="0">
              <a:buNone/>
            </a:pPr>
            <a:r>
              <a:rPr lang="en-GB" dirty="0" smtClean="0"/>
              <a:t>Not 2k; not 14 (or 12 or 10) bits</a:t>
            </a:r>
          </a:p>
          <a:p>
            <a:pPr marL="0" indent="0">
              <a:buNone/>
            </a:pPr>
            <a:r>
              <a:rPr lang="en-GB" dirty="0" smtClean="0"/>
              <a:t>But: “production use it”</a:t>
            </a:r>
          </a:p>
          <a:p>
            <a:pPr marL="0" indent="0">
              <a:buNone/>
            </a:pPr>
            <a:r>
              <a:rPr lang="en-GB" dirty="0" smtClean="0"/>
              <a:t>3000 items/6 months vs 220/</a:t>
            </a:r>
            <a:r>
              <a:rPr lang="en-GB" dirty="0" err="1" smtClean="0"/>
              <a:t>yr</a:t>
            </a:r>
            <a:endParaRPr lang="en-GB" dirty="0"/>
          </a:p>
        </p:txBody>
      </p:sp>
      <p:pic>
        <p:nvPicPr>
          <p:cNvPr id="4" name="Picture 3"/>
          <p:cNvPicPr>
            <a:picLocks noChangeAspect="1"/>
          </p:cNvPicPr>
          <p:nvPr/>
        </p:nvPicPr>
        <p:blipFill>
          <a:blip r:embed="rId3"/>
          <a:stretch>
            <a:fillRect/>
          </a:stretch>
        </p:blipFill>
        <p:spPr>
          <a:xfrm>
            <a:off x="4948235" y="1364359"/>
            <a:ext cx="6878067" cy="4136329"/>
          </a:xfrm>
          <a:prstGeom prst="rect">
            <a:avLst/>
          </a:prstGeom>
        </p:spPr>
      </p:pic>
      <p:sp>
        <p:nvSpPr>
          <p:cNvPr id="5" name="TextBox 4"/>
          <p:cNvSpPr txBox="1"/>
          <p:nvPr/>
        </p:nvSpPr>
        <p:spPr>
          <a:xfrm>
            <a:off x="5101649" y="5672137"/>
            <a:ext cx="6724653" cy="369332"/>
          </a:xfrm>
          <a:prstGeom prst="rect">
            <a:avLst/>
          </a:prstGeom>
          <a:noFill/>
        </p:spPr>
        <p:txBody>
          <a:bodyPr wrap="square" rtlCol="0">
            <a:spAutoFit/>
          </a:bodyPr>
          <a:lstStyle/>
          <a:p>
            <a:r>
              <a:rPr lang="en-GB" dirty="0" smtClean="0"/>
              <a:t>Wikimedia: DRs </a:t>
            </a:r>
            <a:r>
              <a:rPr lang="en-GB" dirty="0" err="1" smtClean="0"/>
              <a:t>Kulturarvsprojekt</a:t>
            </a:r>
            <a:r>
              <a:rPr lang="en-GB" dirty="0" smtClean="0"/>
              <a:t> from Copenhagen, </a:t>
            </a:r>
            <a:r>
              <a:rPr lang="en-GB" dirty="0" err="1" smtClean="0"/>
              <a:t>Danmark</a:t>
            </a:r>
            <a:endParaRPr lang="en-GB" dirty="0" smtClean="0"/>
          </a:p>
        </p:txBody>
      </p:sp>
    </p:spTree>
    <p:extLst>
      <p:ext uri="{BB962C8B-B14F-4D97-AF65-F5344CB8AC3E}">
        <p14:creationId xmlns:p14="http://schemas.microsoft.com/office/powerpoint/2010/main" val="87672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where does it end?</a:t>
            </a:r>
            <a:endParaRPr lang="en-GB" dirty="0"/>
          </a:p>
        </p:txBody>
      </p:sp>
      <p:sp>
        <p:nvSpPr>
          <p:cNvPr id="3" name="Content Placeholder 2"/>
          <p:cNvSpPr>
            <a:spLocks noGrp="1"/>
          </p:cNvSpPr>
          <p:nvPr>
            <p:ph idx="1"/>
          </p:nvPr>
        </p:nvSpPr>
        <p:spPr>
          <a:xfrm>
            <a:off x="410936" y="1732190"/>
            <a:ext cx="3064328" cy="4351338"/>
          </a:xfrm>
        </p:spPr>
        <p:txBody>
          <a:bodyPr/>
          <a:lstStyle/>
          <a:p>
            <a:pPr marL="0" indent="0">
              <a:buNone/>
            </a:pPr>
            <a:r>
              <a:rPr lang="en-GB" dirty="0" err="1" smtClean="0"/>
              <a:t>Youtube</a:t>
            </a:r>
            <a:r>
              <a:rPr lang="en-GB" dirty="0"/>
              <a:t>:</a:t>
            </a:r>
            <a:r>
              <a:rPr lang="en-GB" dirty="0" smtClean="0"/>
              <a:t> </a:t>
            </a:r>
            <a:r>
              <a:rPr lang="en-GB" dirty="0"/>
              <a:t>Digitising the BBC Film Archive with </a:t>
            </a:r>
            <a:r>
              <a:rPr lang="en-GB" dirty="0" err="1"/>
              <a:t>Fastforward</a:t>
            </a:r>
            <a:endParaRPr lang="en-GB" dirty="0"/>
          </a:p>
          <a:p>
            <a:pPr marL="0" indent="0">
              <a:buNone/>
            </a:pPr>
            <a:endParaRPr lang="en-GB" dirty="0"/>
          </a:p>
        </p:txBody>
      </p:sp>
      <p:pic>
        <p:nvPicPr>
          <p:cNvPr id="1026" name="Picture 2" descr="https://petapixel.com/assets/uploads/2017/07/i77C6a3-800x5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733" y="1690688"/>
            <a:ext cx="8160795" cy="488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0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4" descr="https://petapixel.com/assets/uploads/2017/05/DSCF4928.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13031" y="192767"/>
            <a:ext cx="9333625" cy="622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50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Super 8</a:t>
            </a:r>
            <a:endParaRPr lang="en-GB" dirty="0"/>
          </a:p>
        </p:txBody>
      </p:sp>
      <p:sp>
        <p:nvSpPr>
          <p:cNvPr id="3" name="Content Placeholder 2"/>
          <p:cNvSpPr>
            <a:spLocks noGrp="1"/>
          </p:cNvSpPr>
          <p:nvPr>
            <p:ph idx="1"/>
          </p:nvPr>
        </p:nvSpPr>
        <p:spPr/>
        <p:txBody>
          <a:bodyPr/>
          <a:lstStyle/>
          <a:p>
            <a:pPr marL="0" indent="0">
              <a:buNone/>
            </a:pPr>
            <a:r>
              <a:rPr lang="en-GB" dirty="0" err="1" smtClean="0"/>
              <a:t>Reflecta</a:t>
            </a:r>
            <a:r>
              <a:rPr lang="en-GB" dirty="0" smtClean="0"/>
              <a:t> budget film scanner £400</a:t>
            </a:r>
            <a:endParaRPr lang="en-GB" dirty="0"/>
          </a:p>
        </p:txBody>
      </p:sp>
      <p:pic>
        <p:nvPicPr>
          <p:cNvPr id="5122" name="Picture 2" descr="Reflecta Super8 Sca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243" y="236990"/>
            <a:ext cx="6166757" cy="613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50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world digitisation':</a:t>
            </a:r>
            <a:endParaRPr lang="en-GB" dirty="0"/>
          </a:p>
        </p:txBody>
      </p:sp>
      <p:sp>
        <p:nvSpPr>
          <p:cNvPr id="3" name="Content Placeholder 2"/>
          <p:cNvSpPr>
            <a:spLocks noGrp="1"/>
          </p:cNvSpPr>
          <p:nvPr>
            <p:ph idx="1"/>
          </p:nvPr>
        </p:nvSpPr>
        <p:spPr/>
        <p:txBody>
          <a:bodyPr>
            <a:normAutofit/>
          </a:bodyPr>
          <a:lstStyle/>
          <a:p>
            <a:pPr marL="0" indent="0">
              <a:buNone/>
            </a:pPr>
            <a:r>
              <a:rPr lang="en-GB" dirty="0"/>
              <a:t>AMIA 2016</a:t>
            </a:r>
            <a:r>
              <a:rPr lang="en-GB" dirty="0" smtClean="0"/>
              <a:t>: "...</a:t>
            </a:r>
            <a:r>
              <a:rPr lang="en-GB" dirty="0"/>
              <a:t>these organizations cannot afford to wait for the perfect circumstances to achieve "archive quality" A/V digitization</a:t>
            </a:r>
            <a:r>
              <a:rPr lang="en-GB" dirty="0" smtClean="0"/>
              <a:t>...“</a:t>
            </a:r>
          </a:p>
          <a:p>
            <a:pPr marL="0" indent="0">
              <a:buNone/>
            </a:pPr>
            <a:r>
              <a:rPr lang="en-GB" dirty="0" smtClean="0"/>
              <a:t>Responses: </a:t>
            </a:r>
          </a:p>
          <a:p>
            <a:r>
              <a:rPr lang="en-GB" b="1" dirty="0" err="1"/>
              <a:t>Univ</a:t>
            </a:r>
            <a:r>
              <a:rPr lang="en-GB" b="1" dirty="0"/>
              <a:t> </a:t>
            </a:r>
            <a:r>
              <a:rPr lang="en-GB" b="1" dirty="0" err="1"/>
              <a:t>Wisc</a:t>
            </a:r>
            <a:r>
              <a:rPr lang="en-GB" b="1" dirty="0"/>
              <a:t>:</a:t>
            </a:r>
            <a:r>
              <a:rPr lang="en-GB" dirty="0"/>
              <a:t> RADD </a:t>
            </a:r>
            <a:endParaRPr lang="en-GB" dirty="0" smtClean="0"/>
          </a:p>
          <a:p>
            <a:r>
              <a:rPr lang="en-GB" b="1" u="sng" dirty="0" smtClean="0"/>
              <a:t>Iowa </a:t>
            </a:r>
            <a:r>
              <a:rPr lang="en-GB" b="1" u="sng" dirty="0"/>
              <a:t>State:</a:t>
            </a:r>
            <a:r>
              <a:rPr lang="en-GB" u="sng" dirty="0"/>
              <a:t> "Building a Video Preservation Rack for In-House Digitization AV CLUB"  </a:t>
            </a:r>
            <a:endParaRPr lang="en-GB" u="sng" dirty="0" smtClean="0"/>
          </a:p>
          <a:p>
            <a:r>
              <a:rPr lang="en-GB" b="1" u="sng" dirty="0" smtClean="0"/>
              <a:t>XFR </a:t>
            </a:r>
            <a:r>
              <a:rPr lang="en-GB" b="1" u="sng" dirty="0"/>
              <a:t>Collective:</a:t>
            </a:r>
            <a:r>
              <a:rPr lang="en-GB" u="sng" dirty="0"/>
              <a:t> </a:t>
            </a:r>
            <a:r>
              <a:rPr lang="en-GB" u="sng" dirty="0" smtClean="0"/>
              <a:t>pop-up </a:t>
            </a:r>
            <a:r>
              <a:rPr lang="en-GB" u="sng" dirty="0"/>
              <a:t>video transfer </a:t>
            </a:r>
            <a:r>
              <a:rPr lang="en-GB" u="sng" dirty="0" smtClean="0"/>
              <a:t>stations</a:t>
            </a:r>
            <a:endParaRPr lang="en-GB" u="sng" dirty="0"/>
          </a:p>
          <a:p>
            <a:r>
              <a:rPr lang="en-GB" b="1" u="sng" dirty="0" smtClean="0"/>
              <a:t>DC </a:t>
            </a:r>
            <a:r>
              <a:rPr lang="en-GB" b="1" u="sng" dirty="0"/>
              <a:t>Public Library</a:t>
            </a:r>
            <a:r>
              <a:rPr lang="en-GB" u="sng" dirty="0"/>
              <a:t> Memory Lab - for use by the </a:t>
            </a:r>
            <a:r>
              <a:rPr lang="en-GB" u="sng" dirty="0" smtClean="0"/>
              <a:t>public</a:t>
            </a:r>
            <a:endParaRPr lang="en-GB" u="sng" dirty="0"/>
          </a:p>
          <a:p>
            <a:endParaRPr lang="en-GB" u="sng" dirty="0"/>
          </a:p>
          <a:p>
            <a:pPr marL="0" indent="0">
              <a:buNone/>
            </a:pPr>
            <a:endParaRPr lang="en-GB" dirty="0"/>
          </a:p>
        </p:txBody>
      </p:sp>
    </p:spTree>
    <p:extLst>
      <p:ext uri="{BB962C8B-B14F-4D97-AF65-F5344CB8AC3E}">
        <p14:creationId xmlns:p14="http://schemas.microsoft.com/office/powerpoint/2010/main" val="243038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RADD: </a:t>
            </a:r>
            <a:r>
              <a:rPr lang="en-GB" b="1" dirty="0"/>
              <a:t>Recover Analog and Digital </a:t>
            </a:r>
            <a:r>
              <a:rPr lang="en-GB" b="1" dirty="0" smtClean="0"/>
              <a:t>Data</a:t>
            </a:r>
            <a:endParaRPr lang="en-GB" dirty="0"/>
          </a:p>
        </p:txBody>
      </p:sp>
      <p:sp>
        <p:nvSpPr>
          <p:cNvPr id="3" name="Content Placeholder 2"/>
          <p:cNvSpPr>
            <a:spLocks noGrp="1"/>
          </p:cNvSpPr>
          <p:nvPr>
            <p:ph idx="1"/>
          </p:nvPr>
        </p:nvSpPr>
        <p:spPr>
          <a:xfrm>
            <a:off x="234043" y="1825625"/>
            <a:ext cx="4631871" cy="4351338"/>
          </a:xfrm>
        </p:spPr>
        <p:txBody>
          <a:bodyPr/>
          <a:lstStyle/>
          <a:p>
            <a:pPr marL="0" indent="0">
              <a:buNone/>
            </a:pPr>
            <a:r>
              <a:rPr lang="en-GB" b="1" dirty="0" smtClean="0"/>
              <a:t>University of Wisconsin</a:t>
            </a:r>
            <a:endParaRPr lang="en-GB" dirty="0" smtClean="0"/>
          </a:p>
          <a:p>
            <a:pPr marL="0" indent="0">
              <a:buNone/>
            </a:pPr>
            <a:r>
              <a:rPr lang="en-GB" dirty="0" smtClean="0"/>
              <a:t>$22 per tape; $15 for state institutions</a:t>
            </a:r>
          </a:p>
          <a:p>
            <a:pPr marL="0" indent="0">
              <a:buNone/>
            </a:pPr>
            <a:r>
              <a:rPr lang="en-GB" dirty="0" smtClean="0"/>
              <a:t>No mention of </a:t>
            </a:r>
            <a:r>
              <a:rPr lang="en-GB" dirty="0" err="1" smtClean="0"/>
              <a:t>Timebase</a:t>
            </a:r>
            <a:r>
              <a:rPr lang="en-GB" dirty="0" smtClean="0"/>
              <a:t> Corrector or of time code</a:t>
            </a:r>
          </a:p>
          <a:p>
            <a:pPr marL="0" indent="0">
              <a:buNone/>
            </a:pPr>
            <a:r>
              <a:rPr lang="en-GB" dirty="0" smtClean="0"/>
              <a:t>2018: U-</a:t>
            </a:r>
            <a:r>
              <a:rPr lang="en-GB" dirty="0" err="1" smtClean="0"/>
              <a:t>Matic</a:t>
            </a:r>
            <a:r>
              <a:rPr lang="en-GB" dirty="0" smtClean="0"/>
              <a:t> and </a:t>
            </a:r>
            <a:r>
              <a:rPr lang="en-GB" dirty="0" err="1" smtClean="0"/>
              <a:t>Betacam</a:t>
            </a:r>
            <a:r>
              <a:rPr lang="en-GB" dirty="0" smtClean="0"/>
              <a:t> "out of service“</a:t>
            </a:r>
          </a:p>
          <a:p>
            <a:pPr marL="0" indent="0">
              <a:buNone/>
            </a:pPr>
            <a:r>
              <a:rPr lang="en-GB" dirty="0" smtClean="0"/>
              <a:t>https://radd.dsalo.info/</a:t>
            </a:r>
          </a:p>
          <a:p>
            <a:endParaRPr lang="en-GB" dirty="0" smtClean="0"/>
          </a:p>
          <a:p>
            <a:endParaRPr lang="en-GB" dirty="0"/>
          </a:p>
        </p:txBody>
      </p:sp>
      <p:pic>
        <p:nvPicPr>
          <p:cNvPr id="5" name="Picture 4"/>
          <p:cNvPicPr>
            <a:picLocks noChangeAspect="1"/>
          </p:cNvPicPr>
          <p:nvPr/>
        </p:nvPicPr>
        <p:blipFill>
          <a:blip r:embed="rId3"/>
          <a:stretch>
            <a:fillRect/>
          </a:stretch>
        </p:blipFill>
        <p:spPr>
          <a:xfrm>
            <a:off x="5159828" y="1367812"/>
            <a:ext cx="5826578" cy="5266963"/>
          </a:xfrm>
          <a:prstGeom prst="rect">
            <a:avLst/>
          </a:prstGeom>
        </p:spPr>
      </p:pic>
    </p:spTree>
    <p:extLst>
      <p:ext uri="{BB962C8B-B14F-4D97-AF65-F5344CB8AC3E}">
        <p14:creationId xmlns:p14="http://schemas.microsoft.com/office/powerpoint/2010/main" val="408091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Video_Preservation_Rack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666" y="365125"/>
            <a:ext cx="6338334" cy="6160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43100" y="365125"/>
            <a:ext cx="7004957" cy="1325563"/>
          </a:xfrm>
        </p:spPr>
        <p:txBody>
          <a:bodyPr>
            <a:normAutofit/>
          </a:bodyPr>
          <a:lstStyle/>
          <a:p>
            <a:r>
              <a:rPr lang="en-GB" b="1" u="sng" dirty="0" smtClean="0"/>
              <a:t>Iowa State:</a:t>
            </a:r>
            <a:r>
              <a:rPr lang="en-GB" u="sng" dirty="0" smtClean="0"/>
              <a:t> </a:t>
            </a:r>
            <a:r>
              <a:rPr lang="en-GB" b="1" u="sng" dirty="0" smtClean="0"/>
              <a:t>"Building a Video Preservation Rack”</a:t>
            </a:r>
            <a:endParaRPr lang="en-GB" b="1" dirty="0"/>
          </a:p>
        </p:txBody>
      </p:sp>
      <p:sp>
        <p:nvSpPr>
          <p:cNvPr id="3" name="Content Placeholder 2"/>
          <p:cNvSpPr>
            <a:spLocks noGrp="1"/>
          </p:cNvSpPr>
          <p:nvPr>
            <p:ph idx="1"/>
          </p:nvPr>
        </p:nvSpPr>
        <p:spPr>
          <a:xfrm>
            <a:off x="261257" y="1825625"/>
            <a:ext cx="5274129" cy="4351338"/>
          </a:xfrm>
        </p:spPr>
        <p:txBody>
          <a:bodyPr/>
          <a:lstStyle/>
          <a:p>
            <a:r>
              <a:rPr lang="en-GB" b="1" dirty="0" smtClean="0"/>
              <a:t>Iowa State:</a:t>
            </a:r>
            <a:r>
              <a:rPr lang="en-GB" dirty="0" smtClean="0"/>
              <a:t> "Building a Video Preservation Rack for In-House Digitization AV CLUB" </a:t>
            </a:r>
          </a:p>
          <a:p>
            <a:r>
              <a:rPr lang="en-GB" b="1" dirty="0" smtClean="0"/>
              <a:t>Explains a full, professional rack</a:t>
            </a:r>
          </a:p>
          <a:p>
            <a:r>
              <a:rPr lang="en-GB" b="1" dirty="0" smtClean="0"/>
              <a:t>Exemplary</a:t>
            </a:r>
            <a:endParaRPr lang="en-GB" b="1" dirty="0" smtClean="0"/>
          </a:p>
          <a:p>
            <a:endParaRPr lang="en-GB" dirty="0"/>
          </a:p>
        </p:txBody>
      </p:sp>
    </p:spTree>
    <p:extLst>
      <p:ext uri="{BB962C8B-B14F-4D97-AF65-F5344CB8AC3E}">
        <p14:creationId xmlns:p14="http://schemas.microsoft.com/office/powerpoint/2010/main" val="49769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77898" y="662668"/>
            <a:ext cx="9020175" cy="5924550"/>
          </a:xfrm>
          <a:prstGeom prst="rect">
            <a:avLst/>
          </a:prstGeom>
        </p:spPr>
      </p:pic>
      <p:sp>
        <p:nvSpPr>
          <p:cNvPr id="2" name="Title 1"/>
          <p:cNvSpPr>
            <a:spLocks noGrp="1"/>
          </p:cNvSpPr>
          <p:nvPr>
            <p:ph type="title"/>
          </p:nvPr>
        </p:nvSpPr>
        <p:spPr>
          <a:xfrm>
            <a:off x="2253342" y="1"/>
            <a:ext cx="9100457" cy="1077686"/>
          </a:xfrm>
        </p:spPr>
        <p:txBody>
          <a:bodyPr/>
          <a:lstStyle/>
          <a:p>
            <a:r>
              <a:rPr lang="en-GB" b="1" dirty="0" smtClean="0"/>
              <a:t>XFR Collective</a:t>
            </a:r>
            <a:endParaRPr lang="en-GB" dirty="0"/>
          </a:p>
        </p:txBody>
      </p:sp>
      <p:sp>
        <p:nvSpPr>
          <p:cNvPr id="3" name="Content Placeholder 2"/>
          <p:cNvSpPr>
            <a:spLocks noGrp="1"/>
          </p:cNvSpPr>
          <p:nvPr>
            <p:ph idx="1"/>
          </p:nvPr>
        </p:nvSpPr>
        <p:spPr>
          <a:xfrm>
            <a:off x="239486" y="1809297"/>
            <a:ext cx="2291444" cy="4351338"/>
          </a:xfrm>
        </p:spPr>
        <p:txBody>
          <a:bodyPr/>
          <a:lstStyle/>
          <a:p>
            <a:pPr marL="0" indent="0">
              <a:buNone/>
            </a:pPr>
            <a:r>
              <a:rPr lang="en-GB" dirty="0" smtClean="0"/>
              <a:t>pop-up video transfer stations;</a:t>
            </a:r>
          </a:p>
          <a:p>
            <a:pPr marL="0" indent="0">
              <a:buNone/>
            </a:pPr>
            <a:r>
              <a:rPr lang="en-GB" dirty="0" smtClean="0"/>
              <a:t>for 'indies‘</a:t>
            </a:r>
          </a:p>
          <a:p>
            <a:pPr marL="0" indent="0">
              <a:buNone/>
            </a:pPr>
            <a:r>
              <a:rPr lang="en-GB" dirty="0" smtClean="0"/>
              <a:t>"providing low-cost digitization services"</a:t>
            </a:r>
          </a:p>
          <a:p>
            <a:pPr marL="0" indent="0">
              <a:buNone/>
            </a:pPr>
            <a:endParaRPr lang="en-GB" dirty="0" smtClean="0"/>
          </a:p>
        </p:txBody>
      </p:sp>
    </p:spTree>
    <p:extLst>
      <p:ext uri="{BB962C8B-B14F-4D97-AF65-F5344CB8AC3E}">
        <p14:creationId xmlns:p14="http://schemas.microsoft.com/office/powerpoint/2010/main" val="4219247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DC Public Library</a:t>
            </a:r>
            <a:r>
              <a:rPr lang="en-GB" dirty="0" smtClean="0"/>
              <a:t> Memory Lab</a:t>
            </a:r>
            <a:endParaRPr lang="en-GB" dirty="0"/>
          </a:p>
        </p:txBody>
      </p:sp>
      <p:sp>
        <p:nvSpPr>
          <p:cNvPr id="3" name="Content Placeholder 2"/>
          <p:cNvSpPr>
            <a:spLocks noGrp="1"/>
          </p:cNvSpPr>
          <p:nvPr>
            <p:ph idx="1"/>
          </p:nvPr>
        </p:nvSpPr>
        <p:spPr/>
        <p:txBody>
          <a:bodyPr/>
          <a:lstStyle/>
          <a:p>
            <a:pPr marL="0" indent="0">
              <a:buNone/>
            </a:pPr>
            <a:r>
              <a:rPr lang="en-GB" dirty="0" smtClean="0"/>
              <a:t>for use by the public</a:t>
            </a:r>
          </a:p>
          <a:p>
            <a:pPr marL="0" indent="0">
              <a:buNone/>
            </a:pPr>
            <a:r>
              <a:rPr lang="en-GB" dirty="0" smtClean="0"/>
              <a:t>•VHS</a:t>
            </a:r>
          </a:p>
          <a:p>
            <a:pPr marL="0" indent="0">
              <a:buNone/>
            </a:pPr>
            <a:r>
              <a:rPr lang="en-GB" dirty="0" smtClean="0"/>
              <a:t>•VHS-C</a:t>
            </a:r>
          </a:p>
          <a:p>
            <a:pPr marL="0" indent="0">
              <a:buNone/>
            </a:pPr>
            <a:r>
              <a:rPr lang="en-GB" dirty="0" smtClean="0"/>
              <a:t>•DV</a:t>
            </a:r>
          </a:p>
          <a:p>
            <a:pPr marL="0" indent="0">
              <a:buNone/>
            </a:pPr>
            <a:r>
              <a:rPr lang="en-GB" dirty="0" smtClean="0"/>
              <a:t>•MiniDV</a:t>
            </a:r>
          </a:p>
          <a:p>
            <a:pPr marL="0" indent="0">
              <a:buNone/>
            </a:pPr>
            <a:r>
              <a:rPr lang="en-GB" dirty="0" smtClean="0"/>
              <a:t>•Audiocassette</a:t>
            </a:r>
          </a:p>
          <a:p>
            <a:endParaRPr lang="en-GB" dirty="0"/>
          </a:p>
        </p:txBody>
      </p:sp>
      <p:pic>
        <p:nvPicPr>
          <p:cNvPr id="4" name="Picture 3"/>
          <p:cNvPicPr>
            <a:picLocks noChangeAspect="1"/>
          </p:cNvPicPr>
          <p:nvPr/>
        </p:nvPicPr>
        <p:blipFill>
          <a:blip r:embed="rId3"/>
          <a:stretch>
            <a:fillRect/>
          </a:stretch>
        </p:blipFill>
        <p:spPr>
          <a:xfrm>
            <a:off x="3986892" y="1366838"/>
            <a:ext cx="7034893" cy="5255356"/>
          </a:xfrm>
          <a:prstGeom prst="rect">
            <a:avLst/>
          </a:prstGeom>
        </p:spPr>
      </p:pic>
    </p:spTree>
    <p:extLst>
      <p:ext uri="{BB962C8B-B14F-4D97-AF65-F5344CB8AC3E}">
        <p14:creationId xmlns:p14="http://schemas.microsoft.com/office/powerpoint/2010/main" val="247894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Background </a:t>
            </a:r>
          </a:p>
          <a:p>
            <a:pPr marL="457200" lvl="1" indent="0">
              <a:buNone/>
            </a:pPr>
            <a:r>
              <a:rPr lang="en-GB" dirty="0" smtClean="0"/>
              <a:t>Me and the UK Oral History Society</a:t>
            </a:r>
          </a:p>
          <a:p>
            <a:pPr marL="0" indent="0">
              <a:buNone/>
            </a:pPr>
            <a:r>
              <a:rPr lang="en-GB" dirty="0" smtClean="0"/>
              <a:t>The Problem </a:t>
            </a:r>
            <a:r>
              <a:rPr lang="en-GB" dirty="0" smtClean="0"/>
              <a:t>–</a:t>
            </a:r>
            <a:r>
              <a:rPr lang="en-GB" dirty="0" smtClean="0"/>
              <a:t> what’s out there?</a:t>
            </a:r>
          </a:p>
          <a:p>
            <a:pPr marL="0" indent="0">
              <a:buNone/>
            </a:pPr>
            <a:r>
              <a:rPr lang="en-GB" dirty="0" smtClean="0"/>
              <a:t>Strategies </a:t>
            </a:r>
            <a:r>
              <a:rPr lang="en-GB" dirty="0" smtClean="0"/>
              <a:t>–</a:t>
            </a:r>
            <a:r>
              <a:rPr lang="en-GB" dirty="0" smtClean="0"/>
              <a:t> transfers, digitisation, making files, coping with the crunch</a:t>
            </a:r>
          </a:p>
          <a:p>
            <a:pPr marL="0" indent="0">
              <a:buNone/>
            </a:pPr>
            <a:r>
              <a:rPr lang="en-GB" dirty="0" smtClean="0"/>
              <a:t>Prospects </a:t>
            </a:r>
            <a:r>
              <a:rPr lang="en-GB" dirty="0" smtClean="0"/>
              <a:t>–</a:t>
            </a:r>
            <a:r>
              <a:rPr lang="en-GB" dirty="0" smtClean="0"/>
              <a:t> some statistics on what’s entering and leaving audiovisual archives</a:t>
            </a:r>
          </a:p>
          <a:p>
            <a:pPr marL="0" indent="0">
              <a:buNone/>
            </a:pPr>
            <a:r>
              <a:rPr lang="en-GB" dirty="0" smtClean="0"/>
              <a:t>Next 100 Years – the future of storage</a:t>
            </a:r>
          </a:p>
          <a:p>
            <a:pPr marL="0" indent="0">
              <a:buNone/>
            </a:pPr>
            <a:r>
              <a:rPr lang="en-GB" dirty="0" smtClean="0"/>
              <a:t>Conclusions </a:t>
            </a:r>
            <a:r>
              <a:rPr lang="en-GB" dirty="0" smtClean="0"/>
              <a:t>– </a:t>
            </a:r>
            <a:r>
              <a:rPr lang="en-GB" dirty="0" smtClean="0"/>
              <a:t>about likely successes and failures</a:t>
            </a:r>
            <a:r>
              <a:rPr lang="en-GB" dirty="0" smtClean="0"/>
              <a:t> </a:t>
            </a:r>
            <a:r>
              <a:rPr lang="en-GB" dirty="0" smtClean="0"/>
              <a:t> </a:t>
            </a:r>
            <a:endParaRPr lang="en-GB" dirty="0"/>
          </a:p>
        </p:txBody>
      </p:sp>
    </p:spTree>
    <p:extLst>
      <p:ext uri="{BB962C8B-B14F-4D97-AF65-F5344CB8AC3E}">
        <p14:creationId xmlns:p14="http://schemas.microsoft.com/office/powerpoint/2010/main" val="592913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"archive quality" A/V digitization</a:t>
            </a:r>
            <a:endParaRPr lang="en-GB" dirty="0"/>
          </a:p>
        </p:txBody>
      </p:sp>
      <p:sp>
        <p:nvSpPr>
          <p:cNvPr id="3" name="Content Placeholder 2"/>
          <p:cNvSpPr>
            <a:spLocks noGrp="1"/>
          </p:cNvSpPr>
          <p:nvPr>
            <p:ph idx="1"/>
          </p:nvPr>
        </p:nvSpPr>
        <p:spPr/>
        <p:txBody>
          <a:bodyPr/>
          <a:lstStyle/>
          <a:p>
            <a:pPr marL="0" indent="0">
              <a:buNone/>
            </a:pPr>
            <a:r>
              <a:rPr lang="en-GB" dirty="0" smtClean="0"/>
              <a:t>2015 Indiana University – and now other universities following their lead</a:t>
            </a:r>
          </a:p>
          <a:p>
            <a:pPr marL="0" indent="0">
              <a:buNone/>
            </a:pPr>
            <a:r>
              <a:rPr lang="en-GB" dirty="0" smtClean="0"/>
              <a:t>Tate Galleries + MOMA (+ others)</a:t>
            </a:r>
          </a:p>
          <a:p>
            <a:pPr marL="457200" lvl="1" indent="0">
              <a:buNone/>
            </a:pPr>
            <a:r>
              <a:rPr lang="en-GB" dirty="0" smtClean="0"/>
              <a:t>Committed to highest quality, owing to the nature of their holdings</a:t>
            </a:r>
          </a:p>
          <a:p>
            <a:pPr marL="0" indent="0">
              <a:buNone/>
            </a:pPr>
            <a:endParaRPr lang="en-GB" dirty="0"/>
          </a:p>
        </p:txBody>
      </p:sp>
    </p:spTree>
    <p:extLst>
      <p:ext uri="{BB962C8B-B14F-4D97-AF65-F5344CB8AC3E}">
        <p14:creationId xmlns:p14="http://schemas.microsoft.com/office/powerpoint/2010/main" val="2710146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(or slogans)</a:t>
            </a:r>
            <a:endParaRPr lang="en-GB" dirty="0"/>
          </a:p>
        </p:txBody>
      </p:sp>
      <p:sp>
        <p:nvSpPr>
          <p:cNvPr id="3" name="Content Placeholder 2"/>
          <p:cNvSpPr>
            <a:spLocks noGrp="1"/>
          </p:cNvSpPr>
          <p:nvPr>
            <p:ph idx="1"/>
          </p:nvPr>
        </p:nvSpPr>
        <p:spPr/>
        <p:txBody>
          <a:bodyPr/>
          <a:lstStyle/>
          <a:p>
            <a:pPr marL="0" indent="0">
              <a:buNone/>
            </a:pPr>
            <a:r>
              <a:rPr lang="en-GB" sz="3200" dirty="0">
                <a:effectLst>
                  <a:glow rad="127000">
                    <a:schemeClr val="accent5"/>
                  </a:glow>
                </a:effectLst>
              </a:rPr>
              <a:t>No Time to Wait </a:t>
            </a:r>
            <a:endParaRPr lang="en-GB" sz="3200" dirty="0" smtClean="0">
              <a:effectLst>
                <a:glow rad="127000">
                  <a:schemeClr val="accent5"/>
                </a:glow>
              </a:effectLst>
            </a:endParaRPr>
          </a:p>
          <a:p>
            <a:pPr>
              <a:buFontTx/>
              <a:buChar char="-"/>
            </a:pPr>
            <a:r>
              <a:rPr lang="en-GB" dirty="0" smtClean="0"/>
              <a:t>doing </a:t>
            </a:r>
            <a:r>
              <a:rPr lang="en-GB" dirty="0"/>
              <a:t>something is better than doing </a:t>
            </a:r>
            <a:r>
              <a:rPr lang="en-GB" dirty="0" smtClean="0"/>
              <a:t>nothing</a:t>
            </a:r>
          </a:p>
          <a:p>
            <a:pPr>
              <a:buFontTx/>
              <a:buChar char="-"/>
            </a:pPr>
            <a:endParaRPr lang="en-GB" dirty="0"/>
          </a:p>
          <a:p>
            <a:pPr marL="0" indent="0">
              <a:buNone/>
            </a:pPr>
            <a:r>
              <a:rPr lang="en-GB" sz="3200" dirty="0">
                <a:effectLst>
                  <a:glow rad="127000">
                    <a:schemeClr val="accent5"/>
                  </a:glow>
                </a:effectLst>
              </a:rPr>
              <a:t>You Won't Get a Second </a:t>
            </a:r>
            <a:r>
              <a:rPr lang="en-GB" sz="3200" dirty="0" smtClean="0">
                <a:effectLst>
                  <a:glow rad="127000">
                    <a:schemeClr val="accent5"/>
                  </a:glow>
                </a:effectLst>
              </a:rPr>
              <a:t>Chance</a:t>
            </a:r>
          </a:p>
          <a:p>
            <a:pPr marL="0" indent="0">
              <a:buNone/>
            </a:pPr>
            <a:r>
              <a:rPr lang="en-GB" dirty="0" smtClean="0"/>
              <a:t> </a:t>
            </a:r>
            <a:r>
              <a:rPr lang="en-GB" dirty="0"/>
              <a:t>- so do it right the first </a:t>
            </a:r>
            <a:r>
              <a:rPr lang="en-GB" dirty="0" smtClean="0"/>
              <a:t>time</a:t>
            </a:r>
          </a:p>
          <a:p>
            <a:pPr marL="0" indent="0">
              <a:buNone/>
            </a:pPr>
            <a:endParaRPr lang="en-GB" dirty="0" smtClean="0"/>
          </a:p>
          <a:p>
            <a:pPr marL="0" indent="0">
              <a:buNone/>
            </a:pPr>
            <a:r>
              <a:rPr lang="en-GB" dirty="0" smtClean="0"/>
              <a:t>It comes back to STRATEGY</a:t>
            </a:r>
            <a:endParaRPr lang="en-GB" dirty="0"/>
          </a:p>
          <a:p>
            <a:pPr marL="457200" lvl="1" indent="0">
              <a:buNone/>
            </a:pPr>
            <a:r>
              <a:rPr lang="en-GB" dirty="0" smtClean="0"/>
              <a:t>Where are you going? Preservation, Access, Both?</a:t>
            </a:r>
          </a:p>
          <a:p>
            <a:endParaRPr lang="en-GB" dirty="0"/>
          </a:p>
          <a:p>
            <a:endParaRPr lang="en-GB" dirty="0"/>
          </a:p>
        </p:txBody>
      </p:sp>
    </p:spTree>
    <p:extLst>
      <p:ext uri="{BB962C8B-B14F-4D97-AF65-F5344CB8AC3E}">
        <p14:creationId xmlns:p14="http://schemas.microsoft.com/office/powerpoint/2010/main" val="395444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919537" y="404664"/>
            <a:ext cx="501611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2800" b="1" dirty="0">
                <a:solidFill>
                  <a:schemeClr val="accent1"/>
                </a:solidFill>
                <a:latin typeface="Arial" pitchFamily="34" charset="0"/>
                <a:ea typeface="Times New Roman" pitchFamily="18" charset="0"/>
                <a:cs typeface="Arial" pitchFamily="34" charset="0"/>
              </a:rPr>
              <a:t>Sample map: </a:t>
            </a:r>
            <a:r>
              <a:rPr lang="en-US" sz="2800" dirty="0">
                <a:solidFill>
                  <a:schemeClr val="accent1"/>
                </a:solidFill>
                <a:latin typeface="Arial" pitchFamily="34" charset="0"/>
                <a:ea typeface="Times New Roman" pitchFamily="18" charset="0"/>
                <a:cs typeface="Arial" pitchFamily="34" charset="0"/>
              </a:rPr>
              <a:t>BBC 16mm film</a:t>
            </a:r>
            <a:endParaRPr lang="en-US" sz="6600" dirty="0">
              <a:solidFill>
                <a:schemeClr val="accent1"/>
              </a:solidFill>
              <a:latin typeface="Arial" pitchFamily="34" charset="0"/>
              <a:cs typeface="Arial" pitchFamily="34" charset="0"/>
            </a:endParaRPr>
          </a:p>
        </p:txBody>
      </p:sp>
      <p:sp>
        <p:nvSpPr>
          <p:cNvPr id="3074" name="Rectangle 2"/>
          <p:cNvSpPr>
            <a:spLocks noChangeArrowheads="1"/>
          </p:cNvSpPr>
          <p:nvPr/>
        </p:nvSpPr>
        <p:spPr bwMode="auto">
          <a:xfrm>
            <a:off x="1524000" y="113184"/>
            <a:ext cx="2133918" cy="2308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GB" sz="900">
                <a:latin typeface="Calibri" pitchFamily="34" charset="0"/>
                <a:ea typeface="Calibri" pitchFamily="34" charset="0"/>
                <a:cs typeface="Times New Roman" pitchFamily="18" charset="0"/>
              </a:rPr>
              <a:t>SEAPAAVA-16; Richard Wright; April 2012</a:t>
            </a:r>
            <a:endParaRPr lang="en-GB">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5525835"/>
              </p:ext>
            </p:extLst>
          </p:nvPr>
        </p:nvGraphicFramePr>
        <p:xfrm>
          <a:off x="1208316" y="1052736"/>
          <a:ext cx="10074725" cy="5203284"/>
        </p:xfrm>
        <a:graphic>
          <a:graphicData uri="http://schemas.openxmlformats.org/drawingml/2006/table">
            <a:tbl>
              <a:tblPr/>
              <a:tblGrid>
                <a:gridCol w="2014945"/>
                <a:gridCol w="2014945"/>
                <a:gridCol w="2014945"/>
                <a:gridCol w="2014945"/>
                <a:gridCol w="2014945"/>
              </a:tblGrid>
              <a:tr h="346046">
                <a:tc>
                  <a:txBody>
                    <a:bodyPr/>
                    <a:lstStyle/>
                    <a:p>
                      <a:pPr marL="0" marR="0" algn="ctr">
                        <a:lnSpc>
                          <a:spcPct val="100000"/>
                        </a:lnSpc>
                        <a:spcBef>
                          <a:spcPts val="0"/>
                        </a:spcBef>
                        <a:spcAft>
                          <a:spcPts val="0"/>
                        </a:spcAft>
                      </a:pPr>
                      <a:r>
                        <a:rPr lang="en-US" sz="1800" b="1" dirty="0">
                          <a:solidFill>
                            <a:srgbClr val="000000"/>
                          </a:solidFill>
                          <a:latin typeface="Arial"/>
                          <a:ea typeface="Times New Roman"/>
                          <a:cs typeface="Times New Roman"/>
                        </a:rPr>
                        <a:t>Format</a:t>
                      </a:r>
                      <a:endParaRPr lang="en-GB" sz="14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b="1">
                          <a:solidFill>
                            <a:srgbClr val="000000"/>
                          </a:solidFill>
                          <a:latin typeface="Arial"/>
                          <a:ea typeface="Times New Roman"/>
                          <a:cs typeface="Times New Roman"/>
                        </a:rPr>
                        <a:t>Age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b="1">
                          <a:solidFill>
                            <a:srgbClr val="000000"/>
                          </a:solidFill>
                          <a:latin typeface="Arial"/>
                          <a:ea typeface="Times New Roman"/>
                          <a:cs typeface="Times New Roman"/>
                        </a:rPr>
                        <a:t>Storage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b="1">
                          <a:solidFill>
                            <a:srgbClr val="000000"/>
                          </a:solidFill>
                          <a:latin typeface="Arial"/>
                          <a:ea typeface="Times New Roman"/>
                          <a:cs typeface="Times New Roman"/>
                        </a:rPr>
                        <a:t>Genre/value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b="1">
                          <a:solidFill>
                            <a:srgbClr val="000000"/>
                          </a:solidFill>
                          <a:latin typeface="Arial"/>
                          <a:ea typeface="Times New Roman"/>
                          <a:cs typeface="Times New Roman"/>
                        </a:rPr>
                        <a:t>Condition</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r>
              <a:tr h="693491">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16mm B&amp;W film negatives</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1950 to 1970</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dirty="0">
                          <a:solidFill>
                            <a:srgbClr val="000000"/>
                          </a:solidFill>
                          <a:latin typeface="Arial"/>
                          <a:ea typeface="Times New Roman"/>
                          <a:cs typeface="Times New Roman"/>
                        </a:rPr>
                        <a:t>archive; uncirculated</a:t>
                      </a:r>
                      <a:endParaRPr lang="en-GB" sz="14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Unique master material</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8000"/>
                          </a:solidFill>
                          <a:latin typeface="Arial"/>
                          <a:ea typeface="Times New Roman"/>
                          <a:cs typeface="Times New Roman"/>
                        </a:rPr>
                        <a:t>good</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r>
              <a:tr h="1040937">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16mm Ektachrome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1968 to 1982</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office for first 5 yrs, then archive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News; high re-use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FF7F00"/>
                          </a:solidFill>
                          <a:latin typeface="Arial"/>
                          <a:ea typeface="Times New Roman"/>
                          <a:cs typeface="Times New Roman"/>
                        </a:rPr>
                        <a:t>some colour fade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r>
              <a:tr h="1388382">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16mm B&amp;W film prints</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1950 to 1970</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dirty="0">
                          <a:solidFill>
                            <a:srgbClr val="000000"/>
                          </a:solidFill>
                          <a:latin typeface="Arial"/>
                          <a:ea typeface="Times New Roman"/>
                          <a:cs typeface="Times New Roman"/>
                        </a:rPr>
                        <a:t>archive;</a:t>
                      </a:r>
                      <a:endParaRPr lang="en-GB" sz="14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No permanent value: use negatives instead</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FF7F00"/>
                          </a:solidFill>
                          <a:latin typeface="Arial"/>
                          <a:ea typeface="Times New Roman"/>
                          <a:cs typeface="Times New Roman"/>
                        </a:rPr>
                        <a:t>fair: have been circulated</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r>
              <a:tr h="693491">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16m mag sound track</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1950 to 1980</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archive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Masters</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FF0000"/>
                          </a:solidFill>
                          <a:latin typeface="Arial"/>
                          <a:ea typeface="Times New Roman"/>
                          <a:cs typeface="Times New Roman"/>
                        </a:rPr>
                        <a:t>vinegar syndrome!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r>
              <a:tr h="1040937">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16m mag sound track</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1950 to 1980</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archive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a:solidFill>
                            <a:srgbClr val="000000"/>
                          </a:solidFill>
                          <a:latin typeface="Arial"/>
                          <a:ea typeface="Times New Roman"/>
                          <a:cs typeface="Times New Roman"/>
                        </a:rPr>
                        <a:t>Duplicates; no permanent value</a:t>
                      </a:r>
                      <a:endParaRPr lang="en-GB" sz="14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gn="ctr">
                        <a:lnSpc>
                          <a:spcPct val="100000"/>
                        </a:lnSpc>
                        <a:spcBef>
                          <a:spcPts val="0"/>
                        </a:spcBef>
                        <a:spcAft>
                          <a:spcPts val="0"/>
                        </a:spcAft>
                      </a:pPr>
                      <a:r>
                        <a:rPr lang="en-US" sz="1800" dirty="0">
                          <a:solidFill>
                            <a:srgbClr val="FF0000"/>
                          </a:solidFill>
                          <a:latin typeface="Arial"/>
                          <a:ea typeface="Times New Roman"/>
                          <a:cs typeface="Times New Roman"/>
                        </a:rPr>
                        <a:t>vinegar syndrome!</a:t>
                      </a:r>
                      <a:endParaRPr lang="en-GB" sz="14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71657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135560" y="260648"/>
            <a:ext cx="585666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GB" sz="2800" b="1" dirty="0">
                <a:solidFill>
                  <a:schemeClr val="accent1"/>
                </a:solidFill>
                <a:latin typeface="Calibri" pitchFamily="34" charset="0"/>
                <a:ea typeface="Calibri" pitchFamily="34" charset="0"/>
                <a:cs typeface="Times New Roman" pitchFamily="18" charset="0"/>
              </a:rPr>
              <a:t>Preservation Strategy: BBC 16mm film</a:t>
            </a:r>
            <a:endParaRPr lang="en-GB" sz="4400" b="1" dirty="0">
              <a:solidFill>
                <a:schemeClr val="accent1"/>
              </a:solidFill>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87268937"/>
              </p:ext>
            </p:extLst>
          </p:nvPr>
        </p:nvGraphicFramePr>
        <p:xfrm>
          <a:off x="930727" y="908720"/>
          <a:ext cx="10238015" cy="4624288"/>
        </p:xfrm>
        <a:graphic>
          <a:graphicData uri="http://schemas.openxmlformats.org/drawingml/2006/table">
            <a:tbl>
              <a:tblPr/>
              <a:tblGrid>
                <a:gridCol w="2047603"/>
                <a:gridCol w="2047603"/>
                <a:gridCol w="2047603"/>
                <a:gridCol w="2047603"/>
                <a:gridCol w="2047603"/>
              </a:tblGrid>
              <a:tr h="378470">
                <a:tc>
                  <a:txBody>
                    <a:bodyPr/>
                    <a:lstStyle/>
                    <a:p>
                      <a:pPr marL="0" marR="0">
                        <a:lnSpc>
                          <a:spcPct val="100000"/>
                        </a:lnSpc>
                        <a:spcBef>
                          <a:spcPts val="0"/>
                        </a:spcBef>
                        <a:spcAft>
                          <a:spcPts val="0"/>
                        </a:spcAft>
                      </a:pPr>
                      <a:r>
                        <a:rPr lang="en-US" sz="1400" b="1" dirty="0">
                          <a:solidFill>
                            <a:srgbClr val="000000"/>
                          </a:solidFill>
                          <a:latin typeface="Arial"/>
                          <a:ea typeface="Times New Roman"/>
                          <a:cs typeface="Times New Roman"/>
                        </a:rPr>
                        <a:t>Type of material</a:t>
                      </a:r>
                      <a:endParaRPr lang="en-GB" sz="1200" dirty="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b="1">
                          <a:solidFill>
                            <a:srgbClr val="000000"/>
                          </a:solidFill>
                          <a:latin typeface="Arial"/>
                          <a:ea typeface="Times New Roman"/>
                          <a:cs typeface="Times New Roman"/>
                        </a:rPr>
                        <a:t>Condition</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b="1">
                          <a:solidFill>
                            <a:srgbClr val="000000"/>
                          </a:solidFill>
                          <a:latin typeface="Arial"/>
                          <a:ea typeface="Times New Roman"/>
                          <a:cs typeface="Times New Roman"/>
                        </a:rPr>
                        <a:t>Action needed</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b="1">
                          <a:solidFill>
                            <a:srgbClr val="000000"/>
                          </a:solidFill>
                          <a:latin typeface="Arial"/>
                          <a:ea typeface="Times New Roman"/>
                          <a:cs typeface="Times New Roman"/>
                        </a:rPr>
                        <a:t>Timescale</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b="1">
                          <a:solidFill>
                            <a:srgbClr val="000000"/>
                          </a:solidFill>
                          <a:latin typeface="Arial"/>
                          <a:ea typeface="Times New Roman"/>
                          <a:cs typeface="Times New Roman"/>
                        </a:rPr>
                        <a:t>In-house or contracted?</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740542">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16m mag sound track - masters</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FF0000"/>
                          </a:solidFill>
                          <a:latin typeface="Arial"/>
                          <a:ea typeface="Times New Roman"/>
                          <a:cs typeface="Times New Roman"/>
                        </a:rPr>
                        <a:t>vinegar syndrome!</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digitisation to file formats; destruction of originals</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dirty="0">
                          <a:solidFill>
                            <a:srgbClr val="000000"/>
                          </a:solidFill>
                          <a:latin typeface="Arial"/>
                          <a:ea typeface="Times New Roman"/>
                          <a:cs typeface="Times New Roman"/>
                        </a:rPr>
                        <a:t>2 years starting immediately</a:t>
                      </a:r>
                      <a:endParaRPr lang="en-GB" sz="1200" dirty="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Contracted; checking in-house</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921578">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16m mag sound track - duplicates</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FF0000"/>
                          </a:solidFill>
                          <a:latin typeface="Arial"/>
                          <a:ea typeface="Times New Roman"/>
                          <a:cs typeface="Times New Roman"/>
                        </a:rPr>
                        <a:t>vinegar syndrome!</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destruction (after respective masters are transferred and checked)</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2 years starting immediately</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dirty="0">
                          <a:solidFill>
                            <a:srgbClr val="000000"/>
                          </a:solidFill>
                          <a:latin typeface="Arial"/>
                          <a:ea typeface="Times New Roman"/>
                          <a:cs typeface="Times New Roman"/>
                        </a:rPr>
                        <a:t>In house</a:t>
                      </a:r>
                      <a:endParaRPr lang="en-GB" sz="1200" dirty="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740542">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16mm Ektachrome</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FF7F00"/>
                          </a:solidFill>
                          <a:latin typeface="Arial"/>
                          <a:ea typeface="Times New Roman"/>
                          <a:cs typeface="Times New Roman"/>
                        </a:rPr>
                        <a:t>some colour fade</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dirty="0">
                          <a:solidFill>
                            <a:srgbClr val="000000"/>
                          </a:solidFill>
                          <a:latin typeface="Arial"/>
                          <a:ea typeface="Times New Roman"/>
                          <a:cs typeface="Times New Roman"/>
                        </a:rPr>
                        <a:t>Access copies made on </a:t>
                      </a:r>
                      <a:r>
                        <a:rPr lang="en-US" sz="1400" dirty="0" err="1">
                          <a:solidFill>
                            <a:srgbClr val="000000"/>
                          </a:solidFill>
                          <a:latin typeface="Arial"/>
                          <a:ea typeface="Times New Roman"/>
                          <a:cs typeface="Times New Roman"/>
                        </a:rPr>
                        <a:t>digibeta</a:t>
                      </a:r>
                      <a:r>
                        <a:rPr lang="en-US" sz="1400" dirty="0">
                          <a:solidFill>
                            <a:srgbClr val="000000"/>
                          </a:solidFill>
                          <a:latin typeface="Arial"/>
                          <a:ea typeface="Times New Roman"/>
                          <a:cs typeface="Times New Roman"/>
                        </a:rPr>
                        <a:t> and DVD</a:t>
                      </a:r>
                      <a:endParaRPr lang="en-GB" sz="1200" dirty="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Starting when budget allows: in 2 years</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Preparation and checking in-house; telecine contracted out</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1102614">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16mm B&amp;W film negatives</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dirty="0">
                          <a:solidFill>
                            <a:srgbClr val="008000"/>
                          </a:solidFill>
                          <a:latin typeface="Arial"/>
                          <a:ea typeface="Times New Roman"/>
                          <a:cs typeface="Times New Roman"/>
                        </a:rPr>
                        <a:t>good</a:t>
                      </a:r>
                      <a:endParaRPr lang="en-GB" sz="1200" dirty="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Maintain in appropriate storage conditions; review condition at intervals</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Review plan and condition every five years</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Review is done in-house</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740542">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16mm B&amp;W film prints</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FF7F00"/>
                          </a:solidFill>
                          <a:latin typeface="Arial"/>
                          <a:ea typeface="Times New Roman"/>
                          <a:cs typeface="Times New Roman"/>
                        </a:rPr>
                        <a:t>fair: have been circulated</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dirty="0">
                          <a:solidFill>
                            <a:srgbClr val="000000"/>
                          </a:solidFill>
                          <a:latin typeface="Arial"/>
                          <a:ea typeface="Times New Roman"/>
                          <a:cs typeface="Times New Roman"/>
                        </a:rPr>
                        <a:t>Maintain in appropriate storage conditions</a:t>
                      </a:r>
                      <a:endParaRPr lang="en-GB" sz="1200" dirty="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a:solidFill>
                            <a:srgbClr val="000000"/>
                          </a:solidFill>
                          <a:latin typeface="Arial"/>
                          <a:ea typeface="Times New Roman"/>
                          <a:cs typeface="Times New Roman"/>
                        </a:rPr>
                        <a:t>Keep until preservation actions taken on negatives</a:t>
                      </a:r>
                      <a:endParaRPr lang="en-GB" sz="120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400" dirty="0">
                          <a:solidFill>
                            <a:srgbClr val="000000"/>
                          </a:solidFill>
                          <a:latin typeface="Arial"/>
                          <a:ea typeface="Times New Roman"/>
                          <a:cs typeface="Times New Roman"/>
                        </a:rPr>
                        <a:t>Storage is in-house</a:t>
                      </a:r>
                      <a:endParaRPr lang="en-GB" sz="1200" dirty="0">
                        <a:latin typeface="Calibri"/>
                        <a:ea typeface="Calibri"/>
                        <a:cs typeface="Times New Roman"/>
                      </a:endParaRPr>
                    </a:p>
                  </a:txBody>
                  <a:tcPr marL="7206" marR="7206" marT="7206" marB="7206"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82063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73976603"/>
              </p:ext>
            </p:extLst>
          </p:nvPr>
        </p:nvGraphicFramePr>
        <p:xfrm>
          <a:off x="587826" y="1484784"/>
          <a:ext cx="10793190" cy="4747260"/>
        </p:xfrm>
        <a:graphic>
          <a:graphicData uri="http://schemas.openxmlformats.org/drawingml/2006/table">
            <a:tbl>
              <a:tblPr/>
              <a:tblGrid>
                <a:gridCol w="1798865"/>
                <a:gridCol w="1798865"/>
                <a:gridCol w="1798865"/>
                <a:gridCol w="1798865"/>
                <a:gridCol w="1798865"/>
                <a:gridCol w="1798865"/>
              </a:tblGrid>
              <a:tr h="477076">
                <a:tc>
                  <a:txBody>
                    <a:bodyPr/>
                    <a:lstStyle/>
                    <a:p>
                      <a:pPr marL="0" marR="0">
                        <a:lnSpc>
                          <a:spcPct val="100000"/>
                        </a:lnSpc>
                        <a:spcBef>
                          <a:spcPts val="0"/>
                        </a:spcBef>
                        <a:spcAft>
                          <a:spcPts val="0"/>
                        </a:spcAft>
                      </a:pPr>
                      <a:r>
                        <a:rPr lang="en-US" sz="1600" b="1" dirty="0">
                          <a:solidFill>
                            <a:srgbClr val="000000"/>
                          </a:solidFill>
                          <a:latin typeface="Arial"/>
                          <a:ea typeface="Times New Roman"/>
                          <a:cs typeface="Times New Roman"/>
                        </a:rPr>
                        <a:t>Type of material</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b="1" dirty="0" smtClean="0">
                          <a:solidFill>
                            <a:srgbClr val="000000"/>
                          </a:solidFill>
                          <a:latin typeface="Arial"/>
                          <a:ea typeface="Times New Roman"/>
                          <a:cs typeface="Times New Roman"/>
                        </a:rPr>
                        <a:t>Preservation</a:t>
                      </a:r>
                    </a:p>
                    <a:p>
                      <a:pPr marL="0" marR="0">
                        <a:lnSpc>
                          <a:spcPct val="100000"/>
                        </a:lnSpc>
                        <a:spcBef>
                          <a:spcPts val="0"/>
                        </a:spcBef>
                        <a:spcAft>
                          <a:spcPts val="0"/>
                        </a:spcAft>
                      </a:pPr>
                      <a:r>
                        <a:rPr lang="en-US" sz="1600" b="1" dirty="0" smtClean="0">
                          <a:solidFill>
                            <a:srgbClr val="000000"/>
                          </a:solidFill>
                          <a:latin typeface="Arial"/>
                          <a:ea typeface="Times New Roman"/>
                          <a:cs typeface="Times New Roman"/>
                        </a:rPr>
                        <a:t>Action</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b="1">
                          <a:solidFill>
                            <a:srgbClr val="000000"/>
                          </a:solidFill>
                          <a:latin typeface="Arial"/>
                          <a:ea typeface="Times New Roman"/>
                          <a:cs typeface="Times New Roman"/>
                        </a:rPr>
                        <a:t>Service Provider</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b="1" dirty="0">
                          <a:solidFill>
                            <a:srgbClr val="000000"/>
                          </a:solidFill>
                          <a:latin typeface="Arial"/>
                          <a:ea typeface="Times New Roman"/>
                          <a:cs typeface="Times New Roman"/>
                        </a:rPr>
                        <a:t>Batching</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b="1">
                          <a:solidFill>
                            <a:srgbClr val="000000"/>
                          </a:solidFill>
                          <a:latin typeface="Arial"/>
                          <a:ea typeface="Times New Roman"/>
                          <a:cs typeface="Times New Roman"/>
                        </a:rPr>
                        <a:t>Outcome</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b="1">
                          <a:solidFill>
                            <a:srgbClr val="000000"/>
                          </a:solidFill>
                          <a:latin typeface="Arial"/>
                          <a:ea typeface="Times New Roman"/>
                          <a:cs typeface="Times New Roman"/>
                        </a:rPr>
                        <a:t>Quality Control</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1392528">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16m mag </a:t>
                      </a:r>
                      <a:r>
                        <a:rPr lang="en-US" sz="1600" dirty="0" smtClean="0">
                          <a:solidFill>
                            <a:srgbClr val="000000"/>
                          </a:solidFill>
                          <a:latin typeface="Arial"/>
                          <a:ea typeface="Times New Roman"/>
                          <a:cs typeface="Times New Roman"/>
                        </a:rPr>
                        <a:t>sound</a:t>
                      </a:r>
                    </a:p>
                    <a:p>
                      <a:pPr marL="0" marR="0">
                        <a:lnSpc>
                          <a:spcPct val="100000"/>
                        </a:lnSpc>
                        <a:spcBef>
                          <a:spcPts val="0"/>
                        </a:spcBef>
                        <a:spcAft>
                          <a:spcPts val="0"/>
                        </a:spcAft>
                      </a:pPr>
                      <a:r>
                        <a:rPr lang="en-US" sz="1600" dirty="0" smtClean="0">
                          <a:solidFill>
                            <a:srgbClr val="000000"/>
                          </a:solidFill>
                          <a:latin typeface="Arial"/>
                          <a:ea typeface="Times New Roman"/>
                          <a:cs typeface="Times New Roman"/>
                        </a:rPr>
                        <a:t> </a:t>
                      </a:r>
                      <a:r>
                        <a:rPr lang="en-US" sz="1600" dirty="0">
                          <a:solidFill>
                            <a:srgbClr val="000000"/>
                          </a:solidFill>
                          <a:latin typeface="Arial"/>
                          <a:ea typeface="Times New Roman"/>
                          <a:cs typeface="Times New Roman"/>
                        </a:rPr>
                        <a:t>track </a:t>
                      </a:r>
                      <a:r>
                        <a:rPr lang="en-US" sz="1600" dirty="0" smtClean="0">
                          <a:solidFill>
                            <a:srgbClr val="000000"/>
                          </a:solidFill>
                          <a:latin typeface="Arial"/>
                          <a:ea typeface="Times New Roman"/>
                          <a:cs typeface="Times New Roman"/>
                        </a:rPr>
                        <a:t>– </a:t>
                      </a:r>
                      <a:r>
                        <a:rPr lang="en-US" sz="1600" dirty="0">
                          <a:solidFill>
                            <a:srgbClr val="000000"/>
                          </a:solidFill>
                          <a:latin typeface="Arial"/>
                          <a:ea typeface="Times New Roman"/>
                          <a:cs typeface="Times New Roman"/>
                        </a:rPr>
                        <a:t>masters</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err="1">
                          <a:solidFill>
                            <a:srgbClr val="000000"/>
                          </a:solidFill>
                          <a:latin typeface="Arial"/>
                          <a:ea typeface="Times New Roman"/>
                          <a:cs typeface="Times New Roman"/>
                        </a:rPr>
                        <a:t>Digitisation</a:t>
                      </a:r>
                      <a:r>
                        <a:rPr lang="en-US" sz="1600" dirty="0">
                          <a:solidFill>
                            <a:srgbClr val="000000"/>
                          </a:solidFill>
                          <a:latin typeface="Arial"/>
                          <a:ea typeface="Times New Roman"/>
                          <a:cs typeface="Times New Roman"/>
                        </a:rPr>
                        <a:t> at CD quality: 44.1 kHz sampling @ 16 bits; synch pulses recorded on 2nd CD channel</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Three outside contractors selected by </a:t>
                      </a:r>
                      <a:r>
                        <a:rPr lang="en-US" sz="1400" kern="1200" dirty="0">
                          <a:solidFill>
                            <a:srgbClr val="000000"/>
                          </a:solidFill>
                          <a:latin typeface="Arial"/>
                          <a:ea typeface="Times New Roman"/>
                          <a:cs typeface="Times New Roman"/>
                        </a:rPr>
                        <a:t>competitive</a:t>
                      </a:r>
                      <a:r>
                        <a:rPr lang="en-US" sz="1600" dirty="0">
                          <a:solidFill>
                            <a:srgbClr val="000000"/>
                          </a:solidFill>
                          <a:latin typeface="Arial"/>
                          <a:ea typeface="Times New Roman"/>
                          <a:cs typeface="Times New Roman"/>
                        </a:rPr>
                        <a:t> tender</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Monthly basis</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One audio CD and one BWF file (on CD-ROM) per original mag sound track</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Internal spot checking of each CD. Selective end-to-end checking. Done in-house.</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477076">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16m mag </a:t>
                      </a:r>
                      <a:r>
                        <a:rPr lang="en-US" sz="1600" dirty="0" smtClean="0">
                          <a:solidFill>
                            <a:srgbClr val="000000"/>
                          </a:solidFill>
                          <a:latin typeface="Arial"/>
                          <a:ea typeface="Times New Roman"/>
                          <a:cs typeface="Times New Roman"/>
                        </a:rPr>
                        <a:t>sound</a:t>
                      </a:r>
                    </a:p>
                    <a:p>
                      <a:pPr marL="0" marR="0">
                        <a:lnSpc>
                          <a:spcPct val="100000"/>
                        </a:lnSpc>
                        <a:spcBef>
                          <a:spcPts val="0"/>
                        </a:spcBef>
                        <a:spcAft>
                          <a:spcPts val="0"/>
                        </a:spcAft>
                      </a:pPr>
                      <a:r>
                        <a:rPr lang="en-US" sz="1600" dirty="0" smtClean="0">
                          <a:solidFill>
                            <a:srgbClr val="000000"/>
                          </a:solidFill>
                          <a:latin typeface="Arial"/>
                          <a:ea typeface="Times New Roman"/>
                          <a:cs typeface="Times New Roman"/>
                        </a:rPr>
                        <a:t> </a:t>
                      </a:r>
                      <a:r>
                        <a:rPr lang="en-US" sz="1600" dirty="0">
                          <a:solidFill>
                            <a:srgbClr val="000000"/>
                          </a:solidFill>
                          <a:latin typeface="Arial"/>
                          <a:ea typeface="Times New Roman"/>
                          <a:cs typeface="Times New Roman"/>
                        </a:rPr>
                        <a:t>track </a:t>
                      </a:r>
                      <a:r>
                        <a:rPr lang="en-US" sz="1600" dirty="0" smtClean="0">
                          <a:solidFill>
                            <a:srgbClr val="000000"/>
                          </a:solidFill>
                          <a:latin typeface="Arial"/>
                          <a:ea typeface="Times New Roman"/>
                          <a:cs typeface="Times New Roman"/>
                        </a:rPr>
                        <a:t>– </a:t>
                      </a:r>
                      <a:r>
                        <a:rPr lang="en-US" sz="1600" dirty="0">
                          <a:solidFill>
                            <a:srgbClr val="000000"/>
                          </a:solidFill>
                          <a:latin typeface="Arial"/>
                          <a:ea typeface="Times New Roman"/>
                          <a:cs typeface="Times New Roman"/>
                        </a:rPr>
                        <a:t>duplicates</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gn="ctr">
                        <a:lnSpc>
                          <a:spcPct val="100000"/>
                        </a:lnSpc>
                        <a:spcBef>
                          <a:spcPts val="0"/>
                        </a:spcBef>
                        <a:spcAft>
                          <a:spcPts val="0"/>
                        </a:spcAft>
                      </a:pPr>
                      <a:r>
                        <a:rPr lang="en-US" sz="1600" dirty="0">
                          <a:solidFill>
                            <a:srgbClr val="000000"/>
                          </a:solidFill>
                          <a:latin typeface="Arial"/>
                          <a:ea typeface="Times New Roman"/>
                          <a:cs typeface="Times New Roman"/>
                        </a:rPr>
                        <a:t>None</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 </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 </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 </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 </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705939">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16mm </a:t>
                      </a:r>
                      <a:r>
                        <a:rPr lang="en-US" sz="1600" dirty="0" err="1">
                          <a:solidFill>
                            <a:srgbClr val="000000"/>
                          </a:solidFill>
                          <a:latin typeface="Arial"/>
                          <a:ea typeface="Times New Roman"/>
                          <a:cs typeface="Times New Roman"/>
                        </a:rPr>
                        <a:t>Ektachrome</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Conservation for 2 more years; 10° C; 35% </a:t>
                      </a:r>
                      <a:r>
                        <a:rPr lang="en-US" sz="1600" dirty="0" err="1">
                          <a:solidFill>
                            <a:srgbClr val="000000"/>
                          </a:solidFill>
                          <a:latin typeface="Arial"/>
                          <a:ea typeface="Times New Roman"/>
                          <a:cs typeface="Times New Roman"/>
                        </a:rPr>
                        <a:t>rh</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smtClean="0">
                          <a:solidFill>
                            <a:srgbClr val="000000"/>
                          </a:solidFill>
                          <a:latin typeface="Arial"/>
                          <a:ea typeface="Times New Roman"/>
                          <a:cs typeface="Times New Roman"/>
                        </a:rPr>
                        <a:t>  In </a:t>
                      </a:r>
                      <a:r>
                        <a:rPr lang="en-US" sz="1600" dirty="0">
                          <a:solidFill>
                            <a:srgbClr val="000000"/>
                          </a:solidFill>
                          <a:latin typeface="Arial"/>
                          <a:ea typeface="Times New Roman"/>
                          <a:cs typeface="Times New Roman"/>
                        </a:rPr>
                        <a:t>House</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 </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 </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 </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705939">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16mm </a:t>
                      </a:r>
                      <a:r>
                        <a:rPr lang="en-US" sz="1600" dirty="0" smtClean="0">
                          <a:solidFill>
                            <a:srgbClr val="000000"/>
                          </a:solidFill>
                          <a:latin typeface="Arial"/>
                          <a:ea typeface="Times New Roman"/>
                          <a:cs typeface="Times New Roman"/>
                        </a:rPr>
                        <a:t>B&amp;W</a:t>
                      </a:r>
                    </a:p>
                    <a:p>
                      <a:pPr marL="0" marR="0">
                        <a:lnSpc>
                          <a:spcPct val="100000"/>
                        </a:lnSpc>
                        <a:spcBef>
                          <a:spcPts val="0"/>
                        </a:spcBef>
                        <a:spcAft>
                          <a:spcPts val="0"/>
                        </a:spcAft>
                      </a:pPr>
                      <a:r>
                        <a:rPr lang="en-US" sz="1600" dirty="0" smtClean="0">
                          <a:solidFill>
                            <a:srgbClr val="000000"/>
                          </a:solidFill>
                          <a:latin typeface="Arial"/>
                          <a:ea typeface="Times New Roman"/>
                          <a:cs typeface="Times New Roman"/>
                        </a:rPr>
                        <a:t>film </a:t>
                      </a:r>
                      <a:r>
                        <a:rPr lang="en-US" sz="1600" dirty="0">
                          <a:solidFill>
                            <a:srgbClr val="000000"/>
                          </a:solidFill>
                          <a:latin typeface="Arial"/>
                          <a:ea typeface="Times New Roman"/>
                          <a:cs typeface="Times New Roman"/>
                        </a:rPr>
                        <a:t>negatives</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Conservation for 5 more years; 10° C; 40% </a:t>
                      </a:r>
                      <a:r>
                        <a:rPr lang="en-US" sz="1600" dirty="0" err="1">
                          <a:solidFill>
                            <a:srgbClr val="000000"/>
                          </a:solidFill>
                          <a:latin typeface="Arial"/>
                          <a:ea typeface="Times New Roman"/>
                          <a:cs typeface="Times New Roman"/>
                        </a:rPr>
                        <a:t>rh</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smtClean="0">
                          <a:solidFill>
                            <a:srgbClr val="000000"/>
                          </a:solidFill>
                          <a:latin typeface="Arial"/>
                          <a:ea typeface="Times New Roman"/>
                          <a:cs typeface="Times New Roman"/>
                        </a:rPr>
                        <a:t>  In </a:t>
                      </a:r>
                      <a:r>
                        <a:rPr lang="en-US" sz="1600" dirty="0">
                          <a:solidFill>
                            <a:srgbClr val="000000"/>
                          </a:solidFill>
                          <a:latin typeface="Arial"/>
                          <a:ea typeface="Times New Roman"/>
                          <a:cs typeface="Times New Roman"/>
                        </a:rPr>
                        <a:t>House</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 </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 </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 </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r h="705939">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16mm </a:t>
                      </a:r>
                      <a:r>
                        <a:rPr lang="en-US" sz="1600" dirty="0" smtClean="0">
                          <a:solidFill>
                            <a:srgbClr val="000000"/>
                          </a:solidFill>
                          <a:latin typeface="Arial"/>
                          <a:ea typeface="Times New Roman"/>
                          <a:cs typeface="Times New Roman"/>
                        </a:rPr>
                        <a:t>B&amp;W</a:t>
                      </a:r>
                    </a:p>
                    <a:p>
                      <a:pPr marL="0" marR="0">
                        <a:lnSpc>
                          <a:spcPct val="100000"/>
                        </a:lnSpc>
                        <a:spcBef>
                          <a:spcPts val="0"/>
                        </a:spcBef>
                        <a:spcAft>
                          <a:spcPts val="0"/>
                        </a:spcAft>
                      </a:pPr>
                      <a:r>
                        <a:rPr lang="en-US" sz="1600" dirty="0" smtClean="0">
                          <a:solidFill>
                            <a:srgbClr val="000000"/>
                          </a:solidFill>
                          <a:latin typeface="Arial"/>
                          <a:ea typeface="Times New Roman"/>
                          <a:cs typeface="Times New Roman"/>
                        </a:rPr>
                        <a:t>film </a:t>
                      </a:r>
                      <a:r>
                        <a:rPr lang="en-US" sz="1600" dirty="0">
                          <a:solidFill>
                            <a:srgbClr val="000000"/>
                          </a:solidFill>
                          <a:latin typeface="Arial"/>
                          <a:ea typeface="Times New Roman"/>
                          <a:cs typeface="Times New Roman"/>
                        </a:rPr>
                        <a:t>prints</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Conservation for 5 more years; 17° C; 35% </a:t>
                      </a:r>
                      <a:r>
                        <a:rPr lang="en-US" sz="1600" dirty="0" err="1">
                          <a:solidFill>
                            <a:srgbClr val="000000"/>
                          </a:solidFill>
                          <a:latin typeface="Arial"/>
                          <a:ea typeface="Times New Roman"/>
                          <a:cs typeface="Times New Roman"/>
                        </a:rPr>
                        <a:t>rh</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smtClean="0">
                          <a:solidFill>
                            <a:srgbClr val="000000"/>
                          </a:solidFill>
                          <a:latin typeface="Arial"/>
                          <a:ea typeface="Times New Roman"/>
                          <a:cs typeface="Times New Roman"/>
                        </a:rPr>
                        <a:t>  In </a:t>
                      </a:r>
                      <a:r>
                        <a:rPr lang="en-US" sz="1600" dirty="0">
                          <a:solidFill>
                            <a:srgbClr val="000000"/>
                          </a:solidFill>
                          <a:latin typeface="Arial"/>
                          <a:ea typeface="Times New Roman"/>
                          <a:cs typeface="Times New Roman"/>
                        </a:rPr>
                        <a:t>House</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a:solidFill>
                            <a:srgbClr val="000000"/>
                          </a:solidFill>
                          <a:latin typeface="Arial"/>
                          <a:ea typeface="Times New Roman"/>
                          <a:cs typeface="Times New Roman"/>
                        </a:rPr>
                        <a:t> </a:t>
                      </a:r>
                      <a:endParaRPr lang="en-GB" sz="280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 </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600" dirty="0">
                          <a:solidFill>
                            <a:srgbClr val="000000"/>
                          </a:solidFill>
                          <a:latin typeface="Arial"/>
                          <a:ea typeface="Times New Roman"/>
                          <a:cs typeface="Times New Roman"/>
                        </a:rPr>
                        <a:t> </a:t>
                      </a:r>
                      <a:endParaRPr lang="en-GB" sz="2800" dirty="0">
                        <a:latin typeface="Calibri"/>
                        <a:ea typeface="Calibri"/>
                        <a:cs typeface="Times New Roman"/>
                      </a:endParaRPr>
                    </a:p>
                  </a:txBody>
                  <a:tcPr marL="9525" marR="9525" marT="9525" marB="9525"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FFFF"/>
                    </a:solidFill>
                  </a:tcPr>
                </a:tc>
              </a:tr>
            </a:tbl>
          </a:graphicData>
        </a:graphic>
      </p:graphicFrame>
      <p:sp>
        <p:nvSpPr>
          <p:cNvPr id="1025" name="Rectangle 1"/>
          <p:cNvSpPr>
            <a:spLocks noChangeArrowheads="1"/>
          </p:cNvSpPr>
          <p:nvPr/>
        </p:nvSpPr>
        <p:spPr bwMode="auto">
          <a:xfrm>
            <a:off x="1991544" y="620689"/>
            <a:ext cx="608416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GB" sz="3200" b="1" dirty="0">
                <a:solidFill>
                  <a:schemeClr val="accent1"/>
                </a:solidFill>
                <a:latin typeface="Calibri" pitchFamily="34" charset="0"/>
                <a:ea typeface="Calibri" pitchFamily="34" charset="0"/>
                <a:cs typeface="Times New Roman" pitchFamily="18" charset="0"/>
              </a:rPr>
              <a:t>Preservation Plan: BBC 16mm film</a:t>
            </a:r>
            <a:endParaRPr lang="en-GB" sz="48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363626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Preservation Prospects</a:t>
            </a:r>
            <a:br>
              <a:rPr lang="en-GB" dirty="0" smtClean="0"/>
            </a:br>
            <a:endParaRPr lang="en-GB" dirty="0"/>
          </a:p>
        </p:txBody>
      </p:sp>
      <p:sp>
        <p:nvSpPr>
          <p:cNvPr id="3" name="Content Placeholder 2"/>
          <p:cNvSpPr>
            <a:spLocks noGrp="1"/>
          </p:cNvSpPr>
          <p:nvPr>
            <p:ph idx="1"/>
          </p:nvPr>
        </p:nvSpPr>
        <p:spPr/>
        <p:txBody>
          <a:bodyPr/>
          <a:lstStyle/>
          <a:p>
            <a:pPr marL="0" indent="0">
              <a:buNone/>
            </a:pPr>
            <a:r>
              <a:rPr lang="en-GB" dirty="0" smtClean="0"/>
              <a:t>Analogue digitisation 2000-2010: 1.5% per year (EU Broadcasting)</a:t>
            </a:r>
          </a:p>
          <a:p>
            <a:pPr marL="457200" lvl="1" indent="0">
              <a:buNone/>
            </a:pPr>
            <a:r>
              <a:rPr lang="en-GB" dirty="0" smtClean="0"/>
              <a:t>Which implies 67 years to digitise analogue holdings as of 2000</a:t>
            </a:r>
          </a:p>
          <a:p>
            <a:pPr marL="457200" lvl="1" indent="0">
              <a:buNone/>
            </a:pPr>
            <a:r>
              <a:rPr lang="en-GB" dirty="0" smtClean="0"/>
              <a:t>BUT – new material, still not on files, coming it at 4% per year</a:t>
            </a:r>
          </a:p>
          <a:p>
            <a:pPr marL="457200" lvl="1" indent="0">
              <a:buNone/>
            </a:pPr>
            <a:endParaRPr lang="en-GB" dirty="0"/>
          </a:p>
          <a:p>
            <a:pPr marL="0" indent="0">
              <a:buNone/>
            </a:pPr>
            <a:r>
              <a:rPr lang="en-GB" dirty="0" smtClean="0"/>
              <a:t>Since 2010</a:t>
            </a:r>
          </a:p>
          <a:p>
            <a:pPr marL="457200" lvl="1" indent="0">
              <a:buNone/>
            </a:pPr>
            <a:r>
              <a:rPr lang="en-GB" dirty="0" smtClean="0"/>
              <a:t>Budgets cut in archives (and broadcasting); has digitisation slowed down?</a:t>
            </a:r>
          </a:p>
          <a:p>
            <a:pPr marL="457200" lvl="1" indent="0">
              <a:buNone/>
            </a:pPr>
            <a:r>
              <a:rPr lang="en-GB" dirty="0" smtClean="0"/>
              <a:t>New material no longer coming in on physical media</a:t>
            </a:r>
          </a:p>
          <a:p>
            <a:pPr marL="457200" lvl="1" indent="0">
              <a:buNone/>
            </a:pPr>
            <a:r>
              <a:rPr lang="en-GB" dirty="0" smtClean="0"/>
              <a:t>New material probably coming in 6 to 8 times faster than digitisation</a:t>
            </a:r>
          </a:p>
          <a:p>
            <a:pPr marL="0" indent="0">
              <a:buNone/>
            </a:pPr>
            <a:endParaRPr lang="en-GB" dirty="0"/>
          </a:p>
        </p:txBody>
      </p:sp>
    </p:spTree>
    <p:extLst>
      <p:ext uri="{BB962C8B-B14F-4D97-AF65-F5344CB8AC3E}">
        <p14:creationId xmlns:p14="http://schemas.microsoft.com/office/powerpoint/2010/main" val="3370631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lucky audiovisual archive in 2040</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Half their analogue holdings of year 2020 will be gone, if they can manage to digitise the other half (which requires digitisation at a rate of 2% per year)    </a:t>
            </a:r>
            <a:r>
              <a:rPr lang="en-GB" sz="2400" dirty="0" smtClean="0"/>
              <a:t>(1.02)^20= 1.5</a:t>
            </a:r>
          </a:p>
          <a:p>
            <a:pPr marL="0" indent="0">
              <a:buNone/>
            </a:pPr>
            <a:r>
              <a:rPr lang="en-GB" dirty="0" smtClean="0"/>
              <a:t>Growth: twice as big as in 2020 (</a:t>
            </a:r>
            <a:r>
              <a:rPr lang="en-GB" dirty="0" smtClean="0"/>
              <a:t>6</a:t>
            </a:r>
            <a:r>
              <a:rPr lang="en-GB" dirty="0" smtClean="0"/>
              <a:t>% growth pa) </a:t>
            </a:r>
            <a:r>
              <a:rPr lang="en-GB" sz="2400" dirty="0" smtClean="0"/>
              <a:t>(1.06)^20=3.2</a:t>
            </a:r>
          </a:p>
          <a:p>
            <a:pPr marL="457200" lvl="1" indent="0">
              <a:buNone/>
            </a:pPr>
            <a:r>
              <a:rPr lang="en-GB" dirty="0" smtClean="0"/>
              <a:t>Year 2000: AA	analogue archive, digitising at 2% =&gt; half digitised in 20 </a:t>
            </a:r>
            <a:r>
              <a:rPr lang="en-GB" dirty="0" err="1" smtClean="0"/>
              <a:t>yrs</a:t>
            </a:r>
            <a:endParaRPr lang="en-GB" dirty="0" smtClean="0"/>
          </a:p>
          <a:p>
            <a:pPr marL="457200" lvl="1" indent="0">
              <a:buNone/>
            </a:pPr>
            <a:r>
              <a:rPr lang="en-GB" dirty="0" smtClean="0"/>
              <a:t>Year 2020: AD + P + BB   growth: physical media to 2010, 4%, files since @ 6%</a:t>
            </a:r>
          </a:p>
          <a:p>
            <a:pPr marL="914400" lvl="2" indent="0">
              <a:buNone/>
            </a:pPr>
            <a:r>
              <a:rPr lang="en-GB" dirty="0" smtClean="0"/>
              <a:t>(1.04)^10= 1.5    (1.06)^10= 1.8</a:t>
            </a:r>
          </a:p>
          <a:p>
            <a:pPr marL="457200" lvl="1" indent="0">
              <a:buNone/>
            </a:pPr>
            <a:r>
              <a:rPr lang="en-GB" dirty="0" smtClean="0"/>
              <a:t>Year 2040: DD BBBBBB   half the 2020 analogue and physical has become files D</a:t>
            </a:r>
          </a:p>
          <a:p>
            <a:pPr marL="457200" lvl="1" indent="0">
              <a:buNone/>
            </a:pPr>
            <a:r>
              <a:rPr lang="en-GB" dirty="0"/>
              <a:t>	</a:t>
            </a:r>
            <a:r>
              <a:rPr lang="en-GB" dirty="0" smtClean="0"/>
              <a:t>	the BB has tripled to BBBBBB; ¼ of analogue from 2000 is lost</a:t>
            </a:r>
          </a:p>
          <a:p>
            <a:pPr marL="0" indent="0">
              <a:buNone/>
            </a:pPr>
            <a:r>
              <a:rPr lang="en-GB" dirty="0" smtClean="0"/>
              <a:t>So: 75% of their holdings will be from post 2010; 50% post 2020</a:t>
            </a:r>
          </a:p>
          <a:p>
            <a:pPr marL="0" indent="0">
              <a:buNone/>
            </a:pPr>
            <a:r>
              <a:rPr lang="en-GB" dirty="0" smtClean="0"/>
              <a:t>And mainly nobody wi</a:t>
            </a:r>
            <a:r>
              <a:rPr lang="en-GB" dirty="0" smtClean="0"/>
              <a:t>ll notice that </a:t>
            </a:r>
            <a:r>
              <a:rPr lang="en-GB" b="1" dirty="0" smtClean="0"/>
              <a:t>¼ of the analogue was lost</a:t>
            </a:r>
            <a:r>
              <a:rPr lang="en-GB" dirty="0" smtClean="0"/>
              <a:t>.</a:t>
            </a:r>
            <a:endParaRPr lang="en-GB" dirty="0" smtClean="0"/>
          </a:p>
          <a:p>
            <a:pPr marL="0" indent="0">
              <a:buNone/>
            </a:pPr>
            <a:endParaRPr lang="en-GB" dirty="0"/>
          </a:p>
        </p:txBody>
      </p:sp>
    </p:spTree>
    <p:extLst>
      <p:ext uri="{BB962C8B-B14F-4D97-AF65-F5344CB8AC3E}">
        <p14:creationId xmlns:p14="http://schemas.microsoft.com/office/powerpoint/2010/main" val="837941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Unlucky Audiovisual Archive</a:t>
            </a:r>
            <a:endParaRPr lang="en-GB" dirty="0"/>
          </a:p>
        </p:txBody>
      </p:sp>
      <p:sp>
        <p:nvSpPr>
          <p:cNvPr id="3" name="Content Placeholder 2"/>
          <p:cNvSpPr>
            <a:spLocks noGrp="1"/>
          </p:cNvSpPr>
          <p:nvPr>
            <p:ph idx="1"/>
          </p:nvPr>
        </p:nvSpPr>
        <p:spPr/>
        <p:txBody>
          <a:bodyPr>
            <a:normAutofit/>
          </a:bodyPr>
          <a:lstStyle/>
          <a:p>
            <a:pPr marL="457200" lvl="1" indent="0">
              <a:buNone/>
            </a:pPr>
            <a:r>
              <a:rPr lang="en-GB" dirty="0" smtClean="0"/>
              <a:t>Year 2000: AAA	analogue archive, digitising at 1.5% =&gt; 1/3 20 </a:t>
            </a:r>
            <a:r>
              <a:rPr lang="en-GB" dirty="0" err="1" smtClean="0"/>
              <a:t>yrs</a:t>
            </a:r>
            <a:endParaRPr lang="en-GB" dirty="0" smtClean="0"/>
          </a:p>
          <a:p>
            <a:pPr marL="457200" lvl="1" indent="0">
              <a:buNone/>
            </a:pPr>
            <a:r>
              <a:rPr lang="en-GB" dirty="0" smtClean="0"/>
              <a:t>Year 2020: AAD + growth</a:t>
            </a:r>
          </a:p>
          <a:p>
            <a:pPr marL="457200" lvl="1" indent="0">
              <a:buNone/>
            </a:pPr>
            <a:r>
              <a:rPr lang="en-GB" dirty="0" smtClean="0"/>
              <a:t>   growth: physical media to 2010, 4%, files since @ 6% </a:t>
            </a:r>
          </a:p>
          <a:p>
            <a:pPr marL="914400" lvl="2" indent="0">
              <a:buNone/>
            </a:pPr>
            <a:r>
              <a:rPr lang="en-GB" dirty="0" smtClean="0"/>
              <a:t>(1.04)^10= 1.5    (1.06)^10= 1.8  </a:t>
            </a:r>
          </a:p>
          <a:p>
            <a:pPr marL="457200" lvl="1" indent="0">
              <a:buNone/>
            </a:pPr>
            <a:r>
              <a:rPr lang="en-GB" dirty="0" smtClean="0"/>
              <a:t>Year 2020: AAD + 1.5P + BBB</a:t>
            </a:r>
            <a:endParaRPr lang="en-GB" dirty="0" smtClean="0"/>
          </a:p>
          <a:p>
            <a:pPr marL="457200" lvl="1" indent="0">
              <a:buNone/>
            </a:pPr>
            <a:r>
              <a:rPr lang="en-GB" dirty="0" smtClean="0"/>
              <a:t>Year 2040: AA-&gt;0.5A  another 1/3 of analogue should have been digitised, but work on the physical media interfered, so only half got done, but all the physical got ripped to files.   The BBB has tripled to BBBBBBBBB.</a:t>
            </a:r>
          </a:p>
          <a:p>
            <a:pPr marL="457200" lvl="1" indent="0">
              <a:buNone/>
            </a:pPr>
            <a:r>
              <a:rPr lang="en-GB" dirty="0" smtClean="0"/>
              <a:t>Result: 1.5D from Analogue plus 1.5D from physical media = DDD.</a:t>
            </a:r>
          </a:p>
          <a:p>
            <a:pPr marL="457200" lvl="1" indent="0">
              <a:buNone/>
            </a:pPr>
            <a:r>
              <a:rPr lang="en-GB" dirty="0" smtClean="0"/>
              <a:t>Half the original analogue is gone. The Archive is DDD+BBBBBBBBB</a:t>
            </a:r>
          </a:p>
          <a:p>
            <a:pPr marL="457200" lvl="1" indent="0">
              <a:buNone/>
            </a:pPr>
            <a:r>
              <a:rPr lang="en-GB" dirty="0" smtClean="0"/>
              <a:t>7/8 is post 2000, half is post 2040; </a:t>
            </a:r>
            <a:r>
              <a:rPr lang="en-GB" b="1" dirty="0" smtClean="0"/>
              <a:t>half the pre-2000 analogue is lost</a:t>
            </a:r>
            <a:r>
              <a:rPr lang="en-GB" dirty="0" smtClean="0"/>
              <a:t>.</a:t>
            </a:r>
            <a:endParaRPr lang="en-GB" dirty="0"/>
          </a:p>
        </p:txBody>
      </p:sp>
    </p:spTree>
    <p:extLst>
      <p:ext uri="{BB962C8B-B14F-4D97-AF65-F5344CB8AC3E}">
        <p14:creationId xmlns:p14="http://schemas.microsoft.com/office/powerpoint/2010/main" val="1456027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next 100 years</a:t>
            </a:r>
            <a:endParaRPr lang="en-GB" dirty="0"/>
          </a:p>
        </p:txBody>
      </p:sp>
      <p:sp>
        <p:nvSpPr>
          <p:cNvPr id="3" name="Content Placeholder 2"/>
          <p:cNvSpPr>
            <a:spLocks noGrp="1"/>
          </p:cNvSpPr>
          <p:nvPr>
            <p:ph idx="1"/>
          </p:nvPr>
        </p:nvSpPr>
        <p:spPr/>
        <p:txBody>
          <a:bodyPr/>
          <a:lstStyle/>
          <a:p>
            <a:pPr marL="0" indent="0">
              <a:buNone/>
            </a:pPr>
            <a:r>
              <a:rPr lang="en-GB" dirty="0" err="1"/>
              <a:t>Datatape</a:t>
            </a:r>
            <a:r>
              <a:rPr lang="en-GB" dirty="0"/>
              <a:t> from </a:t>
            </a:r>
            <a:r>
              <a:rPr lang="en-GB" dirty="0" smtClean="0"/>
              <a:t>1950s was read 50 years later [Ovation Data Services]</a:t>
            </a:r>
            <a:endParaRPr lang="en-GB" dirty="0"/>
          </a:p>
          <a:p>
            <a:pPr marL="0" indent="0">
              <a:buNone/>
            </a:pPr>
            <a:r>
              <a:rPr lang="en-GB" dirty="0"/>
              <a:t>Data </a:t>
            </a:r>
            <a:r>
              <a:rPr lang="en-GB" dirty="0" smtClean="0"/>
              <a:t>has survived for long periods already</a:t>
            </a:r>
          </a:p>
          <a:p>
            <a:pPr marL="457200" lvl="1" indent="0">
              <a:buNone/>
            </a:pPr>
            <a:r>
              <a:rPr lang="en-GB" dirty="0" smtClean="0"/>
              <a:t>US </a:t>
            </a:r>
            <a:r>
              <a:rPr lang="en-GB" dirty="0" err="1" smtClean="0"/>
              <a:t>Goverment</a:t>
            </a:r>
            <a:r>
              <a:rPr lang="en-GB" dirty="0" smtClean="0"/>
              <a:t> </a:t>
            </a:r>
            <a:r>
              <a:rPr lang="en-GB" dirty="0"/>
              <a:t>has my social security number (from 1964) and my pension entitlements.</a:t>
            </a:r>
          </a:p>
          <a:p>
            <a:pPr marL="0" indent="0">
              <a:buNone/>
            </a:pPr>
            <a:r>
              <a:rPr lang="en-GB" dirty="0"/>
              <a:t>Continuous </a:t>
            </a:r>
            <a:r>
              <a:rPr lang="en-GB" dirty="0" smtClean="0"/>
              <a:t>migration</a:t>
            </a:r>
          </a:p>
          <a:p>
            <a:pPr marL="457200" lvl="1" indent="0">
              <a:buNone/>
            </a:pPr>
            <a:r>
              <a:rPr lang="en-GB" dirty="0" smtClean="0"/>
              <a:t>looks </a:t>
            </a:r>
            <a:r>
              <a:rPr lang="en-GB" dirty="0"/>
              <a:t>much easier now that it did in 2010, because service providers do it as their daily business.</a:t>
            </a:r>
          </a:p>
          <a:p>
            <a:pPr marL="0" indent="0">
              <a:buNone/>
            </a:pPr>
            <a:r>
              <a:rPr lang="en-GB" dirty="0"/>
              <a:t>Fearless prediction: in 10 years, people won't even mention migration</a:t>
            </a:r>
            <a:r>
              <a:rPr lang="en-GB" dirty="0" smtClean="0"/>
              <a:t>.</a:t>
            </a:r>
          </a:p>
          <a:p>
            <a:pPr marL="457200" lvl="1" indent="0">
              <a:buNone/>
            </a:pPr>
            <a:r>
              <a:rPr lang="en-GB" dirty="0" smtClean="0"/>
              <a:t>Storage </a:t>
            </a:r>
            <a:r>
              <a:rPr lang="en-GB" dirty="0"/>
              <a:t>as a service will be taken for granted.</a:t>
            </a:r>
            <a:endParaRPr lang="en-GB" u="sng" dirty="0"/>
          </a:p>
          <a:p>
            <a:endParaRPr lang="en-GB" dirty="0"/>
          </a:p>
          <a:p>
            <a:endParaRPr lang="en-GB" dirty="0"/>
          </a:p>
        </p:txBody>
      </p:sp>
    </p:spTree>
    <p:extLst>
      <p:ext uri="{BB962C8B-B14F-4D97-AF65-F5344CB8AC3E}">
        <p14:creationId xmlns:p14="http://schemas.microsoft.com/office/powerpoint/2010/main" val="3025738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Conclusion</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Equipment </a:t>
            </a:r>
            <a:r>
              <a:rPr lang="en-GB" dirty="0"/>
              <a:t>is lasting longer than I </a:t>
            </a:r>
            <a:r>
              <a:rPr lang="en-GB" dirty="0" smtClean="0"/>
              <a:t>forecast</a:t>
            </a:r>
          </a:p>
          <a:p>
            <a:pPr marL="457200" lvl="1" indent="0">
              <a:buNone/>
            </a:pPr>
            <a:r>
              <a:rPr lang="en-GB" dirty="0"/>
              <a:t>film equipment: obsolescence not a problem; </a:t>
            </a:r>
            <a:endParaRPr lang="en-GB" dirty="0" smtClean="0"/>
          </a:p>
          <a:p>
            <a:pPr marL="457200" lvl="1" indent="0">
              <a:buNone/>
            </a:pPr>
            <a:r>
              <a:rPr lang="en-GB" dirty="0" smtClean="0"/>
              <a:t>deterioration  of film itself (colour fade, vinegar …) remains </a:t>
            </a:r>
            <a:r>
              <a:rPr lang="en-GB" dirty="0"/>
              <a:t>a </a:t>
            </a:r>
            <a:r>
              <a:rPr lang="en-GB" dirty="0" smtClean="0"/>
              <a:t>problem</a:t>
            </a:r>
          </a:p>
          <a:p>
            <a:pPr marL="457200" lvl="1" indent="0">
              <a:buNone/>
            </a:pPr>
            <a:r>
              <a:rPr lang="en-GB" dirty="0"/>
              <a:t>videotape equipment: service providers snap it up. </a:t>
            </a:r>
            <a:r>
              <a:rPr lang="en-GB" b="1" dirty="0"/>
              <a:t>No Time to Wait</a:t>
            </a:r>
          </a:p>
          <a:p>
            <a:pPr marL="457200" lvl="1" indent="0">
              <a:buNone/>
            </a:pPr>
            <a:r>
              <a:rPr lang="en-GB" dirty="0"/>
              <a:t>audio equipment: vinyl lives; open-reel tape on life support</a:t>
            </a:r>
            <a:r>
              <a:rPr lang="en-GB" dirty="0" smtClean="0"/>
              <a:t>.</a:t>
            </a:r>
          </a:p>
          <a:p>
            <a:pPr marL="0" indent="0">
              <a:buNone/>
            </a:pPr>
            <a:r>
              <a:rPr lang="en-GB" dirty="0"/>
              <a:t>Prices have come down </a:t>
            </a:r>
            <a:r>
              <a:rPr lang="en-GB" dirty="0" smtClean="0"/>
              <a:t>(and quality is variable)</a:t>
            </a:r>
          </a:p>
          <a:p>
            <a:pPr marL="0" indent="0">
              <a:buNone/>
            </a:pPr>
            <a:r>
              <a:rPr lang="en-GB" dirty="0"/>
              <a:t>There is much more "out there" than I estimated 18 years ago (by </a:t>
            </a:r>
            <a:r>
              <a:rPr lang="en-GB" dirty="0" smtClean="0"/>
              <a:t> ?10x</a:t>
            </a:r>
            <a:r>
              <a:rPr lang="en-GB" dirty="0"/>
              <a:t>)</a:t>
            </a:r>
          </a:p>
          <a:p>
            <a:pPr marL="457200" lvl="1" indent="0">
              <a:buNone/>
            </a:pPr>
            <a:r>
              <a:rPr lang="en-GB" dirty="0" smtClean="0"/>
              <a:t>Which means the </a:t>
            </a:r>
            <a:r>
              <a:rPr lang="en-GB" dirty="0"/>
              <a:t>rate of digitisation </a:t>
            </a:r>
            <a:r>
              <a:rPr lang="en-GB" dirty="0" smtClean="0"/>
              <a:t>now totally inadequate</a:t>
            </a:r>
            <a:endParaRPr lang="en-GB" dirty="0"/>
          </a:p>
          <a:p>
            <a:pPr marL="0" indent="0">
              <a:buNone/>
            </a:pPr>
            <a:r>
              <a:rPr lang="en-GB" dirty="0" smtClean="0"/>
              <a:t>“2/3 </a:t>
            </a:r>
            <a:r>
              <a:rPr lang="en-GB" dirty="0"/>
              <a:t>will never be </a:t>
            </a:r>
            <a:r>
              <a:rPr lang="en-GB" dirty="0" smtClean="0"/>
              <a:t>digitised”</a:t>
            </a:r>
          </a:p>
          <a:p>
            <a:pPr marL="457200" lvl="1" indent="0">
              <a:buNone/>
            </a:pPr>
            <a:r>
              <a:rPr lang="en-GB" sz="2600" b="1" dirty="0" smtClean="0"/>
              <a:t>Efforts </a:t>
            </a:r>
            <a:r>
              <a:rPr lang="en-GB" sz="2600" b="1" dirty="0"/>
              <a:t>need to be </a:t>
            </a:r>
            <a:r>
              <a:rPr lang="en-GB" sz="2600" b="1" dirty="0" smtClean="0"/>
              <a:t>doubled.  </a:t>
            </a:r>
            <a:r>
              <a:rPr lang="en-GB" sz="2600" dirty="0" smtClean="0"/>
              <a:t>If </a:t>
            </a:r>
            <a:r>
              <a:rPr lang="en-GB" sz="2600" dirty="0"/>
              <a:t>1/3 doesn't need digitisation, </a:t>
            </a:r>
            <a:r>
              <a:rPr lang="en-GB" sz="2600" dirty="0" smtClean="0"/>
              <a:t>doubling </a:t>
            </a:r>
            <a:r>
              <a:rPr lang="en-GB" sz="2600" dirty="0"/>
              <a:t>our efforts will mean the bulk of needed work will be </a:t>
            </a:r>
            <a:r>
              <a:rPr lang="en-GB" sz="2600" dirty="0" smtClean="0"/>
              <a:t>done!  </a:t>
            </a:r>
            <a:endParaRPr lang="en-GB" sz="2600" dirty="0"/>
          </a:p>
          <a:p>
            <a:pPr marL="0" indent="0">
              <a:buNone/>
            </a:pPr>
            <a:endParaRPr lang="en-GB" dirty="0"/>
          </a:p>
          <a:p>
            <a:pPr marL="0" indent="0">
              <a:buNone/>
            </a:pPr>
            <a:endParaRPr lang="en-GB" dirty="0"/>
          </a:p>
          <a:p>
            <a:pPr marL="457200" lvl="1"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415481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9687"/>
            <a:ext cx="11121077" cy="3914775"/>
          </a:xfrm>
          <a:prstGeom prst="rect">
            <a:avLst/>
          </a:prstGeom>
        </p:spPr>
      </p:pic>
      <p:sp>
        <p:nvSpPr>
          <p:cNvPr id="3" name="Content Placeholder 2"/>
          <p:cNvSpPr>
            <a:spLocks noGrp="1"/>
          </p:cNvSpPr>
          <p:nvPr>
            <p:ph idx="1"/>
          </p:nvPr>
        </p:nvSpPr>
        <p:spPr>
          <a:xfrm>
            <a:off x="302738" y="3825875"/>
            <a:ext cx="10515600" cy="2632075"/>
          </a:xfrm>
          <a:noFill/>
        </p:spPr>
        <p:txBody>
          <a:bodyPr/>
          <a:lstStyle/>
          <a:p>
            <a:pPr marL="0" indent="0">
              <a:buNone/>
            </a:pPr>
            <a:r>
              <a:rPr lang="en-GB" dirty="0" smtClean="0"/>
              <a:t>“</a:t>
            </a:r>
            <a:r>
              <a:rPr lang="en-GB" dirty="0"/>
              <a:t>People with decades of experience in the field are saying 'This is it, Birdseye' (or something similar) about video: there is just </a:t>
            </a:r>
            <a:r>
              <a:rPr lang="en-GB" u="sng" dirty="0">
                <a:uFill>
                  <a:solidFill>
                    <a:srgbClr val="FF0000"/>
                  </a:solidFill>
                </a:uFill>
              </a:rPr>
              <a:t>no time to wait</a:t>
            </a:r>
            <a:r>
              <a:rPr lang="en-GB" dirty="0"/>
              <a:t> any longer. Analogue videotape needs to be under a preservation plan, now, or it has little hope of survival</a:t>
            </a:r>
            <a:r>
              <a:rPr lang="en-GB" dirty="0" smtClean="0"/>
              <a:t>.”</a:t>
            </a:r>
            <a:r>
              <a:rPr lang="en-GB" dirty="0"/>
              <a:t> </a:t>
            </a:r>
            <a:endParaRPr lang="en-GB" dirty="0" smtClean="0"/>
          </a:p>
          <a:p>
            <a:pPr marL="0" indent="0">
              <a:buNone/>
            </a:pPr>
            <a:r>
              <a:rPr lang="en-GB" dirty="0" smtClean="0"/>
              <a:t>“</a:t>
            </a:r>
            <a:r>
              <a:rPr lang="en-GB" dirty="0"/>
              <a:t>So that's the message: </a:t>
            </a:r>
            <a:r>
              <a:rPr lang="en-GB" b="1" dirty="0"/>
              <a:t>do it now, as there is no expectation of affordable or even unaffordable digitisation beyond the next decade</a:t>
            </a:r>
            <a:r>
              <a:rPr lang="en-GB" dirty="0" smtClean="0"/>
              <a:t>.”</a:t>
            </a:r>
            <a:endParaRPr lang="en-GB" dirty="0"/>
          </a:p>
        </p:txBody>
      </p:sp>
    </p:spTree>
    <p:extLst>
      <p:ext uri="{BB962C8B-B14F-4D97-AF65-F5344CB8AC3E}">
        <p14:creationId xmlns:p14="http://schemas.microsoft.com/office/powerpoint/2010/main" val="3957874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Content Placeholder 2"/>
          <p:cNvSpPr>
            <a:spLocks noGrp="1"/>
          </p:cNvSpPr>
          <p:nvPr>
            <p:ph idx="1"/>
          </p:nvPr>
        </p:nvSpPr>
        <p:spPr/>
        <p:txBody>
          <a:bodyPr/>
          <a:lstStyle/>
          <a:p>
            <a:pPr marL="0" indent="0">
              <a:buNone/>
            </a:pPr>
            <a:r>
              <a:rPr lang="en-GB" smtClean="0"/>
              <a:t>@</a:t>
            </a:r>
            <a:r>
              <a:rPr lang="en-GB" dirty="0" smtClean="0"/>
              <a:t>Richard Wright</a:t>
            </a:r>
            <a:endParaRPr lang="en-GB" dirty="0"/>
          </a:p>
        </p:txBody>
      </p:sp>
    </p:spTree>
    <p:extLst>
      <p:ext uri="{BB962C8B-B14F-4D97-AF65-F5344CB8AC3E}">
        <p14:creationId xmlns:p14="http://schemas.microsoft.com/office/powerpoint/2010/main" val="111604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5125"/>
            <a:ext cx="9982200" cy="1325563"/>
          </a:xfrm>
        </p:spPr>
        <p:txBody>
          <a:bodyPr/>
          <a:lstStyle/>
          <a:p>
            <a:r>
              <a:rPr lang="en-GB" dirty="0" smtClean="0"/>
              <a:t>What’s Out There?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20043"/>
            <a:ext cx="4351338" cy="4351338"/>
          </a:xfrm>
        </p:spPr>
      </p:pic>
      <p:sp>
        <p:nvSpPr>
          <p:cNvPr id="5" name="TextBox 4"/>
          <p:cNvSpPr txBox="1"/>
          <p:nvPr/>
        </p:nvSpPr>
        <p:spPr>
          <a:xfrm>
            <a:off x="0" y="5949791"/>
            <a:ext cx="2524125" cy="369332"/>
          </a:xfrm>
          <a:prstGeom prst="rect">
            <a:avLst/>
          </a:prstGeom>
          <a:noFill/>
        </p:spPr>
        <p:txBody>
          <a:bodyPr wrap="square" rtlCol="0">
            <a:spAutoFit/>
          </a:bodyPr>
          <a:lstStyle/>
          <a:p>
            <a:r>
              <a:rPr lang="en-GB" dirty="0" smtClean="0"/>
              <a:t>Flickr: </a:t>
            </a:r>
            <a:r>
              <a:rPr lang="en-GB" dirty="0" err="1" smtClean="0"/>
              <a:t>Cochinogarcia</a:t>
            </a:r>
            <a:r>
              <a:rPr lang="en-GB" dirty="0" smtClean="0"/>
              <a:t> CC</a:t>
            </a:r>
            <a:endParaRPr lang="en-GB" dirty="0"/>
          </a:p>
        </p:txBody>
      </p:sp>
      <p:pic>
        <p:nvPicPr>
          <p:cNvPr id="6" name="Picture 5"/>
          <p:cNvPicPr>
            <a:picLocks noChangeAspect="1"/>
          </p:cNvPicPr>
          <p:nvPr/>
        </p:nvPicPr>
        <p:blipFill>
          <a:blip r:embed="rId4"/>
          <a:stretch>
            <a:fillRect/>
          </a:stretch>
        </p:blipFill>
        <p:spPr>
          <a:xfrm>
            <a:off x="5895975" y="254397"/>
            <a:ext cx="5457825" cy="6410325"/>
          </a:xfrm>
          <a:prstGeom prst="rect">
            <a:avLst/>
          </a:prstGeom>
        </p:spPr>
      </p:pic>
    </p:spTree>
    <p:extLst>
      <p:ext uri="{BB962C8B-B14F-4D97-AF65-F5344CB8AC3E}">
        <p14:creationId xmlns:p14="http://schemas.microsoft.com/office/powerpoint/2010/main" val="390900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Surveys: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1981: </a:t>
            </a:r>
            <a:r>
              <a:rPr lang="en-GB" dirty="0"/>
              <a:t>BUFVC - </a:t>
            </a:r>
            <a:r>
              <a:rPr lang="en-GB" dirty="0" smtClean="0"/>
              <a:t>The </a:t>
            </a:r>
            <a:r>
              <a:rPr lang="en-GB" dirty="0"/>
              <a:t>Researcher’s </a:t>
            </a:r>
            <a:r>
              <a:rPr lang="en-GB" dirty="0" smtClean="0"/>
              <a:t>Guide; 2006: </a:t>
            </a:r>
            <a:r>
              <a:rPr lang="en-GB" dirty="0"/>
              <a:t>640 audio-visual collections from the United Kingdom and </a:t>
            </a:r>
            <a:r>
              <a:rPr lang="en-GB" dirty="0" smtClean="0"/>
              <a:t>Ireland</a:t>
            </a:r>
          </a:p>
          <a:p>
            <a:pPr marL="0" indent="0">
              <a:buNone/>
            </a:pPr>
            <a:r>
              <a:rPr lang="en-GB" dirty="0"/>
              <a:t>2002 </a:t>
            </a:r>
            <a:r>
              <a:rPr lang="en-GB" b="1" dirty="0" smtClean="0"/>
              <a:t>Presto - </a:t>
            </a:r>
            <a:r>
              <a:rPr lang="en-GB" dirty="0"/>
              <a:t>1 million </a:t>
            </a:r>
            <a:r>
              <a:rPr lang="en-GB" dirty="0" smtClean="0"/>
              <a:t>hrs </a:t>
            </a:r>
            <a:r>
              <a:rPr lang="en-GB" dirty="0"/>
              <a:t>of film, 1.6 million </a:t>
            </a:r>
            <a:r>
              <a:rPr lang="en-GB" dirty="0" smtClean="0"/>
              <a:t>hrs </a:t>
            </a:r>
            <a:r>
              <a:rPr lang="en-GB" dirty="0"/>
              <a:t>of video recordings</a:t>
            </a:r>
            <a:r>
              <a:rPr lang="en-GB" dirty="0" smtClean="0"/>
              <a:t>, </a:t>
            </a:r>
            <a:r>
              <a:rPr lang="en-GB" dirty="0"/>
              <a:t>2 million </a:t>
            </a:r>
            <a:r>
              <a:rPr lang="en-GB" dirty="0" smtClean="0"/>
              <a:t>hrs </a:t>
            </a:r>
            <a:r>
              <a:rPr lang="en-GB" dirty="0"/>
              <a:t>of audio </a:t>
            </a:r>
            <a:r>
              <a:rPr lang="en-GB" dirty="0" smtClean="0"/>
              <a:t>recordings. “2/3 obsolete, 1/3 damaged, ¼ fragile”</a:t>
            </a:r>
            <a:endParaRPr lang="en-GB" dirty="0"/>
          </a:p>
          <a:p>
            <a:pPr marL="457200" lvl="1" indent="0">
              <a:buNone/>
            </a:pPr>
            <a:r>
              <a:rPr lang="en-GB" dirty="0"/>
              <a:t>"Extrapolation" (multiply by 10) =&gt; 50 million hours across Europe.  Doubled for world, doubled again by UNESCO for their website "200 million hours".  World Day for Audiovisual Heritage (27 Oct</a:t>
            </a:r>
            <a:r>
              <a:rPr lang="en-GB" dirty="0" smtClean="0"/>
              <a:t>).</a:t>
            </a:r>
          </a:p>
          <a:p>
            <a:pPr marL="0" indent="0">
              <a:buNone/>
            </a:pPr>
            <a:r>
              <a:rPr lang="en-GB" dirty="0"/>
              <a:t>2004 </a:t>
            </a:r>
            <a:r>
              <a:rPr lang="en-GB" b="1" dirty="0" err="1"/>
              <a:t>PrestoPrime</a:t>
            </a:r>
            <a:r>
              <a:rPr lang="en-GB" dirty="0"/>
              <a:t> - 20 European countries, 10 million hours </a:t>
            </a:r>
          </a:p>
          <a:p>
            <a:pPr marL="0" indent="0">
              <a:buNone/>
            </a:pPr>
            <a:r>
              <a:rPr lang="en-GB" dirty="0"/>
              <a:t>2007 </a:t>
            </a:r>
            <a:r>
              <a:rPr lang="en-GB" b="1" dirty="0"/>
              <a:t>CAVPP</a:t>
            </a:r>
            <a:r>
              <a:rPr lang="en-GB" dirty="0"/>
              <a:t> California Preservation Survey of Moving Image and Recorded Sound Collections</a:t>
            </a:r>
          </a:p>
          <a:p>
            <a:pPr marL="457200" lvl="1" indent="0">
              <a:buNone/>
            </a:pPr>
            <a:r>
              <a:rPr lang="en-GB" dirty="0" smtClean="0"/>
              <a:t>32 </a:t>
            </a:r>
            <a:r>
              <a:rPr lang="en-GB" dirty="0"/>
              <a:t>libraries, 1 million moving image and sound recordings.</a:t>
            </a:r>
          </a:p>
          <a:p>
            <a:pPr marL="457200" lvl="1" indent="0">
              <a:buNone/>
            </a:pPr>
            <a:r>
              <a:rPr lang="en-GB" dirty="0" smtClean="0"/>
              <a:t>"</a:t>
            </a:r>
            <a:r>
              <a:rPr lang="en-GB" dirty="0"/>
              <a:t>A survey instrument specific to audiovisual materials, CALIPR"  </a:t>
            </a:r>
            <a:r>
              <a:rPr lang="en-GB" dirty="0" smtClean="0"/>
              <a:t>[worst practice]</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2135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surveys: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a:t>2008 </a:t>
            </a:r>
            <a:r>
              <a:rPr lang="en-GB" b="1" dirty="0"/>
              <a:t>TAPE</a:t>
            </a:r>
            <a:r>
              <a:rPr lang="en-GB" dirty="0"/>
              <a:t> = 374 AV collections across </a:t>
            </a:r>
            <a:r>
              <a:rPr lang="en-GB" dirty="0" smtClean="0"/>
              <a:t>Europe: 25 </a:t>
            </a:r>
            <a:r>
              <a:rPr lang="en-GB" dirty="0"/>
              <a:t>million </a:t>
            </a:r>
            <a:r>
              <a:rPr lang="en-GB" dirty="0" smtClean="0"/>
              <a:t>hours (5 </a:t>
            </a:r>
            <a:r>
              <a:rPr lang="en-GB" dirty="0"/>
              <a:t>million hour overlap with </a:t>
            </a:r>
            <a:r>
              <a:rPr lang="en-GB" dirty="0" err="1" smtClean="0"/>
              <a:t>PrestoPrime</a:t>
            </a:r>
            <a:r>
              <a:rPr lang="en-GB" dirty="0" smtClean="0"/>
              <a:t>) </a:t>
            </a:r>
            <a:r>
              <a:rPr lang="en-GB" dirty="0"/>
              <a:t>=&gt; 30 million hours documented.</a:t>
            </a:r>
          </a:p>
          <a:p>
            <a:pPr marL="457200" lvl="1" indent="0">
              <a:buNone/>
            </a:pPr>
            <a:r>
              <a:rPr lang="en-GB" dirty="0"/>
              <a:t>70% </a:t>
            </a:r>
            <a:r>
              <a:rPr lang="en-GB" dirty="0" smtClean="0"/>
              <a:t>in </a:t>
            </a:r>
            <a:r>
              <a:rPr lang="en-GB" dirty="0"/>
              <a:t>"acceptable" condition, but 50% </a:t>
            </a:r>
            <a:r>
              <a:rPr lang="en-GB" dirty="0" smtClean="0"/>
              <a:t>no </a:t>
            </a:r>
            <a:r>
              <a:rPr lang="en-GB" dirty="0"/>
              <a:t>controlled storage, 50% </a:t>
            </a:r>
            <a:r>
              <a:rPr lang="en-GB" dirty="0" smtClean="0"/>
              <a:t>no </a:t>
            </a:r>
            <a:r>
              <a:rPr lang="en-GB" dirty="0"/>
              <a:t>regular equipment </a:t>
            </a:r>
            <a:r>
              <a:rPr lang="en-GB" dirty="0" smtClean="0"/>
              <a:t>maintenance, 70</a:t>
            </a:r>
            <a:r>
              <a:rPr lang="en-GB" dirty="0"/>
              <a:t>% </a:t>
            </a:r>
            <a:r>
              <a:rPr lang="en-GB" dirty="0" smtClean="0"/>
              <a:t>no </a:t>
            </a:r>
            <a:r>
              <a:rPr lang="en-GB" dirty="0"/>
              <a:t>preservation plan. </a:t>
            </a:r>
          </a:p>
          <a:p>
            <a:pPr marL="0" indent="0">
              <a:buNone/>
            </a:pPr>
            <a:r>
              <a:rPr lang="en-GB" dirty="0" smtClean="0"/>
              <a:t>2009 </a:t>
            </a:r>
            <a:r>
              <a:rPr lang="en-GB" b="1" dirty="0"/>
              <a:t>Indiana University</a:t>
            </a:r>
            <a:r>
              <a:rPr lang="en-GB" dirty="0"/>
              <a:t> 560k items on one </a:t>
            </a:r>
            <a:r>
              <a:rPr lang="en-GB" dirty="0" smtClean="0"/>
              <a:t>campus</a:t>
            </a:r>
            <a:endParaRPr lang="en-GB" dirty="0"/>
          </a:p>
          <a:p>
            <a:pPr marL="0" indent="0">
              <a:buNone/>
            </a:pPr>
            <a:r>
              <a:rPr lang="en-GB" dirty="0" smtClean="0"/>
              <a:t>2015 </a:t>
            </a:r>
            <a:r>
              <a:rPr lang="en-GB" b="1" dirty="0" smtClean="0"/>
              <a:t>British Library Save our Sounds</a:t>
            </a:r>
            <a:r>
              <a:rPr lang="en-GB" dirty="0" smtClean="0"/>
              <a:t> - 1.8 million recordings, 3000 collections, 488 "collection holders" in UK.</a:t>
            </a:r>
          </a:p>
          <a:p>
            <a:pPr marL="457200" lvl="1" indent="0">
              <a:buNone/>
            </a:pPr>
            <a:r>
              <a:rPr lang="en-GB" dirty="0" smtClean="0"/>
              <a:t>The majority not digitising their holdings, hoping for rescue from “Save our Sounds” project, which aims to digitise 500k of these recordings.</a:t>
            </a:r>
          </a:p>
          <a:p>
            <a:pPr marL="0" indent="0">
              <a:buNone/>
            </a:pPr>
            <a:r>
              <a:rPr lang="en-GB" dirty="0" smtClean="0"/>
              <a:t>2018 </a:t>
            </a:r>
            <a:r>
              <a:rPr lang="en-GB" b="1" dirty="0"/>
              <a:t>BFI Heritage 2022</a:t>
            </a:r>
            <a:r>
              <a:rPr lang="en-GB" dirty="0"/>
              <a:t> Video Tape Collections Audit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09798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 on Surveys</a:t>
            </a:r>
            <a:endParaRPr lang="en-GB" dirty="0"/>
          </a:p>
        </p:txBody>
      </p:sp>
      <p:sp>
        <p:nvSpPr>
          <p:cNvPr id="3" name="Content Placeholder 2"/>
          <p:cNvSpPr>
            <a:spLocks noGrp="1"/>
          </p:cNvSpPr>
          <p:nvPr>
            <p:ph idx="1"/>
          </p:nvPr>
        </p:nvSpPr>
        <p:spPr/>
        <p:txBody>
          <a:bodyPr/>
          <a:lstStyle/>
          <a:p>
            <a:pPr marL="0" indent="0">
              <a:buNone/>
            </a:pPr>
            <a:r>
              <a:rPr lang="en-GB" dirty="0"/>
              <a:t>The real questions is no longer "what's out there" because the answer is generally well known: lots and lots. </a:t>
            </a:r>
          </a:p>
          <a:p>
            <a:pPr marL="457200" lvl="1" indent="0">
              <a:buNone/>
            </a:pPr>
            <a:r>
              <a:rPr lang="en-GB" sz="2800" dirty="0" smtClean="0"/>
              <a:t>Urgent questions:</a:t>
            </a:r>
          </a:p>
          <a:p>
            <a:pPr marL="914400" lvl="2" indent="0">
              <a:buNone/>
            </a:pPr>
            <a:r>
              <a:rPr lang="en-GB" sz="2400" dirty="0" smtClean="0"/>
              <a:t>what </a:t>
            </a:r>
            <a:r>
              <a:rPr lang="en-GB" sz="2400" dirty="0"/>
              <a:t>is its </a:t>
            </a:r>
            <a:r>
              <a:rPr lang="en-GB" sz="2400" dirty="0" smtClean="0"/>
              <a:t>condition</a:t>
            </a:r>
            <a:r>
              <a:rPr lang="en-GB" sz="2400" dirty="0"/>
              <a:t>?</a:t>
            </a:r>
            <a:endParaRPr lang="en-GB" sz="2400" dirty="0" smtClean="0"/>
          </a:p>
          <a:p>
            <a:pPr marL="914400" lvl="2" indent="0">
              <a:buNone/>
            </a:pPr>
            <a:r>
              <a:rPr lang="en-GB" sz="2400" dirty="0" smtClean="0"/>
              <a:t>what </a:t>
            </a:r>
            <a:r>
              <a:rPr lang="en-GB" sz="2400" dirty="0"/>
              <a:t>is its </a:t>
            </a:r>
            <a:r>
              <a:rPr lang="en-GB" sz="2400" dirty="0" smtClean="0"/>
              <a:t>value</a:t>
            </a:r>
            <a:r>
              <a:rPr lang="en-GB" sz="2400" dirty="0"/>
              <a:t>?</a:t>
            </a:r>
            <a:endParaRPr lang="en-GB" sz="2400" dirty="0" smtClean="0"/>
          </a:p>
          <a:p>
            <a:pPr marL="914400" lvl="2" indent="0">
              <a:buNone/>
            </a:pPr>
            <a:r>
              <a:rPr lang="en-GB" sz="2400" dirty="0" smtClean="0"/>
              <a:t>is </a:t>
            </a:r>
            <a:r>
              <a:rPr lang="en-GB" sz="2400" dirty="0"/>
              <a:t>it included in a preservation strategy</a:t>
            </a:r>
            <a:r>
              <a:rPr lang="en-GB" sz="2400" dirty="0" smtClean="0"/>
              <a:t>?</a:t>
            </a:r>
          </a:p>
          <a:p>
            <a:pPr marL="0" indent="0">
              <a:buNone/>
            </a:pPr>
            <a:r>
              <a:rPr lang="en-GB" dirty="0" smtClean="0"/>
              <a:t>All </a:t>
            </a:r>
            <a:r>
              <a:rPr lang="en-GB" dirty="0"/>
              <a:t>at risk AV content </a:t>
            </a:r>
            <a:r>
              <a:rPr lang="en-GB" dirty="0" smtClean="0"/>
              <a:t>should be within a </a:t>
            </a:r>
            <a:r>
              <a:rPr lang="en-GB" dirty="0"/>
              <a:t>formal preservation </a:t>
            </a:r>
            <a:r>
              <a:rPr lang="en-GB" dirty="0" smtClean="0"/>
              <a:t>strategy (which need not be an expensive or laborious process).</a:t>
            </a:r>
          </a:p>
          <a:p>
            <a:pPr marL="457200" lvl="1" indent="0">
              <a:buNone/>
            </a:pPr>
            <a:r>
              <a:rPr lang="en-GB" dirty="0" smtClean="0"/>
              <a:t>But costed preservation plans do require detailed knowledge of the status (and purpose and value) of a collection.</a:t>
            </a:r>
            <a:endParaRPr lang="en-GB" dirty="0"/>
          </a:p>
          <a:p>
            <a:endParaRPr lang="en-GB" dirty="0"/>
          </a:p>
          <a:p>
            <a:endParaRPr lang="en-GB" dirty="0"/>
          </a:p>
        </p:txBody>
      </p:sp>
    </p:spTree>
    <p:extLst>
      <p:ext uri="{BB962C8B-B14F-4D97-AF65-F5344CB8AC3E}">
        <p14:creationId xmlns:p14="http://schemas.microsoft.com/office/powerpoint/2010/main" val="145677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Preservation strategies </a:t>
            </a:r>
            <a:r>
              <a:rPr lang="en-GB" dirty="0" smtClean="0"/>
              <a:t>–</a:t>
            </a:r>
            <a:r>
              <a:rPr lang="en-GB" b="1" dirty="0" smtClean="0"/>
              <a:t>  and Ethics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Ethics – Do your best? Do something rather than nothing? At least try? Do what you can afford? “We all have to be pragmatic.” “The perfect is the enemy of the good.”</a:t>
            </a:r>
          </a:p>
          <a:p>
            <a:pPr marL="457200" lvl="1" indent="0">
              <a:buNone/>
            </a:pPr>
            <a:r>
              <a:rPr lang="fr-FR" i="1" dirty="0" smtClean="0"/>
              <a:t>« Le </a:t>
            </a:r>
            <a:r>
              <a:rPr lang="fr-FR" i="1" dirty="0"/>
              <a:t>mieux est l'ennemi du </a:t>
            </a:r>
            <a:r>
              <a:rPr lang="fr-FR" i="1" dirty="0" smtClean="0"/>
              <a:t>bien » Voltaire –</a:t>
            </a:r>
          </a:p>
          <a:p>
            <a:pPr marL="457200" lvl="1" indent="0">
              <a:buNone/>
            </a:pPr>
            <a:r>
              <a:rPr lang="fr-FR" dirty="0" err="1" smtClean="0"/>
              <a:t>who</a:t>
            </a:r>
            <a:r>
              <a:rPr lang="fr-FR" dirty="0" smtClean="0"/>
              <a:t> </a:t>
            </a:r>
            <a:r>
              <a:rPr lang="fr-FR" dirty="0" err="1" smtClean="0"/>
              <a:t>also</a:t>
            </a:r>
            <a:r>
              <a:rPr lang="fr-FR" dirty="0" smtClean="0"/>
              <a:t> </a:t>
            </a:r>
            <a:r>
              <a:rPr lang="fr-FR" dirty="0" err="1" smtClean="0"/>
              <a:t>said</a:t>
            </a:r>
            <a:r>
              <a:rPr lang="fr-FR" dirty="0" smtClean="0"/>
              <a:t> « </a:t>
            </a:r>
            <a:r>
              <a:rPr lang="fr-FR" i="1" dirty="0" smtClean="0"/>
              <a:t>La </a:t>
            </a:r>
            <a:r>
              <a:rPr lang="fr-FR" i="1" dirty="0"/>
              <a:t>vertu s'avilit à se justifier</a:t>
            </a:r>
            <a:r>
              <a:rPr lang="fr-FR" i="1" dirty="0" smtClean="0"/>
              <a:t>. »</a:t>
            </a:r>
          </a:p>
          <a:p>
            <a:pPr marL="0" indent="0">
              <a:buNone/>
            </a:pPr>
            <a:r>
              <a:rPr lang="en-GB" dirty="0"/>
              <a:t>Audiovisual archiving: philosophy and </a:t>
            </a:r>
            <a:r>
              <a:rPr lang="en-GB" dirty="0" smtClean="0"/>
              <a:t>principles – Ray Edmundson</a:t>
            </a:r>
            <a:endParaRPr lang="en-GB" dirty="0"/>
          </a:p>
          <a:p>
            <a:pPr marL="0" indent="0">
              <a:buNone/>
            </a:pPr>
            <a:r>
              <a:rPr lang="en-GB" dirty="0" smtClean="0"/>
              <a:t>“As far as possible, the new preservation copy should be an exact replica of the original” 6.4.9 p67</a:t>
            </a:r>
          </a:p>
          <a:p>
            <a:pPr marL="0" indent="0">
              <a:buNone/>
            </a:pPr>
            <a:r>
              <a:rPr lang="en-GB" dirty="0" smtClean="0"/>
              <a:t>“If the best equipment is not available, and a lower grade digital copy from an endangered carrier is possible, it is better than doing nothing” 2.8.4 p17</a:t>
            </a:r>
            <a:endParaRPr lang="en-GB" dirty="0"/>
          </a:p>
        </p:txBody>
      </p:sp>
    </p:spTree>
    <p:extLst>
      <p:ext uri="{BB962C8B-B14F-4D97-AF65-F5344CB8AC3E}">
        <p14:creationId xmlns:p14="http://schemas.microsoft.com/office/powerpoint/2010/main" val="257287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Preservation strategies </a:t>
            </a:r>
            <a:r>
              <a:rPr lang="en-GB" dirty="0" smtClean="0"/>
              <a:t>–</a:t>
            </a:r>
            <a:r>
              <a:rPr lang="en-GB" b="1" dirty="0" smtClean="0"/>
              <a:t>  and Technology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1970 – what to do with nitrate film? “Nitrate won’t wait”</a:t>
            </a:r>
          </a:p>
          <a:p>
            <a:pPr marL="0" indent="0">
              <a:buNone/>
            </a:pPr>
            <a:r>
              <a:rPr lang="en-GB" dirty="0" smtClean="0"/>
              <a:t>1990 – what to do with analogue videotape?</a:t>
            </a:r>
          </a:p>
          <a:p>
            <a:pPr marL="0" indent="0">
              <a:buNone/>
            </a:pPr>
            <a:r>
              <a:rPr lang="en-GB" dirty="0" smtClean="0"/>
              <a:t>1995 – what to do with </a:t>
            </a:r>
            <a:r>
              <a:rPr lang="en-GB" dirty="0" err="1" smtClean="0"/>
              <a:t>sepmags</a:t>
            </a:r>
            <a:r>
              <a:rPr lang="en-GB" dirty="0" smtClean="0"/>
              <a:t> (acetate magnetic sound tracks)?</a:t>
            </a:r>
          </a:p>
          <a:p>
            <a:pPr marL="0" indent="0">
              <a:buNone/>
            </a:pPr>
            <a:r>
              <a:rPr lang="en-GB" dirty="0" smtClean="0"/>
              <a:t>2000 – transferring (digitising, ripping) to create files</a:t>
            </a:r>
          </a:p>
          <a:p>
            <a:pPr marL="457200" lvl="1" indent="0">
              <a:buNone/>
            </a:pPr>
            <a:r>
              <a:rPr lang="en-GB" dirty="0"/>
              <a:t>what to do about originals?</a:t>
            </a:r>
          </a:p>
          <a:p>
            <a:pPr marL="457200" lvl="1" indent="0">
              <a:buNone/>
            </a:pPr>
            <a:r>
              <a:rPr lang="en-GB" dirty="0"/>
              <a:t>what is the artefact?</a:t>
            </a:r>
          </a:p>
          <a:p>
            <a:pPr marL="457200" lvl="1" indent="0">
              <a:buNone/>
            </a:pPr>
            <a:r>
              <a:rPr lang="en-GB" dirty="0"/>
              <a:t>What is the goal? </a:t>
            </a:r>
            <a:endParaRPr lang="en-GB" dirty="0" smtClean="0"/>
          </a:p>
          <a:p>
            <a:pPr marL="0" indent="0">
              <a:buNone/>
            </a:pPr>
            <a:r>
              <a:rPr lang="en-GB" dirty="0" smtClean="0"/>
              <a:t>And now – digital preservation</a:t>
            </a:r>
            <a:endParaRPr lang="en-GB" dirty="0"/>
          </a:p>
        </p:txBody>
      </p:sp>
    </p:spTree>
    <p:extLst>
      <p:ext uri="{BB962C8B-B14F-4D97-AF65-F5344CB8AC3E}">
        <p14:creationId xmlns:p14="http://schemas.microsoft.com/office/powerpoint/2010/main" val="2003260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1858</Words>
  <Application>Microsoft Office PowerPoint</Application>
  <PresentationFormat>Widescreen</PresentationFormat>
  <Paragraphs>313</Paragraphs>
  <Slides>30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Preservation Strategies Review</vt:lpstr>
      <vt:lpstr>Summary</vt:lpstr>
      <vt:lpstr>PowerPoint Presentation</vt:lpstr>
      <vt:lpstr>What’s Out There?</vt:lpstr>
      <vt:lpstr>Surveys:</vt:lpstr>
      <vt:lpstr>More surveys:</vt:lpstr>
      <vt:lpstr>Conclusions on Surveys</vt:lpstr>
      <vt:lpstr>Preservation strategies –  and Ethics</vt:lpstr>
      <vt:lpstr>Preservation strategies –  and Technology</vt:lpstr>
      <vt:lpstr>Preservation strategies –  and Economics</vt:lpstr>
      <vt:lpstr>Flatbed film digitisation</vt:lpstr>
      <vt:lpstr>But where does it end?</vt:lpstr>
      <vt:lpstr>PowerPoint Presentation</vt:lpstr>
      <vt:lpstr>Super 8</vt:lpstr>
      <vt:lpstr>'real world digitisation':</vt:lpstr>
      <vt:lpstr>RADD: Recover Analog and Digital Data</vt:lpstr>
      <vt:lpstr>Iowa State: "Building a Video Preservation Rack”</vt:lpstr>
      <vt:lpstr>XFR Collective</vt:lpstr>
      <vt:lpstr>DC Public Library Memory Lab</vt:lpstr>
      <vt:lpstr>"archive quality" A/V digitization</vt:lpstr>
      <vt:lpstr>Issues (or slogans)</vt:lpstr>
      <vt:lpstr>PowerPoint Presentation</vt:lpstr>
      <vt:lpstr>PowerPoint Presentation</vt:lpstr>
      <vt:lpstr>PowerPoint Presentation</vt:lpstr>
      <vt:lpstr>Preservation Prospects </vt:lpstr>
      <vt:lpstr>A lucky audiovisual archive in 2040</vt:lpstr>
      <vt:lpstr>An Unlucky Audiovisual Archive</vt:lpstr>
      <vt:lpstr>The next 100 years</vt:lpstr>
      <vt:lpstr>In 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D Wright</dc:creator>
  <cp:lastModifiedBy>R D Wright</cp:lastModifiedBy>
  <cp:revision>41</cp:revision>
  <dcterms:created xsi:type="dcterms:W3CDTF">2018-10-21T09:57:50Z</dcterms:created>
  <dcterms:modified xsi:type="dcterms:W3CDTF">2018-10-21T18:56:32Z</dcterms:modified>
</cp:coreProperties>
</file>