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Calibri"/>
              <a:ea typeface="Calibri"/>
              <a:cs typeface="Calibri"/>
              <a:sym typeface="Calibri"/>
            </a:endParaRPr>
          </a:p>
        </p:txBody>
      </p:sp>
      <p:sp>
        <p:nvSpPr>
          <p:cNvPr id="37" name="Google Shape;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99" name="Google Shape;99;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06" name="Google Shape;106;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ed836cc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13" name="Google Shape;113;g42ed836c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2ed836cc2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20" name="Google Shape;120;g42ed836cc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382bc5187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27" name="Google Shape;127;g4382bc518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382bc5187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34" name="Google Shape;134;g4382bc518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41" name="Google Shape;14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382bc5187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48" name="Google Shape;148;g4382bc518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382bc5187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55" name="Google Shape;155;g4382bc518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62" name="Google Shape;162;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43" name="Google Shape;4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p:txBody>
      </p:sp>
      <p:sp>
        <p:nvSpPr>
          <p:cNvPr id="50" name="Google Shape;5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57" name="Google Shape;5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64" name="Google Shape;64;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200" u="sng" cap="none" strike="noStrike">
              <a:solidFill>
                <a:schemeClr val="dk1"/>
              </a:solidFill>
              <a:latin typeface="Calibri"/>
              <a:ea typeface="Calibri"/>
              <a:cs typeface="Calibri"/>
              <a:sym typeface="Calibri"/>
            </a:endParaRPr>
          </a:p>
        </p:txBody>
      </p:sp>
      <p:sp>
        <p:nvSpPr>
          <p:cNvPr id="71" name="Google Shape;71;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sng" cap="none" strike="noStrike">
              <a:solidFill>
                <a:srgbClr val="000000"/>
              </a:solidFill>
              <a:latin typeface="Calibri"/>
              <a:ea typeface="Calibri"/>
              <a:cs typeface="Calibri"/>
              <a:sym typeface="Calibri"/>
            </a:endParaRPr>
          </a:p>
        </p:txBody>
      </p:sp>
      <p:sp>
        <p:nvSpPr>
          <p:cNvPr id="78" name="Google Shape;7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85" name="Google Shape;8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rgbClr val="000000"/>
              </a:solidFill>
              <a:latin typeface="Calibri"/>
              <a:ea typeface="Calibri"/>
              <a:cs typeface="Calibri"/>
              <a:sym typeface="Calibri"/>
            </a:endParaRPr>
          </a:p>
        </p:txBody>
      </p:sp>
      <p:sp>
        <p:nvSpPr>
          <p:cNvPr id="92" name="Google Shape;9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 type="subTitle"/>
          </p:nvPr>
        </p:nvSpPr>
        <p:spPr>
          <a:xfrm>
            <a:off x="1371600" y="3886200"/>
            <a:ext cx="6400800" cy="1495884"/>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3"/>
          <p:cNvSpPr txBox="1"/>
          <p:nvPr>
            <p:ph idx="1" type="body"/>
          </p:nvPr>
        </p:nvSpPr>
        <p:spPr>
          <a:xfrm>
            <a:off x="457200" y="1600201"/>
            <a:ext cx="8229600" cy="4295904"/>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457200" y="1600201"/>
            <a:ext cx="4038600" cy="4295904"/>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2" type="body"/>
          </p:nvPr>
        </p:nvSpPr>
        <p:spPr>
          <a:xfrm>
            <a:off x="4648200" y="1600200"/>
            <a:ext cx="4038600" cy="429590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8" name="Shape 28"/>
        <p:cNvGrpSpPr/>
        <p:nvPr/>
      </p:nvGrpSpPr>
      <p:grpSpPr>
        <a:xfrm>
          <a:off x="0" y="0"/>
          <a:ext cx="0" cy="0"/>
          <a:chOff x="0" y="0"/>
          <a:chExt cx="0" cy="0"/>
        </a:xfrm>
      </p:grpSpPr>
      <p:sp>
        <p:nvSpPr>
          <p:cNvPr id="29" name="Google Shape;29;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a:off x="1792288" y="5367338"/>
            <a:ext cx="5486400" cy="51364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mailto:jjones7@illinois.edu" TargetMode="External"/><Relationship Id="rId4" Type="http://schemas.openxmlformats.org/officeDocument/2006/relationships/hyperlink" Target="https://ischool.illinois.edu/people/jimi-jon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mdpi.iu.edu/doc/MDPIwhitepaper.pdf" TargetMode="External"/><Relationship Id="rId4" Type="http://schemas.openxmlformats.org/officeDocument/2006/relationships/hyperlink" Target="http://www.digitizationguidelines.gov/guidelines/FADGI-AV_AppSpecProj_Bkgd_101007.pdf" TargetMode="External"/><Relationship Id="rId5" Type="http://schemas.openxmlformats.org/officeDocument/2006/relationships/hyperlink" Target="http://www.preforma-project.eu/mediaconc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6"/>
          <p:cNvSpPr txBox="1"/>
          <p:nvPr>
            <p:ph type="ctrTitle"/>
          </p:nvPr>
        </p:nvSpPr>
        <p:spPr>
          <a:xfrm>
            <a:off x="685800" y="1202575"/>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2400" u="none" cap="none" strike="noStrike">
                <a:solidFill>
                  <a:schemeClr val="dk1"/>
                </a:solidFill>
                <a:latin typeface="Calibri"/>
                <a:ea typeface="Calibri"/>
                <a:cs typeface="Calibri"/>
                <a:sym typeface="Calibri"/>
              </a:rPr>
              <a:t>So Many Standards, So Little Time: An Analysis of </a:t>
            </a:r>
            <a:r>
              <a:rPr b="1" lang="en-US" sz="2400">
                <a:latin typeface="Calibri"/>
                <a:ea typeface="Calibri"/>
                <a:cs typeface="Calibri"/>
                <a:sym typeface="Calibri"/>
              </a:rPr>
              <a:t>the Development and Adoption of Video Digitization Standards</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0" i="0" lang="en-US" sz="2400" u="none" cap="none" strike="noStrike">
                <a:solidFill>
                  <a:srgbClr val="980000"/>
                </a:solidFill>
                <a:latin typeface="Calibri"/>
                <a:ea typeface="Calibri"/>
                <a:cs typeface="Calibri"/>
                <a:sym typeface="Calibri"/>
              </a:rPr>
              <a:t>Jimi Jones</a:t>
            </a:r>
            <a:endParaRPr b="0" i="0" sz="2400" u="none" cap="none" strike="noStrike">
              <a:solidFill>
                <a:srgbClr val="980000"/>
              </a:solidFill>
              <a:latin typeface="Calibri"/>
              <a:ea typeface="Calibri"/>
              <a:cs typeface="Calibri"/>
              <a:sym typeface="Calibri"/>
            </a:endParaRPr>
          </a:p>
        </p:txBody>
      </p:sp>
      <p:sp>
        <p:nvSpPr>
          <p:cNvPr id="40" name="Google Shape;40;p6"/>
          <p:cNvSpPr txBox="1"/>
          <p:nvPr>
            <p:ph idx="1" type="subTitle"/>
          </p:nvPr>
        </p:nvSpPr>
        <p:spPr>
          <a:xfrm>
            <a:off x="1371600" y="2725650"/>
            <a:ext cx="6400800" cy="14958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lang="en-US" sz="2400">
                <a:solidFill>
                  <a:srgbClr val="980000"/>
                </a:solidFill>
                <a:latin typeface="Calibri"/>
                <a:ea typeface="Calibri"/>
                <a:cs typeface="Calibri"/>
                <a:sym typeface="Calibri"/>
              </a:rPr>
              <a:t>25 October, 2018</a:t>
            </a:r>
            <a:endParaRPr b="0" i="0" sz="2400" u="none" cap="none" strike="noStrike">
              <a:solidFill>
                <a:srgbClr val="980000"/>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1" lang="en-US" sz="2400">
                <a:solidFill>
                  <a:srgbClr val="B45F06"/>
                </a:solidFill>
                <a:latin typeface="Calibri"/>
                <a:ea typeface="Calibri"/>
                <a:cs typeface="Calibri"/>
                <a:sym typeface="Calibri"/>
              </a:rPr>
              <a:t>No Time To Wait 3</a:t>
            </a:r>
            <a:endParaRPr b="1" sz="2400">
              <a:solidFill>
                <a:srgbClr val="B45F06"/>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1" lang="en-US" sz="2400">
                <a:solidFill>
                  <a:srgbClr val="B45F06"/>
                </a:solidFill>
                <a:latin typeface="Calibri"/>
                <a:ea typeface="Calibri"/>
                <a:cs typeface="Calibri"/>
                <a:sym typeface="Calibri"/>
              </a:rPr>
              <a:t> 2018</a:t>
            </a:r>
            <a:endParaRPr b="1" sz="2400">
              <a:solidFill>
                <a:srgbClr val="B45F06"/>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1" lang="en-US" sz="2400">
                <a:solidFill>
                  <a:srgbClr val="B45F06"/>
                </a:solidFill>
                <a:latin typeface="Calibri"/>
                <a:ea typeface="Calibri"/>
                <a:cs typeface="Calibri"/>
                <a:sym typeface="Calibri"/>
              </a:rPr>
              <a:t>London, England</a:t>
            </a:r>
            <a:endParaRPr b="1" sz="2400">
              <a:solidFill>
                <a:srgbClr val="B45F0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Methods</a:t>
            </a:r>
            <a:endParaRPr b="0" i="0" sz="4400" u="none" cap="none" strike="noStrike">
              <a:solidFill>
                <a:schemeClr val="dk1"/>
              </a:solidFill>
              <a:latin typeface="Calibri"/>
              <a:ea typeface="Calibri"/>
              <a:cs typeface="Calibri"/>
              <a:sym typeface="Calibri"/>
            </a:endParaRPr>
          </a:p>
        </p:txBody>
      </p:sp>
      <p:sp>
        <p:nvSpPr>
          <p:cNvPr id="102" name="Google Shape;102;p15"/>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lang="en-US" sz="2400" u="sng">
                <a:latin typeface="Calibri"/>
                <a:ea typeface="Calibri"/>
                <a:cs typeface="Calibri"/>
                <a:sym typeface="Calibri"/>
              </a:rPr>
              <a:t>Critical discourse analysis for studying standards documents and communications of standards groups</a:t>
            </a:r>
            <a:r>
              <a:rPr b="0" i="0" lang="en-US" sz="2400" u="sng" cap="none" strike="noStrike">
                <a:solidFill>
                  <a:schemeClr val="dk1"/>
                </a:solidFill>
                <a:latin typeface="Calibri"/>
                <a:ea typeface="Calibri"/>
                <a:cs typeface="Calibri"/>
                <a:sym typeface="Calibri"/>
              </a:rPr>
              <a:t> </a:t>
            </a:r>
            <a:endParaRPr b="0" i="0" sz="2400" u="sng"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Standards documents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Drafts of standards documents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Email list communications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Forum posts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Professional blogs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Conference presentations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Meeting minutes and other internal documents</a:t>
            </a:r>
            <a:endParaRPr b="0" i="0" sz="2200" u="none" cap="none" strike="noStrike">
              <a:solidFill>
                <a:schemeClr val="dk1"/>
              </a:solidFill>
              <a:latin typeface="Calibri"/>
              <a:ea typeface="Calibri"/>
              <a:cs typeface="Calibri"/>
              <a:sym typeface="Calibri"/>
            </a:endParaRPr>
          </a:p>
        </p:txBody>
      </p:sp>
      <p:sp>
        <p:nvSpPr>
          <p:cNvPr id="103" name="Google Shape;103;p15"/>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Discussion</a:t>
            </a:r>
            <a:endParaRPr b="0" i="0" sz="4400" u="none" cap="none" strike="noStrike">
              <a:solidFill>
                <a:schemeClr val="dk1"/>
              </a:solidFill>
              <a:latin typeface="Calibri"/>
              <a:ea typeface="Calibri"/>
              <a:cs typeface="Calibri"/>
              <a:sym typeface="Calibri"/>
            </a:endParaRPr>
          </a:p>
        </p:txBody>
      </p:sp>
      <p:sp>
        <p:nvSpPr>
          <p:cNvPr id="109" name="Google Shape;109;p16"/>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Shift in adoption of technology from industry hand-me-downs to memory community influenced and/or open-source tools</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Development of digitization tools is more participatory and less “wait and see”</a:t>
            </a:r>
            <a:endParaRPr sz="2400">
              <a:latin typeface="Calibri"/>
              <a:ea typeface="Calibri"/>
              <a:cs typeface="Calibri"/>
              <a:sym typeface="Calibri"/>
            </a:endParaRPr>
          </a:p>
        </p:txBody>
      </p:sp>
      <p:sp>
        <p:nvSpPr>
          <p:cNvPr id="110" name="Google Shape;110;p16"/>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Discussion</a:t>
            </a:r>
            <a:endParaRPr b="0" i="0" sz="4400" u="none" cap="none" strike="noStrike">
              <a:solidFill>
                <a:schemeClr val="dk1"/>
              </a:solidFill>
              <a:latin typeface="Calibri"/>
              <a:ea typeface="Calibri"/>
              <a:cs typeface="Calibri"/>
              <a:sym typeface="Calibri"/>
            </a:endParaRPr>
          </a:p>
        </p:txBody>
      </p:sp>
      <p:sp>
        <p:nvSpPr>
          <p:cNvPr id="116" name="Google Shape;116;p17"/>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Cost of standards documentation is often a hindrance to adoption of said standards</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This cost makes open technologies like FFV1 and Matroska more attractive </a:t>
            </a:r>
            <a:endParaRPr sz="2400">
              <a:latin typeface="Calibri"/>
              <a:ea typeface="Calibri"/>
              <a:cs typeface="Calibri"/>
              <a:sym typeface="Calibri"/>
            </a:endParaRPr>
          </a:p>
        </p:txBody>
      </p:sp>
      <p:sp>
        <p:nvSpPr>
          <p:cNvPr id="117" name="Google Shape;117;p17"/>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Discussion</a:t>
            </a:r>
            <a:endParaRPr b="0" i="0" sz="4400" u="none" cap="none" strike="noStrike">
              <a:solidFill>
                <a:schemeClr val="dk1"/>
              </a:solidFill>
              <a:latin typeface="Calibri"/>
              <a:ea typeface="Calibri"/>
              <a:cs typeface="Calibri"/>
              <a:sym typeface="Calibri"/>
            </a:endParaRPr>
          </a:p>
        </p:txBody>
      </p:sp>
      <p:sp>
        <p:nvSpPr>
          <p:cNvPr id="123" name="Google Shape;123;p18"/>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Early adopters like the Austrian Mediathek got a lot of resistance to their avant-garde implementation of FFV1</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Synchronous and asynchronous communication tools make it much easier to collaborate and to disseminate information about new technologies</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Lowered cost and increased availability of user-friendly digitization and editing software tools increases the attractiveness of technologies like FFV1 and MKV</a:t>
            </a:r>
            <a:endParaRPr sz="2400">
              <a:latin typeface="Calibri"/>
              <a:ea typeface="Calibri"/>
              <a:cs typeface="Calibri"/>
              <a:sym typeface="Calibri"/>
            </a:endParaRPr>
          </a:p>
        </p:txBody>
      </p:sp>
      <p:sp>
        <p:nvSpPr>
          <p:cNvPr id="124" name="Google Shape;124;p18"/>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Discussion</a:t>
            </a:r>
            <a:endParaRPr b="0" i="0" sz="4400" u="none" cap="none" strike="noStrike">
              <a:solidFill>
                <a:schemeClr val="dk1"/>
              </a:solidFill>
              <a:latin typeface="Calibri"/>
              <a:ea typeface="Calibri"/>
              <a:cs typeface="Calibri"/>
              <a:sym typeface="Calibri"/>
            </a:endParaRPr>
          </a:p>
        </p:txBody>
      </p:sp>
      <p:sp>
        <p:nvSpPr>
          <p:cNvPr id="130" name="Google Shape;130;p19"/>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Matroska and FFV1 is being adopted by some European broadcasters</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American broadcasters will, ultimately, need to deal with these standards as well, even if they do not implement them for preservation or broadcast</a:t>
            </a:r>
            <a:endParaRPr sz="2400">
              <a:latin typeface="Calibri"/>
              <a:ea typeface="Calibri"/>
              <a:cs typeface="Calibri"/>
              <a:sym typeface="Calibri"/>
            </a:endParaRPr>
          </a:p>
        </p:txBody>
      </p:sp>
      <p:sp>
        <p:nvSpPr>
          <p:cNvPr id="131" name="Google Shape;131;p19"/>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Discussion</a:t>
            </a:r>
            <a:endParaRPr b="0" i="0" sz="4400" u="none" cap="none" strike="noStrike">
              <a:solidFill>
                <a:schemeClr val="dk1"/>
              </a:solidFill>
              <a:latin typeface="Calibri"/>
              <a:ea typeface="Calibri"/>
              <a:cs typeface="Calibri"/>
              <a:sym typeface="Calibri"/>
            </a:endParaRPr>
          </a:p>
        </p:txBody>
      </p:sp>
      <p:sp>
        <p:nvSpPr>
          <p:cNvPr id="137" name="Google Shape;137;p20"/>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Conscious shift in alignment for some preservation professionals.</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Mike Casey, Indiana University, 2017: </a:t>
            </a:r>
            <a:r>
              <a:rPr b="1" lang="en-US" sz="2400">
                <a:solidFill>
                  <a:srgbClr val="FF9900"/>
                </a:solidFill>
                <a:latin typeface="Calibri"/>
                <a:ea typeface="Calibri"/>
                <a:cs typeface="Calibri"/>
                <a:sym typeface="Calibri"/>
              </a:rPr>
              <a:t>“We also believe that it is more fruitful, given our specific preservation requirements, to align ourselves with the FFmpeg community rather than with QuickTime developers and Apple.” </a:t>
            </a:r>
            <a:endParaRPr sz="2400">
              <a:solidFill>
                <a:srgbClr val="FF9900"/>
              </a:solidFill>
              <a:latin typeface="Calibri"/>
              <a:ea typeface="Calibri"/>
              <a:cs typeface="Calibri"/>
              <a:sym typeface="Calibri"/>
            </a:endParaRPr>
          </a:p>
        </p:txBody>
      </p:sp>
      <p:sp>
        <p:nvSpPr>
          <p:cNvPr id="138" name="Google Shape;138;p20"/>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BUT!</a:t>
            </a:r>
            <a:endParaRPr b="0" i="0" sz="4400" u="none" cap="none" strike="noStrike">
              <a:solidFill>
                <a:schemeClr val="dk1"/>
              </a:solidFill>
              <a:latin typeface="Calibri"/>
              <a:ea typeface="Calibri"/>
              <a:cs typeface="Calibri"/>
              <a:sym typeface="Calibri"/>
            </a:endParaRPr>
          </a:p>
        </p:txBody>
      </p:sp>
      <p:sp>
        <p:nvSpPr>
          <p:cNvPr id="144" name="Google Shape;144;p21"/>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a:t>
            </a:r>
            <a:r>
              <a:rPr lang="en-US" sz="2400">
                <a:latin typeface="Calibri"/>
                <a:ea typeface="Calibri"/>
                <a:cs typeface="Calibri"/>
                <a:sym typeface="Calibri"/>
              </a:rPr>
              <a:t>his paper does </a:t>
            </a:r>
            <a:r>
              <a:rPr b="1" i="1" lang="en-US" sz="2400">
                <a:latin typeface="Calibri"/>
                <a:ea typeface="Calibri"/>
                <a:cs typeface="Calibri"/>
                <a:sym typeface="Calibri"/>
              </a:rPr>
              <a:t>not</a:t>
            </a:r>
            <a:r>
              <a:rPr lang="en-US" sz="2400">
                <a:latin typeface="Calibri"/>
                <a:ea typeface="Calibri"/>
                <a:cs typeface="Calibri"/>
                <a:sym typeface="Calibri"/>
              </a:rPr>
              <a:t> take an open-source vs. industry position. </a:t>
            </a:r>
            <a:endParaRPr sz="2400">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And it is </a:t>
            </a:r>
            <a:r>
              <a:rPr b="1" i="1" lang="en-US" sz="2400">
                <a:latin typeface="Calibri"/>
                <a:ea typeface="Calibri"/>
                <a:cs typeface="Calibri"/>
                <a:sym typeface="Calibri"/>
              </a:rPr>
              <a:t>not</a:t>
            </a:r>
            <a:r>
              <a:rPr lang="en-US" sz="2400">
                <a:latin typeface="Calibri"/>
                <a:ea typeface="Calibri"/>
                <a:cs typeface="Calibri"/>
                <a:sym typeface="Calibri"/>
              </a:rPr>
              <a:t> a story of adversaries. This is, among other things, the story of a growing shift in attitude in the preservation realm re: open-source technologies. </a:t>
            </a:r>
            <a:endParaRPr sz="2400">
              <a:latin typeface="Calibri"/>
              <a:ea typeface="Calibri"/>
              <a:cs typeface="Calibri"/>
              <a:sym typeface="Calibri"/>
            </a:endParaRPr>
          </a:p>
        </p:txBody>
      </p:sp>
      <p:sp>
        <p:nvSpPr>
          <p:cNvPr id="145" name="Google Shape;145;p21"/>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Closing</a:t>
            </a:r>
            <a:endParaRPr b="0" i="0" sz="4400" u="none" cap="none" strike="noStrike">
              <a:solidFill>
                <a:schemeClr val="dk1"/>
              </a:solidFill>
              <a:latin typeface="Calibri"/>
              <a:ea typeface="Calibri"/>
              <a:cs typeface="Calibri"/>
              <a:sym typeface="Calibri"/>
            </a:endParaRPr>
          </a:p>
        </p:txBody>
      </p:sp>
      <p:sp>
        <p:nvSpPr>
          <p:cNvPr id="151" name="Google Shape;151;p22"/>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 clock is ticking for legacy magnetic video materials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Institutions are feeling the pressure to digitize video</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My work can help illuminate how standards are developed and implemented for video digitization</a:t>
            </a:r>
            <a:endParaRPr b="0" i="0" sz="2400" u="none" cap="none" strike="noStrike">
              <a:solidFill>
                <a:schemeClr val="dk1"/>
              </a:solidFill>
              <a:latin typeface="Calibri"/>
              <a:ea typeface="Calibri"/>
              <a:cs typeface="Calibri"/>
              <a:sym typeface="Calibri"/>
            </a:endParaRPr>
          </a:p>
        </p:txBody>
      </p:sp>
      <p:sp>
        <p:nvSpPr>
          <p:cNvPr id="152" name="Google Shape;152;p22"/>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Thank you!</a:t>
            </a:r>
            <a:endParaRPr b="0" i="0" sz="4400" u="none" cap="none" strike="noStrike">
              <a:solidFill>
                <a:schemeClr val="dk1"/>
              </a:solidFill>
              <a:latin typeface="Calibri"/>
              <a:ea typeface="Calibri"/>
              <a:cs typeface="Calibri"/>
              <a:sym typeface="Calibri"/>
            </a:endParaRPr>
          </a:p>
        </p:txBody>
      </p:sp>
      <p:sp>
        <p:nvSpPr>
          <p:cNvPr id="158" name="Google Shape;158;p23"/>
          <p:cNvSpPr txBox="1"/>
          <p:nvPr>
            <p:ph idx="1" type="body"/>
          </p:nvPr>
        </p:nvSpPr>
        <p:spPr>
          <a:xfrm>
            <a:off x="1066800" y="2743200"/>
            <a:ext cx="6741900" cy="1922400"/>
          </a:xfrm>
          <a:prstGeom prst="rect">
            <a:avLst/>
          </a:prstGeom>
          <a:noFill/>
          <a:ln>
            <a:noFill/>
          </a:ln>
        </p:spPr>
        <p:txBody>
          <a:bodyPr anchorCtr="0" anchor="t" bIns="45700" lIns="91425" spcFirstLastPara="1" rIns="91425" wrap="square" tIns="45700">
            <a:noAutofit/>
          </a:bodyPr>
          <a:lstStyle/>
          <a:p>
            <a:pPr indent="0" lvl="0" marL="457200" marR="0" rtl="0" algn="ctr">
              <a:lnSpc>
                <a:spcPct val="115000"/>
              </a:lnSpc>
              <a:spcBef>
                <a:spcPts val="0"/>
              </a:spcBef>
              <a:spcAft>
                <a:spcPts val="0"/>
              </a:spcAft>
              <a:buNone/>
            </a:pPr>
            <a:r>
              <a:rPr b="1" lang="en-US" sz="2400">
                <a:solidFill>
                  <a:srgbClr val="000000"/>
                </a:solidFill>
                <a:latin typeface="Calibri"/>
                <a:ea typeface="Calibri"/>
                <a:cs typeface="Calibri"/>
                <a:sym typeface="Calibri"/>
              </a:rPr>
              <a:t>Jimi Jones</a:t>
            </a:r>
            <a:endParaRPr b="1" sz="2400">
              <a:solidFill>
                <a:srgbClr val="000000"/>
              </a:solidFill>
              <a:latin typeface="Calibri"/>
              <a:ea typeface="Calibri"/>
              <a:cs typeface="Calibri"/>
              <a:sym typeface="Calibri"/>
            </a:endParaRPr>
          </a:p>
          <a:p>
            <a:pPr indent="0" lvl="0" marL="457200" marR="0" rtl="0" algn="ctr">
              <a:lnSpc>
                <a:spcPct val="115000"/>
              </a:lnSpc>
              <a:spcBef>
                <a:spcPts val="0"/>
              </a:spcBef>
              <a:spcAft>
                <a:spcPts val="0"/>
              </a:spcAft>
              <a:buNone/>
            </a:pPr>
            <a:r>
              <a:rPr b="1" lang="en-US" sz="2400">
                <a:solidFill>
                  <a:srgbClr val="000000"/>
                </a:solidFill>
                <a:uFill>
                  <a:noFill/>
                </a:uFill>
                <a:latin typeface="Calibri"/>
                <a:ea typeface="Calibri"/>
                <a:cs typeface="Calibri"/>
                <a:sym typeface="Calibri"/>
                <a:hlinkClick r:id="rId3"/>
              </a:rPr>
              <a:t>jjones7@illinois.edu</a:t>
            </a:r>
            <a:endParaRPr b="1" sz="2400">
              <a:solidFill>
                <a:srgbClr val="000000"/>
              </a:solidFill>
              <a:latin typeface="Calibri"/>
              <a:ea typeface="Calibri"/>
              <a:cs typeface="Calibri"/>
              <a:sym typeface="Calibri"/>
            </a:endParaRPr>
          </a:p>
          <a:p>
            <a:pPr indent="0" lvl="0" marL="457200" marR="0" rtl="0" algn="ctr">
              <a:lnSpc>
                <a:spcPct val="115000"/>
              </a:lnSpc>
              <a:spcBef>
                <a:spcPts val="0"/>
              </a:spcBef>
              <a:spcAft>
                <a:spcPts val="0"/>
              </a:spcAft>
              <a:buNone/>
            </a:pPr>
            <a:r>
              <a:rPr b="1" lang="en-US" sz="2400">
                <a:solidFill>
                  <a:srgbClr val="000000"/>
                </a:solidFill>
                <a:uFill>
                  <a:noFill/>
                </a:uFill>
                <a:latin typeface="Calibri"/>
                <a:ea typeface="Calibri"/>
                <a:cs typeface="Calibri"/>
                <a:sym typeface="Calibri"/>
                <a:hlinkClick r:id="rId4"/>
              </a:rPr>
              <a:t>https://ischool.illinois.edu/people/jimi-jones</a:t>
            </a:r>
            <a:endParaRPr b="1" sz="2400">
              <a:solidFill>
                <a:srgbClr val="000000"/>
              </a:solidFill>
              <a:latin typeface="Calibri"/>
              <a:ea typeface="Calibri"/>
              <a:cs typeface="Calibri"/>
              <a:sym typeface="Calibri"/>
            </a:endParaRPr>
          </a:p>
          <a:p>
            <a:pPr indent="0" lvl="0" marL="457200" marR="0" rtl="0" algn="ctr">
              <a:lnSpc>
                <a:spcPct val="115000"/>
              </a:lnSpc>
              <a:spcBef>
                <a:spcPts val="0"/>
              </a:spcBef>
              <a:spcAft>
                <a:spcPts val="0"/>
              </a:spcAft>
              <a:buNone/>
            </a:pPr>
            <a:r>
              <a:t/>
            </a:r>
            <a:endParaRPr b="1" sz="2400">
              <a:solidFill>
                <a:srgbClr val="000000"/>
              </a:solidFill>
              <a:latin typeface="Calibri"/>
              <a:ea typeface="Calibri"/>
              <a:cs typeface="Calibri"/>
              <a:sym typeface="Calibri"/>
            </a:endParaRPr>
          </a:p>
          <a:p>
            <a:pPr indent="0" lvl="0" marL="457200" marR="0" rtl="0" algn="ctr">
              <a:lnSpc>
                <a:spcPct val="115000"/>
              </a:lnSpc>
              <a:spcBef>
                <a:spcPts val="0"/>
              </a:spcBef>
              <a:spcAft>
                <a:spcPts val="0"/>
              </a:spcAft>
              <a:buNone/>
            </a:pPr>
            <a:r>
              <a:t/>
            </a:r>
            <a:endParaRPr b="1" sz="2400">
              <a:solidFill>
                <a:srgbClr val="000000"/>
              </a:solidFill>
              <a:latin typeface="Calibri"/>
              <a:ea typeface="Calibri"/>
              <a:cs typeface="Calibri"/>
              <a:sym typeface="Calibri"/>
            </a:endParaRPr>
          </a:p>
        </p:txBody>
      </p:sp>
      <p:sp>
        <p:nvSpPr>
          <p:cNvPr id="159" name="Google Shape;159;p23"/>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Selected References</a:t>
            </a:r>
            <a:endParaRPr b="0" i="0" sz="4400" u="none" cap="none" strike="noStrike">
              <a:solidFill>
                <a:schemeClr val="dk1"/>
              </a:solidFill>
              <a:latin typeface="Calibri"/>
              <a:ea typeface="Calibri"/>
              <a:cs typeface="Calibri"/>
              <a:sym typeface="Calibri"/>
            </a:endParaRPr>
          </a:p>
        </p:txBody>
      </p:sp>
      <p:sp>
        <p:nvSpPr>
          <p:cNvPr id="165" name="Google Shape;165;p24"/>
          <p:cNvSpPr txBox="1"/>
          <p:nvPr>
            <p:ph idx="1" type="body"/>
          </p:nvPr>
        </p:nvSpPr>
        <p:spPr>
          <a:xfrm>
            <a:off x="352250" y="1600200"/>
            <a:ext cx="8696400" cy="429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000000"/>
                </a:solidFill>
                <a:latin typeface="Calibri"/>
                <a:ea typeface="Calibri"/>
                <a:cs typeface="Calibri"/>
                <a:sym typeface="Calibri"/>
              </a:rPr>
              <a:t>Casey, Mike. Encoding and Wrapper Decisions and Implementation for Video Preservation Master Files. Available at: </a:t>
            </a:r>
            <a:r>
              <a:rPr lang="en-US" sz="1300">
                <a:solidFill>
                  <a:srgbClr val="000000"/>
                </a:solidFill>
                <a:uFill>
                  <a:noFill/>
                </a:uFill>
                <a:latin typeface="Calibri"/>
                <a:ea typeface="Calibri"/>
                <a:cs typeface="Calibri"/>
                <a:sym typeface="Calibri"/>
                <a:hlinkClick r:id="rId3"/>
              </a:rPr>
              <a:t>https://mdpi.iu.edu/doc/MDPIwhitepaper.pdf</a:t>
            </a:r>
            <a:r>
              <a:rPr lang="en-US" sz="1300">
                <a:solidFill>
                  <a:srgbClr val="000000"/>
                </a:solidFill>
                <a:latin typeface="Calibri"/>
                <a:ea typeface="Calibri"/>
                <a:cs typeface="Calibri"/>
                <a:sym typeface="Calibri"/>
              </a:rPr>
              <a:t>. </a:t>
            </a:r>
            <a:r>
              <a:rPr lang="en-US" sz="1300">
                <a:solidFill>
                  <a:srgbClr val="000000"/>
                </a:solidFill>
                <a:latin typeface="Calibri"/>
                <a:ea typeface="Calibri"/>
                <a:cs typeface="Calibri"/>
                <a:sym typeface="Calibri"/>
              </a:rPr>
              <a:t>Accessed on October 1, 2018.</a:t>
            </a:r>
            <a:endParaRPr sz="1300">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1300">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300" cap="none" strike="noStrike">
                <a:solidFill>
                  <a:srgbClr val="000000"/>
                </a:solidFill>
                <a:latin typeface="Calibri"/>
                <a:ea typeface="Calibri"/>
                <a:cs typeface="Calibri"/>
                <a:sym typeface="Calibri"/>
              </a:rPr>
              <a:t>Federal Agencies Digitization Guidelines Initiative (FADGI). (2010). Audio-Visual Format Documentation Project: Background Paper. Available at: </a:t>
            </a:r>
            <a:r>
              <a:rPr b="0" i="0" lang="en-US" sz="1300" cap="none" strike="noStrike">
                <a:solidFill>
                  <a:srgbClr val="000000"/>
                </a:solidFill>
                <a:uFill>
                  <a:noFill/>
                </a:uFill>
                <a:latin typeface="Calibri"/>
                <a:ea typeface="Calibri"/>
                <a:cs typeface="Calibri"/>
                <a:sym typeface="Calibri"/>
                <a:hlinkClick r:id="rId4"/>
              </a:rPr>
              <a:t>http://www.digitizationguidelines.gov/guidelines/FADGI-AV_AppSpecProj_Bkgd_101007.pdf</a:t>
            </a:r>
            <a:r>
              <a:rPr b="0" i="0" lang="en-US" sz="1300" cap="none" strike="noStrike">
                <a:solidFill>
                  <a:srgbClr val="000000"/>
                </a:solidFill>
                <a:latin typeface="Calibri"/>
                <a:ea typeface="Calibri"/>
                <a:cs typeface="Calibri"/>
                <a:sym typeface="Calibri"/>
              </a:rPr>
              <a:t>. </a:t>
            </a:r>
            <a:r>
              <a:rPr lang="en-US" sz="1300">
                <a:solidFill>
                  <a:srgbClr val="000000"/>
                </a:solidFill>
                <a:latin typeface="Calibri"/>
                <a:ea typeface="Calibri"/>
                <a:cs typeface="Calibri"/>
                <a:sym typeface="Calibri"/>
              </a:rPr>
              <a:t>Accessed on October 1, 2018</a:t>
            </a:r>
            <a:r>
              <a:rPr b="0" i="0" lang="en-US" sz="1300" cap="none" strike="noStrike">
                <a:solidFill>
                  <a:srgbClr val="000000"/>
                </a:solidFill>
                <a:latin typeface="Calibri"/>
                <a:ea typeface="Calibri"/>
                <a:cs typeface="Calibri"/>
                <a:sym typeface="Calibri"/>
              </a:rPr>
              <a:t>.</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300" cap="none" strike="noStrike">
                <a:solidFill>
                  <a:srgbClr val="000000"/>
                </a:solidFill>
                <a:latin typeface="Calibri"/>
                <a:ea typeface="Calibri"/>
                <a:cs typeface="Calibri"/>
                <a:sym typeface="Calibri"/>
              </a:rPr>
              <a:t>MediaConch. </a:t>
            </a:r>
            <a:r>
              <a:rPr b="0" i="0" lang="en-US" sz="1300" cap="none" strike="noStrike">
                <a:solidFill>
                  <a:srgbClr val="000000"/>
                </a:solidFill>
                <a:uFill>
                  <a:noFill/>
                </a:uFill>
                <a:latin typeface="Calibri"/>
                <a:ea typeface="Calibri"/>
                <a:cs typeface="Calibri"/>
                <a:sym typeface="Calibri"/>
                <a:hlinkClick r:id="rId5"/>
              </a:rPr>
              <a:t>http://www.preforma-project.eu/mediaconch.html</a:t>
            </a:r>
            <a:r>
              <a:rPr b="0" i="0" lang="en-US" sz="1300" cap="none" strike="noStrike">
                <a:solidFill>
                  <a:srgbClr val="000000"/>
                </a:solidFill>
                <a:latin typeface="Calibri"/>
                <a:ea typeface="Calibri"/>
                <a:cs typeface="Calibri"/>
                <a:sym typeface="Calibri"/>
              </a:rPr>
              <a:t>. Accessed on </a:t>
            </a:r>
            <a:r>
              <a:rPr lang="en-US" sz="1300">
                <a:solidFill>
                  <a:srgbClr val="000000"/>
                </a:solidFill>
                <a:latin typeface="Calibri"/>
                <a:ea typeface="Calibri"/>
                <a:cs typeface="Calibri"/>
                <a:sym typeface="Calibri"/>
              </a:rPr>
              <a:t>October 1, 2018</a:t>
            </a:r>
            <a:r>
              <a:rPr b="0" i="0" lang="en-US" sz="1300" cap="none" strike="noStrike">
                <a:solidFill>
                  <a:srgbClr val="000000"/>
                </a:solidFill>
                <a:latin typeface="Calibri"/>
                <a:ea typeface="Calibri"/>
                <a:cs typeface="Calibri"/>
                <a:sym typeface="Calibri"/>
              </a:rPr>
              <a:t>.</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300" cap="none" strike="noStrike">
                <a:solidFill>
                  <a:srgbClr val="000000"/>
                </a:solidFill>
                <a:latin typeface="Calibri"/>
                <a:ea typeface="Calibri"/>
                <a:cs typeface="Calibri"/>
                <a:sym typeface="Calibri"/>
              </a:rPr>
              <a:t>Mosco, Vincent. (2009). </a:t>
            </a:r>
            <a:r>
              <a:rPr b="0" i="1" lang="en-US" sz="1300" cap="none" strike="noStrike">
                <a:solidFill>
                  <a:srgbClr val="000000"/>
                </a:solidFill>
                <a:latin typeface="Calibri"/>
                <a:ea typeface="Calibri"/>
                <a:cs typeface="Calibri"/>
                <a:sym typeface="Calibri"/>
              </a:rPr>
              <a:t>The Political Economy of Communication: Rethinking and Renewal</a:t>
            </a:r>
            <a:r>
              <a:rPr b="0" i="0" lang="en-US" sz="1300" cap="none" strike="noStrike">
                <a:solidFill>
                  <a:srgbClr val="000000"/>
                </a:solidFill>
                <a:latin typeface="Calibri"/>
                <a:ea typeface="Calibri"/>
                <a:cs typeface="Calibri"/>
                <a:sym typeface="Calibri"/>
              </a:rPr>
              <a:t>. Thousand Oaks, CA: Sage Publications.</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300" cap="none" strike="noStrike">
                <a:solidFill>
                  <a:srgbClr val="000000"/>
                </a:solidFill>
                <a:latin typeface="Calibri"/>
                <a:ea typeface="Calibri"/>
                <a:cs typeface="Calibri"/>
                <a:sym typeface="Calibri"/>
              </a:rPr>
              <a:t>Pinch, Trevor J. and Wiebe E. Bijker. (1987). “The Social Construction of Facts and Artifacts: Or How the Sociology of Science and the Sociology of Technology Might Benefit Each Other”. In </a:t>
            </a:r>
            <a:r>
              <a:rPr b="0" i="1" lang="en-US" sz="1300" cap="none" strike="noStrike">
                <a:solidFill>
                  <a:srgbClr val="000000"/>
                </a:solidFill>
                <a:latin typeface="Calibri"/>
                <a:ea typeface="Calibri"/>
                <a:cs typeface="Calibri"/>
                <a:sym typeface="Calibri"/>
              </a:rPr>
              <a:t>The Social Construction of Technological Systems</a:t>
            </a:r>
            <a:r>
              <a:rPr b="0" i="0" lang="en-US" sz="1300" cap="none" strike="noStrike">
                <a:solidFill>
                  <a:srgbClr val="000000"/>
                </a:solidFill>
                <a:latin typeface="Calibri"/>
                <a:ea typeface="Calibri"/>
                <a:cs typeface="Calibri"/>
                <a:sym typeface="Calibri"/>
              </a:rPr>
              <a:t>. Cambridge, MA: MIT Press. 17-50.</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300" cap="none" strike="noStrike">
                <a:solidFill>
                  <a:srgbClr val="000000"/>
                </a:solidFill>
                <a:latin typeface="Calibri"/>
                <a:ea typeface="Calibri"/>
                <a:cs typeface="Calibri"/>
                <a:sym typeface="Calibri"/>
              </a:rPr>
              <a:t>Sterne, Jonathan. (2012). </a:t>
            </a:r>
            <a:r>
              <a:rPr b="0" i="1" lang="en-US" sz="1300" cap="none" strike="noStrike">
                <a:solidFill>
                  <a:srgbClr val="000000"/>
                </a:solidFill>
                <a:latin typeface="Calibri"/>
                <a:ea typeface="Calibri"/>
                <a:cs typeface="Calibri"/>
                <a:sym typeface="Calibri"/>
              </a:rPr>
              <a:t>MP3: The Meaning of a Format</a:t>
            </a:r>
            <a:r>
              <a:rPr b="0" i="0" lang="en-US" sz="1300" cap="none" strike="noStrike">
                <a:solidFill>
                  <a:srgbClr val="000000"/>
                </a:solidFill>
                <a:latin typeface="Calibri"/>
                <a:ea typeface="Calibri"/>
                <a:cs typeface="Calibri"/>
                <a:sym typeface="Calibri"/>
              </a:rPr>
              <a:t>. Durham, North Carolina: Duke University Press.</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300" cap="none" strike="noStrike">
              <a:solidFill>
                <a:srgbClr val="000000"/>
              </a:solidFill>
              <a:latin typeface="Calibri"/>
              <a:ea typeface="Calibri"/>
              <a:cs typeface="Calibri"/>
              <a:sym typeface="Calibri"/>
            </a:endParaRPr>
          </a:p>
        </p:txBody>
      </p:sp>
      <p:sp>
        <p:nvSpPr>
          <p:cNvPr id="166" name="Google Shape;166;p24"/>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46" name="Google Shape;46;p7"/>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Analog video recordings are deteriorating rapidly - content will be lost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Many standards to choose from for digitizing video at preservation quality</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This thesis is a q</a:t>
            </a:r>
            <a:r>
              <a:rPr b="0" i="0" lang="en-US" sz="2400" u="none" cap="none" strike="noStrike">
                <a:solidFill>
                  <a:schemeClr val="dk1"/>
                </a:solidFill>
                <a:latin typeface="Calibri"/>
                <a:ea typeface="Calibri"/>
                <a:cs typeface="Calibri"/>
                <a:sym typeface="Calibri"/>
              </a:rPr>
              <a:t>ualitative analys</a:t>
            </a:r>
            <a:r>
              <a:rPr lang="en-US" sz="2400">
                <a:latin typeface="Calibri"/>
                <a:ea typeface="Calibri"/>
                <a:cs typeface="Calibri"/>
                <a:sym typeface="Calibri"/>
              </a:rPr>
              <a:t>i</a:t>
            </a:r>
            <a:r>
              <a:rPr b="0" i="0" lang="en-US" sz="2400" u="none" cap="none" strike="noStrike">
                <a:solidFill>
                  <a:schemeClr val="dk1"/>
                </a:solidFill>
                <a:latin typeface="Calibri"/>
                <a:ea typeface="Calibri"/>
                <a:cs typeface="Calibri"/>
                <a:sym typeface="Calibri"/>
              </a:rPr>
              <a:t>s of two examples of standards development and their implementation</a:t>
            </a:r>
            <a:endParaRPr b="0" i="1" sz="2400" u="none" cap="none" strike="noStrike">
              <a:solidFill>
                <a:schemeClr val="dk1"/>
              </a:solidFill>
              <a:latin typeface="Calibri"/>
              <a:ea typeface="Calibri"/>
              <a:cs typeface="Calibri"/>
              <a:sym typeface="Calibri"/>
            </a:endParaRPr>
          </a:p>
        </p:txBody>
      </p:sp>
      <p:sp>
        <p:nvSpPr>
          <p:cNvPr id="47" name="Google Shape;47;p7"/>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Industry-Influenced</a:t>
            </a:r>
            <a:r>
              <a:rPr b="0" i="0" lang="en-US" sz="4400" u="none" cap="none" strike="noStrike">
                <a:solidFill>
                  <a:schemeClr val="dk1"/>
                </a:solidFill>
                <a:latin typeface="Calibri"/>
                <a:ea typeface="Calibri"/>
                <a:cs typeface="Calibri"/>
                <a:sym typeface="Calibri"/>
              </a:rPr>
              <a:t> Standards </a:t>
            </a:r>
            <a:endParaRPr b="0" i="0" sz="4400" u="none" cap="none" strike="noStrike">
              <a:solidFill>
                <a:schemeClr val="dk1"/>
              </a:solidFill>
              <a:latin typeface="Calibri"/>
              <a:ea typeface="Calibri"/>
              <a:cs typeface="Calibri"/>
              <a:sym typeface="Calibri"/>
            </a:endParaRPr>
          </a:p>
        </p:txBody>
      </p:sp>
      <p:sp>
        <p:nvSpPr>
          <p:cNvPr id="53" name="Google Shape;53;p8"/>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Developed with considerable input from cinema and broadcast industries</a:t>
            </a:r>
            <a:endParaRPr sz="2400">
              <a:latin typeface="Calibri"/>
              <a:ea typeface="Calibri"/>
              <a:cs typeface="Calibri"/>
              <a:sym typeface="Calibri"/>
            </a:endParaRPr>
          </a:p>
          <a:p>
            <a:pPr indent="0" lvl="0" marL="45720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‘AS-</a:t>
            </a:r>
            <a:r>
              <a:rPr lang="en-US" sz="2400">
                <a:latin typeface="Calibri"/>
                <a:ea typeface="Calibri"/>
                <a:cs typeface="Calibri"/>
                <a:sym typeface="Calibri"/>
              </a:rPr>
              <a:t>07</a:t>
            </a:r>
            <a:r>
              <a:rPr b="0" i="0" lang="en-US" sz="2400" u="none" cap="none" strike="noStrike">
                <a:solidFill>
                  <a:schemeClr val="dk1"/>
                </a:solidFill>
                <a:latin typeface="Calibri"/>
                <a:ea typeface="Calibri"/>
                <a:cs typeface="Calibri"/>
                <a:sym typeface="Calibri"/>
              </a:rPr>
              <a:t>’ developed to support the digitization efforts at the Library, especially their AV facility in Culpeper, VA</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MXF (Material Exchange Format) container and JPEG2000 lossless compression for picture essence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1700" u="none" cap="none" strike="noStrike">
              <a:solidFill>
                <a:schemeClr val="dk1"/>
              </a:solidFill>
              <a:latin typeface="Calibri"/>
              <a:ea typeface="Calibri"/>
              <a:cs typeface="Calibri"/>
              <a:sym typeface="Calibri"/>
            </a:endParaRPr>
          </a:p>
        </p:txBody>
      </p:sp>
      <p:sp>
        <p:nvSpPr>
          <p:cNvPr id="54" name="Google Shape;54;p8"/>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Open-Source </a:t>
            </a:r>
            <a:r>
              <a:rPr b="0" i="0" lang="en-US" sz="4400" u="none" cap="none" strike="noStrike">
                <a:solidFill>
                  <a:schemeClr val="dk1"/>
                </a:solidFill>
                <a:latin typeface="Calibri"/>
                <a:ea typeface="Calibri"/>
                <a:cs typeface="Calibri"/>
                <a:sym typeface="Calibri"/>
              </a:rPr>
              <a:t>Standards</a:t>
            </a:r>
            <a:endParaRPr b="0" i="0" sz="4400" u="none" cap="none" strike="noStrike">
              <a:solidFill>
                <a:schemeClr val="dk1"/>
              </a:solidFill>
              <a:latin typeface="Calibri"/>
              <a:ea typeface="Calibri"/>
              <a:cs typeface="Calibri"/>
              <a:sym typeface="Calibri"/>
            </a:endParaRPr>
          </a:p>
        </p:txBody>
      </p:sp>
      <p:sp>
        <p:nvSpPr>
          <p:cNvPr id="60" name="Google Shape;60;p9"/>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Completely open specifications, not beholden to industry; developed with considerable input from the memory realm</a:t>
            </a:r>
            <a:endParaRPr sz="2400">
              <a:latin typeface="Calibri"/>
              <a:ea typeface="Calibri"/>
              <a:cs typeface="Calibri"/>
              <a:sym typeface="Calibri"/>
            </a:endParaRPr>
          </a:p>
          <a:p>
            <a:pPr indent="0" lvl="0" marL="45720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CELLAR working group of the Internet Engineering Task Force (IETF)</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en-US" sz="2400">
                <a:latin typeface="Calibri"/>
                <a:ea typeface="Calibri"/>
                <a:cs typeface="Calibri"/>
                <a:sym typeface="Calibri"/>
              </a:rPr>
              <a:t>Standardizing </a:t>
            </a:r>
            <a:r>
              <a:rPr b="0" i="0" lang="en-US" sz="2400" u="none" cap="none" strike="noStrike">
                <a:solidFill>
                  <a:schemeClr val="dk1"/>
                </a:solidFill>
                <a:latin typeface="Calibri"/>
                <a:ea typeface="Calibri"/>
                <a:cs typeface="Calibri"/>
                <a:sym typeface="Calibri"/>
              </a:rPr>
              <a:t>Matroska (MKV) multimedia container and FF Video Codec 1 (FFV1)  lossless video compression codec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000" u="none" cap="none" strike="noStrike">
              <a:solidFill>
                <a:schemeClr val="dk1"/>
              </a:solidFill>
              <a:latin typeface="Calibri"/>
              <a:ea typeface="Calibri"/>
              <a:cs typeface="Calibri"/>
              <a:sym typeface="Calibri"/>
            </a:endParaRPr>
          </a:p>
        </p:txBody>
      </p:sp>
      <p:sp>
        <p:nvSpPr>
          <p:cNvPr id="61" name="Google Shape;61;p9"/>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Theoretical Lenses </a:t>
            </a:r>
            <a:endParaRPr b="0" i="0" sz="4400" u="none" cap="none" strike="noStrike">
              <a:solidFill>
                <a:schemeClr val="dk1"/>
              </a:solidFill>
              <a:latin typeface="Calibri"/>
              <a:ea typeface="Calibri"/>
              <a:cs typeface="Calibri"/>
              <a:sym typeface="Calibri"/>
            </a:endParaRPr>
          </a:p>
        </p:txBody>
      </p:sp>
      <p:sp>
        <p:nvSpPr>
          <p:cNvPr id="67" name="Google Shape;67;p10"/>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3200"/>
              <a:buFont typeface="Arial"/>
              <a:buNone/>
            </a:pPr>
            <a:r>
              <a:rPr b="0" i="0" lang="en-US" sz="2200" u="sng" cap="none" strike="noStrike">
                <a:solidFill>
                  <a:schemeClr val="dk1"/>
                </a:solidFill>
                <a:latin typeface="Calibri"/>
                <a:ea typeface="Calibri"/>
                <a:cs typeface="Calibri"/>
                <a:sym typeface="Calibri"/>
              </a:rPr>
              <a:t>Social Construction Of Technology</a:t>
            </a:r>
            <a:endParaRPr b="0" i="0" sz="2200" u="sng"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Draws from the work of scholars like Trevor Pinch, Jonathan Sterne and Steve Woolgar</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Technologies as  evolutionary - as a result of variation and selection and not as a smooth, orderly progression</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It is not always the ‘best’ technologies that win out</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Technologies themselves also have interpretive flexibility</a:t>
            </a:r>
            <a:endParaRPr b="0" i="0" sz="2200" u="none" cap="none" strike="noStrike">
              <a:solidFill>
                <a:schemeClr val="dk1"/>
              </a:solidFill>
              <a:latin typeface="Calibri"/>
              <a:ea typeface="Calibri"/>
              <a:cs typeface="Calibri"/>
              <a:sym typeface="Calibri"/>
            </a:endParaRPr>
          </a:p>
        </p:txBody>
      </p:sp>
      <p:sp>
        <p:nvSpPr>
          <p:cNvPr id="68" name="Google Shape;68;p10"/>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Theoretical Lenses</a:t>
            </a:r>
            <a:endParaRPr b="0" i="0" sz="4400" u="none" cap="none" strike="noStrike">
              <a:solidFill>
                <a:schemeClr val="dk1"/>
              </a:solidFill>
              <a:latin typeface="Calibri"/>
              <a:ea typeface="Calibri"/>
              <a:cs typeface="Calibri"/>
              <a:sym typeface="Calibri"/>
            </a:endParaRPr>
          </a:p>
        </p:txBody>
      </p:sp>
      <p:sp>
        <p:nvSpPr>
          <p:cNvPr id="74" name="Google Shape;74;p11"/>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3200"/>
              <a:buFont typeface="Arial"/>
              <a:buNone/>
            </a:pPr>
            <a:r>
              <a:rPr b="0" i="0" lang="en-US" sz="2200" u="sng" cap="none" strike="noStrike">
                <a:solidFill>
                  <a:schemeClr val="dk1"/>
                </a:solidFill>
                <a:latin typeface="Calibri"/>
                <a:ea typeface="Calibri"/>
                <a:cs typeface="Calibri"/>
                <a:sym typeface="Calibri"/>
              </a:rPr>
              <a:t>Political Economy</a:t>
            </a:r>
            <a:endParaRPr b="0" i="0" sz="2200" u="sng"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Draws heavily from the work of Vincent Mosco </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Looks at market relationships beyond the traditional economic binary of ‘producers’ and ‘consumers.’</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Studies the power relations that define development, consumption and distribution of resources </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3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Standards, like any product, can be influenced by power relations </a:t>
            </a:r>
            <a:endParaRPr b="0" i="0" sz="2200" u="none" cap="none" strike="noStrike">
              <a:solidFill>
                <a:schemeClr val="dk1"/>
              </a:solidFill>
              <a:latin typeface="Calibri"/>
              <a:ea typeface="Calibri"/>
              <a:cs typeface="Calibri"/>
              <a:sym typeface="Calibri"/>
            </a:endParaRPr>
          </a:p>
        </p:txBody>
      </p:sp>
      <p:sp>
        <p:nvSpPr>
          <p:cNvPr id="75" name="Google Shape;75;p11"/>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Calibri"/>
                <a:ea typeface="Calibri"/>
                <a:cs typeface="Calibri"/>
                <a:sym typeface="Calibri"/>
              </a:rPr>
              <a:t>Research Question</a:t>
            </a:r>
            <a:r>
              <a:rPr lang="en-US">
                <a:latin typeface="Calibri"/>
                <a:ea typeface="Calibri"/>
                <a:cs typeface="Calibri"/>
                <a:sym typeface="Calibri"/>
              </a:rPr>
              <a:t>s</a:t>
            </a:r>
            <a:endParaRPr b="0" i="0" sz="4400" u="none" cap="none" strike="noStrike">
              <a:solidFill>
                <a:schemeClr val="dk1"/>
              </a:solidFill>
              <a:latin typeface="Calibri"/>
              <a:ea typeface="Calibri"/>
              <a:cs typeface="Calibri"/>
              <a:sym typeface="Calibri"/>
            </a:endParaRPr>
          </a:p>
        </p:txBody>
      </p:sp>
      <p:sp>
        <p:nvSpPr>
          <p:cNvPr id="81" name="Google Shape;81;p12"/>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Font typeface="Calibri"/>
              <a:buAutoNum type="arabicPeriod"/>
            </a:pPr>
            <a:r>
              <a:rPr lang="en-US" sz="2000">
                <a:latin typeface="Calibri"/>
                <a:ea typeface="Calibri"/>
                <a:cs typeface="Calibri"/>
                <a:sym typeface="Calibri"/>
              </a:rPr>
              <a:t>How do power and influence dynamics affect two particular standards development groups as they work to create high quality video digitization standards and to define the concepts of quality and sustainability for the moving image preservation community? </a:t>
            </a:r>
            <a:endParaRPr b="0" i="0" sz="2000" u="none" cap="none" strike="noStrike">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t/>
            </a:r>
            <a:endParaRPr sz="2000">
              <a:latin typeface="Calibri"/>
              <a:ea typeface="Calibri"/>
              <a:cs typeface="Calibri"/>
              <a:sym typeface="Calibri"/>
            </a:endParaRPr>
          </a:p>
          <a:p>
            <a:pPr indent="-355600" lvl="0" marL="457200" rtl="0" algn="l">
              <a:lnSpc>
                <a:spcPct val="150000"/>
              </a:lnSpc>
              <a:spcBef>
                <a:spcPts val="0"/>
              </a:spcBef>
              <a:spcAft>
                <a:spcPts val="0"/>
              </a:spcAft>
              <a:buSzPts val="2000"/>
              <a:buFont typeface="Calibri"/>
              <a:buAutoNum type="arabicPeriod"/>
            </a:pPr>
            <a:r>
              <a:rPr lang="en-US" sz="2000">
                <a:latin typeface="Calibri"/>
                <a:ea typeface="Calibri"/>
                <a:cs typeface="Calibri"/>
                <a:sym typeface="Calibri"/>
              </a:rPr>
              <a:t>What roles do open-source and industry-influenced moving image digitization encodings and formats play in the moving image preservation community’s efforts to solve problems related to their work?</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sz="2400">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sz="2400">
              <a:latin typeface="Calibri"/>
              <a:ea typeface="Calibri"/>
              <a:cs typeface="Calibri"/>
              <a:sym typeface="Calibri"/>
            </a:endParaRPr>
          </a:p>
        </p:txBody>
      </p:sp>
      <p:sp>
        <p:nvSpPr>
          <p:cNvPr id="82" name="Google Shape;82;p12"/>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Methods</a:t>
            </a:r>
            <a:endParaRPr b="0" i="0" sz="4400" u="none" cap="none" strike="noStrike">
              <a:solidFill>
                <a:schemeClr val="dk1"/>
              </a:solidFill>
              <a:latin typeface="Calibri"/>
              <a:ea typeface="Calibri"/>
              <a:cs typeface="Calibri"/>
              <a:sym typeface="Calibri"/>
            </a:endParaRPr>
          </a:p>
        </p:txBody>
      </p:sp>
      <p:sp>
        <p:nvSpPr>
          <p:cNvPr id="88" name="Google Shape;88;p13"/>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rPr b="0" i="0" lang="en-US" sz="2400" u="sng" cap="none" strike="noStrike">
                <a:solidFill>
                  <a:schemeClr val="dk1"/>
                </a:solidFill>
                <a:latin typeface="Calibri"/>
                <a:ea typeface="Calibri"/>
                <a:cs typeface="Calibri"/>
                <a:sym typeface="Calibri"/>
              </a:rPr>
              <a:t>Interviews to learn about standards development</a:t>
            </a:r>
            <a:endParaRPr b="0" i="0" sz="24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People who develop the standards</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Kate Murray, LC</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Dave Rice, CUNY, MKV/FFV1</a:t>
            </a:r>
            <a:endParaRPr b="0" i="0" sz="2000" u="none" cap="none" strike="noStrike">
              <a:solidFill>
                <a:schemeClr val="dk1"/>
              </a:solidFill>
              <a:latin typeface="Calibri"/>
              <a:ea typeface="Calibri"/>
              <a:cs typeface="Calibri"/>
              <a:sym typeface="Calibri"/>
            </a:endParaRPr>
          </a:p>
          <a:p>
            <a:pPr indent="0" lvl="0" marL="914400" marR="0" rtl="0" algn="l">
              <a:lnSpc>
                <a:spcPct val="2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People who use the standards and worked on their development</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James Snyder, engineer, LC</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lang="en-US" sz="2000">
                <a:latin typeface="Calibri"/>
                <a:ea typeface="Calibri"/>
                <a:cs typeface="Calibri"/>
                <a:sym typeface="Calibri"/>
              </a:rPr>
              <a:t>Mike Casey, Indiana University </a:t>
            </a:r>
            <a:endParaRPr b="0" i="0" sz="2000" u="none" cap="none" strike="noStrike">
              <a:solidFill>
                <a:schemeClr val="dk1"/>
              </a:solidFill>
              <a:latin typeface="Calibri"/>
              <a:ea typeface="Calibri"/>
              <a:cs typeface="Calibri"/>
              <a:sym typeface="Calibri"/>
            </a:endParaRPr>
          </a:p>
          <a:p>
            <a:pPr indent="0" lvl="0" marL="0" marR="0" rtl="0" algn="l">
              <a:lnSpc>
                <a:spcPct val="200000"/>
              </a:lnSpc>
              <a:spcBef>
                <a:spcPts val="0"/>
              </a:spcBef>
              <a:spcAft>
                <a:spcPts val="0"/>
              </a:spcAft>
              <a:buClr>
                <a:schemeClr val="dk1"/>
              </a:buClr>
              <a:buSzPts val="32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Methods</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457200" y="1600201"/>
            <a:ext cx="8229600" cy="429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dk1"/>
                </a:solidFill>
                <a:latin typeface="Calibri"/>
                <a:ea typeface="Calibri"/>
                <a:cs typeface="Calibri"/>
                <a:sym typeface="Calibri"/>
              </a:rPr>
              <a:t>Site visit</a:t>
            </a:r>
            <a:r>
              <a:rPr lang="en-US" sz="2400" u="sng">
                <a:latin typeface="Calibri"/>
                <a:ea typeface="Calibri"/>
                <a:cs typeface="Calibri"/>
                <a:sym typeface="Calibri"/>
              </a:rPr>
              <a:t>s for interviews and observation</a:t>
            </a:r>
            <a:endParaRPr b="0" i="0" sz="24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rPr b="0" i="0" lang="en-US" sz="2400" u="none" cap="none" strike="noStrike">
                <a:solidFill>
                  <a:schemeClr val="dk1"/>
                </a:solidFill>
                <a:latin typeface="Calibri"/>
                <a:ea typeface="Calibri"/>
                <a:cs typeface="Calibri"/>
                <a:sym typeface="Calibri"/>
              </a:rPr>
              <a:t>  </a:t>
            </a:r>
            <a:endParaRPr b="0" i="0" sz="2400" u="sng"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latin typeface="Calibri"/>
                <a:ea typeface="Calibri"/>
                <a:cs typeface="Calibri"/>
                <a:sym typeface="Calibri"/>
              </a:rPr>
              <a:t>National Audiovisual Conservation Center in Culpeper, VA</a:t>
            </a:r>
            <a:endParaRPr sz="2200">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latin typeface="Calibri"/>
                <a:ea typeface="Calibri"/>
                <a:cs typeface="Calibri"/>
                <a:sym typeface="Calibri"/>
              </a:rPr>
              <a:t>Indiana University, Bloomington </a:t>
            </a:r>
            <a:endParaRPr sz="2200">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latin typeface="Calibri"/>
                <a:ea typeface="Calibri"/>
                <a:cs typeface="Calibri"/>
                <a:sym typeface="Calibri"/>
              </a:rPr>
              <a:t>Vienna for No Time To Wait 2</a:t>
            </a:r>
            <a:endParaRPr sz="2200">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latin typeface="Calibri"/>
                <a:ea typeface="Calibri"/>
                <a:cs typeface="Calibri"/>
                <a:sym typeface="Calibri"/>
              </a:rPr>
              <a:t>Scene Savers in Cincinnati, OH</a:t>
            </a:r>
            <a:endParaRPr sz="2200">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3200"/>
              <a:buFont typeface="Arial"/>
              <a:buNone/>
            </a:pPr>
            <a:r>
              <a:rPr b="0" i="1" lang="en-US" sz="2200" u="none" cap="none" strike="noStrike">
                <a:solidFill>
                  <a:srgbClr val="FF9900"/>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p:txBody>
      </p:sp>
      <p:sp>
        <p:nvSpPr>
          <p:cNvPr id="96" name="Google Shape;96;p14"/>
          <p:cNvSpPr txBox="1"/>
          <p:nvPr>
            <p:ph idx="12" type="sldNum"/>
          </p:nvPr>
        </p:nvSpPr>
        <p:spPr>
          <a:xfrm>
            <a:off x="457209" y="6333009"/>
            <a:ext cx="548700" cy="525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