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57" r:id="rId3"/>
    <p:sldId id="275" r:id="rId4"/>
    <p:sldId id="272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4" r:id="rId15"/>
    <p:sldId id="276" r:id="rId16"/>
    <p:sldId id="278" r:id="rId17"/>
    <p:sldId id="279" r:id="rId18"/>
    <p:sldId id="290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06" autoAdjust="0"/>
  </p:normalViewPr>
  <p:slideViewPr>
    <p:cSldViewPr snapToGrid="0">
      <p:cViewPr>
        <p:scale>
          <a:sx n="85" d="100"/>
          <a:sy n="85" d="100"/>
        </p:scale>
        <p:origin x="595" y="5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3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4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60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3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9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2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4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10/24/2018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10/24/2018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erank_/reverse-engineering-the-gopro-cineform-codec-7411312bfe1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erank/p2car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kzsam.wordpress.com/2015/02/21/471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erank/sxs-linu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6000" dirty="0"/>
              <a:t>Supporting niche formats and hardware in open source software and operating systems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Kieran </a:t>
            </a:r>
            <a:r>
              <a:rPr lang="en-US" dirty="0" err="1"/>
              <a:t>Kunhya</a:t>
            </a:r>
            <a:r>
              <a:rPr lang="en-US" dirty="0"/>
              <a:t> &lt;kieran@kunhya.com&gt; - @</a:t>
            </a:r>
            <a:r>
              <a:rPr lang="en-US" dirty="0" err="1"/>
              <a:t>kierank</a:t>
            </a:r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press release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AAF39-EC9A-4B03-B5CF-184017BB3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766"/>
          <a:stretch/>
        </p:blipFill>
        <p:spPr>
          <a:xfrm>
            <a:off x="1950985" y="1861391"/>
            <a:ext cx="8053626" cy="37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127812" cy="3809999"/>
          </a:xfrm>
        </p:spPr>
        <p:txBody>
          <a:bodyPr/>
          <a:lstStyle/>
          <a:p>
            <a:r>
              <a:rPr lang="en-US" dirty="0"/>
              <a:t>Downloaded SMPTE VC-5 specification</a:t>
            </a:r>
          </a:p>
          <a:p>
            <a:pPr lvl="1"/>
            <a:r>
              <a:rPr lang="en-US" dirty="0"/>
              <a:t>Some things similar but some things in real world completely different</a:t>
            </a:r>
          </a:p>
          <a:p>
            <a:r>
              <a:rPr lang="en-US" dirty="0"/>
              <a:t>Hints that lowpass coefficients were raw, by luck one sample had quite a lot of flat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Helped identify region</a:t>
            </a:r>
          </a:p>
          <a:p>
            <a:r>
              <a:rPr lang="en-US" dirty="0"/>
              <a:t>Lucky also this sample used the published codebook, though could have reverse engineered from binary decoder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https://cdn-images-1.medium.com/max/2000/0*FKN9RVzpQpsiUltj.">
            <a:extLst>
              <a:ext uri="{FF2B5EF4-FFF2-40B4-BE49-F238E27FC236}">
                <a16:creationId xmlns:a16="http://schemas.microsoft.com/office/drawing/2014/main" id="{8E98E036-D56A-45B1-9782-4D0C4785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19" y="3400425"/>
            <a:ext cx="23431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cdn-images-1.medium.com/max/2000/1*41Mzo213-so9BQ_cPOKWuA.png">
            <a:extLst>
              <a:ext uri="{FF2B5EF4-FFF2-40B4-BE49-F238E27FC236}">
                <a16:creationId xmlns:a16="http://schemas.microsoft.com/office/drawing/2014/main" id="{618268C1-902E-437B-AAAB-3BEAFC29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10" y="751868"/>
            <a:ext cx="4520601" cy="245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Cineform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3881718" cy="3809999"/>
          </a:xfrm>
        </p:spPr>
        <p:txBody>
          <a:bodyPr/>
          <a:lstStyle/>
          <a:p>
            <a:r>
              <a:rPr lang="en-US" dirty="0"/>
              <a:t>Continue reverse engineering tags, lots of people contributed samples.</a:t>
            </a:r>
          </a:p>
          <a:p>
            <a:pPr lvl="1"/>
            <a:r>
              <a:rPr lang="en-US" dirty="0"/>
              <a:t>Aligned coefficient layout</a:t>
            </a:r>
          </a:p>
          <a:p>
            <a:pPr lvl="1"/>
            <a:r>
              <a:rPr lang="en-US" dirty="0"/>
              <a:t>Simple and fast codec</a:t>
            </a:r>
          </a:p>
          <a:p>
            <a:pPr lvl="1"/>
            <a:r>
              <a:rPr lang="en-US" dirty="0"/>
              <a:t>Eventually get to working decoder</a:t>
            </a:r>
          </a:p>
          <a:p>
            <a:r>
              <a:rPr lang="en-US" dirty="0"/>
              <a:t>Some samples had more complicated structures, “3D-transform” frames, interlaced, </a:t>
            </a:r>
            <a:r>
              <a:rPr lang="en-US" dirty="0" err="1"/>
              <a:t>bayer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https://cdn-images-1.medium.com/max/2000/1*PWRru_AXlPmM4lQ3Z9t5aQ.png">
            <a:extLst>
              <a:ext uri="{FF2B5EF4-FFF2-40B4-BE49-F238E27FC236}">
                <a16:creationId xmlns:a16="http://schemas.microsoft.com/office/drawing/2014/main" id="{4CA59D3E-DB64-4105-AACE-40317A77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67" y="1120587"/>
            <a:ext cx="5791781" cy="44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3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Cineform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795682" cy="38099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https://medium.com/@kierank_/reverse-engineering-the-gopro-cineform-codec-7411312bfe1c</a:t>
            </a:r>
            <a:r>
              <a:rPr lang="en-US" dirty="0"/>
              <a:t> – 36k readers!</a:t>
            </a:r>
          </a:p>
          <a:p>
            <a:endParaRPr lang="en-US" dirty="0"/>
          </a:p>
          <a:p>
            <a:r>
              <a:rPr lang="en-US" dirty="0"/>
              <a:t>Eventually led to </a:t>
            </a:r>
            <a:r>
              <a:rPr lang="en-US" dirty="0" err="1"/>
              <a:t>Cineform</a:t>
            </a:r>
            <a:r>
              <a:rPr lang="en-US" dirty="0"/>
              <a:t> being open-sourced by GoPro!</a:t>
            </a:r>
          </a:p>
          <a:p>
            <a:endParaRPr lang="en-US" dirty="0"/>
          </a:p>
          <a:p>
            <a:r>
              <a:rPr lang="en-US" dirty="0"/>
              <a:t>Few missing pieces implemented by Google Summer of Code 2018 student</a:t>
            </a:r>
          </a:p>
          <a:p>
            <a:pPr lvl="1"/>
            <a:r>
              <a:rPr lang="en-US" dirty="0"/>
              <a:t>Not integrated into </a:t>
            </a:r>
            <a:r>
              <a:rPr lang="en-US" dirty="0" err="1"/>
              <a:t>FFmpeg</a:t>
            </a:r>
            <a:r>
              <a:rPr lang="en-US" dirty="0"/>
              <a:t>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345A8-E5B5-423E-A45F-F281863EC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81" y="1178858"/>
            <a:ext cx="4374080" cy="46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Physical Media files come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day someone will come across these and wonder how to read files</a:t>
            </a:r>
          </a:p>
          <a:p>
            <a:r>
              <a:rPr lang="en-US" dirty="0"/>
              <a:t>Panasonic P2 and Sony </a:t>
            </a:r>
            <a:r>
              <a:rPr lang="en-US" dirty="0" err="1"/>
              <a:t>SxS</a:t>
            </a:r>
            <a:r>
              <a:rPr lang="en-US" dirty="0"/>
              <a:t> cards </a:t>
            </a:r>
          </a:p>
          <a:p>
            <a:pPr lvl="1"/>
            <a:r>
              <a:rPr lang="en-US" dirty="0"/>
              <a:t>PCI and PCI Express-based respectively</a:t>
            </a:r>
          </a:p>
          <a:p>
            <a:pPr lvl="1"/>
            <a:r>
              <a:rPr lang="en-US" dirty="0"/>
              <a:t>Both common and widely used, precursors to modern </a:t>
            </a:r>
            <a:r>
              <a:rPr lang="en-US" dirty="0" err="1"/>
              <a:t>NVMe</a:t>
            </a:r>
            <a:r>
              <a:rPr lang="en-US" dirty="0"/>
              <a:t> storage</a:t>
            </a:r>
          </a:p>
          <a:p>
            <a:pPr lvl="1"/>
            <a:endParaRPr lang="en-US" dirty="0"/>
          </a:p>
          <a:p>
            <a:r>
              <a:rPr lang="en-US" dirty="0"/>
              <a:t>Closed source Windows and Mac drivers, or proprietary readers.</a:t>
            </a:r>
          </a:p>
          <a:p>
            <a:pPr lvl="1"/>
            <a:r>
              <a:rPr lang="en-US" dirty="0"/>
              <a:t>Likely won’t work in 100 years</a:t>
            </a:r>
          </a:p>
          <a:p>
            <a:pPr lvl="1"/>
            <a:r>
              <a:rPr lang="en-US" dirty="0"/>
              <a:t>Linux driver will last, nothing comparable </a:t>
            </a:r>
            <a:r>
              <a:rPr lang="en-US"/>
              <a:t>hardware support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Panasonic P2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4589929" cy="3809999"/>
          </a:xfrm>
        </p:spPr>
        <p:txBody>
          <a:bodyPr/>
          <a:lstStyle/>
          <a:p>
            <a:r>
              <a:rPr lang="en-US" dirty="0"/>
              <a:t>PCMCIA based solid stage storage introduced in 2004</a:t>
            </a:r>
          </a:p>
          <a:p>
            <a:r>
              <a:rPr lang="en-US" dirty="0"/>
              <a:t>Modern PCI Express backwards compatible with legacy PCI</a:t>
            </a:r>
          </a:p>
          <a:p>
            <a:r>
              <a:rPr lang="en-US" dirty="0"/>
              <a:t>Bought cheap card off eBay.</a:t>
            </a:r>
          </a:p>
        </p:txBody>
      </p:sp>
      <p:pic>
        <p:nvPicPr>
          <p:cNvPr id="4098" name="Picture 2" descr="A 16 GB P2 card next to a Secure Digital card">
            <a:extLst>
              <a:ext uri="{FF2B5EF4-FFF2-40B4-BE49-F238E27FC236}">
                <a16:creationId xmlns:a16="http://schemas.microsoft.com/office/drawing/2014/main" id="{90C1249D-93EF-45A7-810D-8064B1AE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58" y="1743635"/>
            <a:ext cx="4459194" cy="337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16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Panasonic P2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65376" cy="3809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Request source code for Linux on camera</a:t>
            </a:r>
          </a:p>
          <a:p>
            <a:pPr lvl="1"/>
            <a:r>
              <a:rPr lang="en-US" dirty="0"/>
              <a:t>Dig through thousands of lines and find ancient Linux 2.4 driver.</a:t>
            </a:r>
          </a:p>
          <a:p>
            <a:r>
              <a:rPr lang="en-US" dirty="0"/>
              <a:t>Go to parents house, find my high school PC from 2008 with legacy PCI slot.</a:t>
            </a:r>
          </a:p>
          <a:p>
            <a:pPr lvl="1"/>
            <a:r>
              <a:rPr lang="en-US" dirty="0"/>
              <a:t>Will it work without official hardware?</a:t>
            </a:r>
          </a:p>
          <a:p>
            <a:r>
              <a:rPr lang="en-US" dirty="0"/>
              <a:t>A lot of messing with CentOS and wow, it worked!</a:t>
            </a:r>
          </a:p>
          <a:p>
            <a:r>
              <a:rPr lang="en-US" dirty="0"/>
              <a:t>Might have newer cameras with more reasonable driver:</a:t>
            </a:r>
          </a:p>
          <a:p>
            <a:pPr lvl="1"/>
            <a:r>
              <a:rPr lang="en-US" dirty="0">
                <a:hlinkClick r:id="rId3"/>
              </a:rPr>
              <a:t>https://github.com/kierank/p2card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No automatic alt text available.">
            <a:extLst>
              <a:ext uri="{FF2B5EF4-FFF2-40B4-BE49-F238E27FC236}">
                <a16:creationId xmlns:a16="http://schemas.microsoft.com/office/drawing/2014/main" id="{A8541EB7-AB23-4832-8ADF-C2F8AF610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333" r="20539" b="11438"/>
          <a:stretch/>
        </p:blipFill>
        <p:spPr bwMode="auto">
          <a:xfrm>
            <a:off x="6979026" y="1721225"/>
            <a:ext cx="4182334" cy="359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Sony </a:t>
            </a:r>
            <a:r>
              <a:rPr lang="en-US" dirty="0" err="1"/>
              <a:t>SxS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4007224" cy="3809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Also requested source code, no driver to be found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Instead looked into reverse engineering.</a:t>
            </a:r>
          </a:p>
          <a:p>
            <a:r>
              <a:rPr lang="en-US" dirty="0"/>
              <a:t>Built rig to easily use card.</a:t>
            </a:r>
          </a:p>
          <a:p>
            <a:r>
              <a:rPr lang="en-US" dirty="0"/>
              <a:t>Setup Windows XP QEMU to sniff memory mapped IO, how the driver is reading memory from the card.</a:t>
            </a:r>
          </a:p>
          <a:p>
            <a:pPr lvl="1"/>
            <a:r>
              <a:rPr lang="en-US" dirty="0">
                <a:hlinkClick r:id="rId3"/>
              </a:rPr>
              <a:t>https://hakzsam.wordpress.com/2015/02/21/471/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scontent.fltn2-1.fna.fbcdn.net/v/t1.0-9/10013753_495966983842258_1593922992_n.jpg?_nc_cat=104&amp;_nc_ht=scontent.fltn2-1.fna&amp;oh=dcc0459a73bd15b181340ec0b73ad9cb&amp;oe=5C3C5A25">
            <a:extLst>
              <a:ext uri="{FF2B5EF4-FFF2-40B4-BE49-F238E27FC236}">
                <a16:creationId xmlns:a16="http://schemas.microsoft.com/office/drawing/2014/main" id="{B3C09FE8-9798-4196-A23A-6F26CA80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48" y="1694329"/>
            <a:ext cx="5193552" cy="389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Sony </a:t>
            </a:r>
            <a:r>
              <a:rPr lang="en-US" dirty="0" err="1"/>
              <a:t>SxS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8960224" cy="3809999"/>
          </a:xfrm>
        </p:spPr>
        <p:txBody>
          <a:bodyPr>
            <a:normAutofit/>
          </a:bodyPr>
          <a:lstStyle/>
          <a:p>
            <a:r>
              <a:rPr lang="en-US" dirty="0"/>
              <a:t>At the time needed newest CPU with IOMMU</a:t>
            </a:r>
          </a:p>
          <a:p>
            <a:r>
              <a:rPr lang="en-US" dirty="0"/>
              <a:t>Use “dd” to read block by block and see how the driver reads and writes. Change the block index, and continue</a:t>
            </a:r>
          </a:p>
          <a:p>
            <a:pPr lvl="1"/>
            <a:r>
              <a:rPr lang="en-US" dirty="0"/>
              <a:t>Very basic by modern </a:t>
            </a:r>
            <a:r>
              <a:rPr lang="en-US" dirty="0" err="1"/>
              <a:t>NVMe</a:t>
            </a:r>
            <a:r>
              <a:rPr lang="en-US" dirty="0"/>
              <a:t> standards</a:t>
            </a:r>
          </a:p>
          <a:p>
            <a:pPr lvl="1"/>
            <a:r>
              <a:rPr lang="en-US" dirty="0"/>
              <a:t>Request block, get an interrupt with buffer</a:t>
            </a:r>
          </a:p>
          <a:p>
            <a:r>
              <a:rPr lang="en-US" dirty="0">
                <a:hlinkClick r:id="rId3"/>
              </a:rPr>
              <a:t>https://github.com/kierank/sxs-linux</a:t>
            </a:r>
            <a:endParaRPr lang="en-US" dirty="0"/>
          </a:p>
          <a:p>
            <a:pPr lvl="1"/>
            <a:r>
              <a:rPr lang="en-US" dirty="0"/>
              <a:t>No working DMA yet so very slow</a:t>
            </a:r>
          </a:p>
          <a:p>
            <a:pPr lvl="1"/>
            <a:r>
              <a:rPr lang="en-US" dirty="0"/>
              <a:t>Need time to get it into mainline Linux (Christmas?)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and Video codec reverse engineering is tending to completion</a:t>
            </a:r>
          </a:p>
          <a:p>
            <a:pPr lvl="1"/>
            <a:r>
              <a:rPr lang="en-US" dirty="0"/>
              <a:t>Codecs are being reverse engineered at a faster rate than they are created</a:t>
            </a:r>
          </a:p>
          <a:p>
            <a:pPr lvl="1"/>
            <a:r>
              <a:rPr lang="en-US" dirty="0"/>
              <a:t>This has remarkable historical consequences for media</a:t>
            </a:r>
          </a:p>
          <a:p>
            <a:pPr lvl="2"/>
            <a:r>
              <a:rPr lang="en-US" dirty="0"/>
              <a:t>Both the fact that users can “store” their content on sites like YouTube</a:t>
            </a:r>
          </a:p>
          <a:p>
            <a:pPr lvl="2"/>
            <a:r>
              <a:rPr lang="en-US" dirty="0"/>
              <a:t>Or that discovered media will be playable for decades</a:t>
            </a:r>
          </a:p>
          <a:p>
            <a:pPr lvl="1"/>
            <a:endParaRPr lang="en-US" dirty="0"/>
          </a:p>
          <a:p>
            <a:r>
              <a:rPr lang="en-US" dirty="0"/>
              <a:t>That said there are still many proprietary storage formats out there</a:t>
            </a:r>
          </a:p>
          <a:p>
            <a:pPr lvl="1"/>
            <a:r>
              <a:rPr lang="en-US" dirty="0"/>
              <a:t>May not be easily possible to use commodity reader and reverse engineer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Open Source Multimedia in both a personal and professional capacity: </a:t>
            </a:r>
            <a:r>
              <a:rPr lang="en-US" dirty="0" err="1"/>
              <a:t>FFmpeg</a:t>
            </a:r>
            <a:r>
              <a:rPr lang="en-US" dirty="0"/>
              <a:t> and x264 in particular.</a:t>
            </a:r>
          </a:p>
          <a:p>
            <a:r>
              <a:rPr lang="en-US" dirty="0"/>
              <a:t>Also interested in reverse engineering of codecs and hardware</a:t>
            </a:r>
          </a:p>
          <a:p>
            <a:r>
              <a:rPr lang="en-US" dirty="0"/>
              <a:t>Presentation in reverse chronological order for ease of understanding</a:t>
            </a:r>
          </a:p>
          <a:p>
            <a:r>
              <a:rPr lang="en-US" b="1" dirty="0"/>
              <a:t>This presentation given in a personal 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FFmpeg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dirty="0"/>
              <a:t>De-facto open source multimedia processing tool and library</a:t>
            </a:r>
          </a:p>
          <a:p>
            <a:pPr lvl="1"/>
            <a:r>
              <a:rPr lang="en-US" dirty="0"/>
              <a:t>Many web browsers implement complex specifications like HTML and CSS</a:t>
            </a:r>
          </a:p>
          <a:p>
            <a:pPr lvl="1"/>
            <a:r>
              <a:rPr lang="en-US" dirty="0"/>
              <a:t>Nothing comparable in multimedia</a:t>
            </a:r>
          </a:p>
          <a:p>
            <a:pPr lvl="1"/>
            <a:r>
              <a:rPr lang="en-US" dirty="0"/>
              <a:t>Basis of video players such as VLC, browsers (Chrome + Firefox), Smart TVs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Written in C, not in newfangled language of the week</a:t>
            </a:r>
          </a:p>
          <a:p>
            <a:pPr lvl="1"/>
            <a:r>
              <a:rPr lang="en-US" dirty="0"/>
              <a:t>Widely supported across computer architectures</a:t>
            </a:r>
          </a:p>
          <a:p>
            <a:pPr lvl="1"/>
            <a:r>
              <a:rPr lang="en-US" dirty="0"/>
              <a:t>Likely tens of decades or more of support</a:t>
            </a:r>
          </a:p>
          <a:p>
            <a:pPr lvl="1"/>
            <a:r>
              <a:rPr lang="en-US" dirty="0"/>
              <a:t>Works on RPI, watch, other weird device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movieconverter-studio.com/_PUBLIC/ffmpeg/logo-new/ffmpeg-logo-src/ffmpeg-logo.png">
            <a:extLst>
              <a:ext uri="{FF2B5EF4-FFF2-40B4-BE49-F238E27FC236}">
                <a16:creationId xmlns:a16="http://schemas.microsoft.com/office/drawing/2014/main" id="{5620B757-AE93-4E86-B441-C015D70F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356" y="4669492"/>
            <a:ext cx="37719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on the Shoulders of Giants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Kostya </a:t>
            </a:r>
            <a:r>
              <a:rPr lang="en-US" dirty="0" err="1"/>
              <a:t>Shishkov</a:t>
            </a:r>
            <a:r>
              <a:rPr lang="en-US" dirty="0"/>
              <a:t> and Paul </a:t>
            </a:r>
            <a:r>
              <a:rPr lang="en-US" dirty="0" err="1"/>
              <a:t>Mahol</a:t>
            </a:r>
            <a:endParaRPr lang="en-US" dirty="0"/>
          </a:p>
          <a:p>
            <a:r>
              <a:rPr lang="en-US" dirty="0"/>
              <a:t>Master codec reverse engineers</a:t>
            </a:r>
          </a:p>
          <a:p>
            <a:pPr lvl="1"/>
            <a:r>
              <a:rPr lang="en-US" dirty="0"/>
              <a:t>Willingness to teach and help (in their own special way…)</a:t>
            </a:r>
          </a:p>
          <a:p>
            <a:pPr lvl="1"/>
            <a:endParaRPr lang="en-US" dirty="0"/>
          </a:p>
          <a:p>
            <a:r>
              <a:rPr lang="en-US" dirty="0"/>
              <a:t>Both reverse engineered dozens of codecs</a:t>
            </a:r>
          </a:p>
          <a:p>
            <a:pPr lvl="1"/>
            <a:r>
              <a:rPr lang="en-US" dirty="0"/>
              <a:t>Monumental impact on media playback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support niche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dirty="0"/>
              <a:t>Someday, someone might discover and want to play these formats.</a:t>
            </a:r>
          </a:p>
          <a:p>
            <a:pPr lvl="1"/>
            <a:r>
              <a:rPr lang="en-US" dirty="0"/>
              <a:t>An impact now or long into the future</a:t>
            </a:r>
          </a:p>
          <a:p>
            <a:pPr lvl="1"/>
            <a:r>
              <a:rPr lang="en-US" dirty="0"/>
              <a:t>Most of you in the room are that impact</a:t>
            </a:r>
          </a:p>
          <a:p>
            <a:pPr lvl="1"/>
            <a:endParaRPr lang="en-US" dirty="0"/>
          </a:p>
          <a:p>
            <a:r>
              <a:rPr lang="en-US" dirty="0"/>
              <a:t>Quite a lot of multimedia low-hanging fruit is “done”, good way to stay familiar with concepts (entropy coding, DCT). </a:t>
            </a:r>
          </a:p>
          <a:p>
            <a:pPr lvl="1"/>
            <a:r>
              <a:rPr lang="en-US" dirty="0"/>
              <a:t>Something you can do over Easter/Christmas.</a:t>
            </a:r>
          </a:p>
          <a:p>
            <a:pPr lvl="1"/>
            <a:r>
              <a:rPr lang="en-US" dirty="0"/>
              <a:t>Also work for new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ticket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415DF7-83F4-4913-9F8E-1E923251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3684494" cy="3809999"/>
          </a:xfrm>
        </p:spPr>
        <p:txBody>
          <a:bodyPr/>
          <a:lstStyle/>
          <a:p>
            <a:r>
              <a:rPr lang="en-GB" dirty="0"/>
              <a:t>There are so many variants of MPEG-4, why are these ones not supported?</a:t>
            </a:r>
          </a:p>
          <a:p>
            <a:r>
              <a:rPr lang="en-GB" dirty="0"/>
              <a:t>Why are they 4:2:2 and 4:4:4?</a:t>
            </a:r>
          </a:p>
          <a:p>
            <a:r>
              <a:rPr lang="en-GB" dirty="0"/>
              <a:t>Only 3 samples available, to this day no real-world samples found.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78885-D78D-4D15-B60C-422508470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45" t="33006" r="13860" b="1307"/>
          <a:stretch/>
        </p:blipFill>
        <p:spPr>
          <a:xfrm>
            <a:off x="5100919" y="1418665"/>
            <a:ext cx="6535270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MPEG-4 </a:t>
            </a:r>
            <a:r>
              <a:rPr lang="en-US" dirty="0" err="1"/>
              <a:t>Sstp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dirty="0"/>
              <a:t>Spent a lot of time trawling the internet looking for recent copy of paid spec</a:t>
            </a:r>
          </a:p>
          <a:p>
            <a:pPr lvl="1"/>
            <a:r>
              <a:rPr lang="en-US" dirty="0"/>
              <a:t>Common in industry but a big problem for independent developers.</a:t>
            </a:r>
          </a:p>
          <a:p>
            <a:pPr lvl="1"/>
            <a:r>
              <a:rPr lang="en-US" dirty="0"/>
              <a:t>Eventually found it on some Chinese website</a:t>
            </a:r>
          </a:p>
          <a:p>
            <a:pPr lvl="1"/>
            <a:endParaRPr lang="en-US" dirty="0"/>
          </a:p>
          <a:p>
            <a:r>
              <a:rPr lang="en-US" dirty="0"/>
              <a:t>Woah this is different</a:t>
            </a:r>
          </a:p>
          <a:p>
            <a:pPr lvl="2"/>
            <a:r>
              <a:rPr lang="en-US" dirty="0"/>
              <a:t>Up to 12-bit data, 4:2:2, 4:4:4, RGB – none supported in existing MPEG-4 code</a:t>
            </a:r>
          </a:p>
          <a:p>
            <a:pPr lvl="2"/>
            <a:r>
              <a:rPr lang="en-US" dirty="0"/>
              <a:t>&gt; 16-bit coefficients (not supported in </a:t>
            </a:r>
            <a:r>
              <a:rPr lang="en-US" dirty="0" err="1"/>
              <a:t>FFmpeg</a:t>
            </a:r>
            <a:r>
              <a:rPr lang="en-US" dirty="0"/>
              <a:t> IDCT)</a:t>
            </a:r>
          </a:p>
          <a:p>
            <a:pPr lvl="2"/>
            <a:r>
              <a:rPr lang="en-US" dirty="0"/>
              <a:t>Crazy DPCM mode with vertical block scanning</a:t>
            </a:r>
          </a:p>
          <a:p>
            <a:r>
              <a:rPr lang="en-US" dirty="0"/>
              <a:t>Only one program on Windows, no ability to extract raw data</a:t>
            </a:r>
          </a:p>
        </p:txBody>
      </p:sp>
    </p:spTree>
    <p:extLst>
      <p:ext uri="{BB962C8B-B14F-4D97-AF65-F5344CB8AC3E}">
        <p14:creationId xmlns:p14="http://schemas.microsoft.com/office/powerpoint/2010/main" val="23829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MPEG-4 </a:t>
            </a:r>
            <a:r>
              <a:rPr lang="en-US" dirty="0" err="1"/>
              <a:t>Sstp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981201"/>
            <a:ext cx="5522259" cy="3809999"/>
          </a:xfrm>
        </p:spPr>
        <p:txBody>
          <a:bodyPr/>
          <a:lstStyle/>
          <a:p>
            <a:r>
              <a:rPr lang="en-US" dirty="0"/>
              <a:t>Entropy coding nice, either works or it doesn’t</a:t>
            </a:r>
          </a:p>
          <a:p>
            <a:r>
              <a:rPr lang="en-US" dirty="0"/>
              <a:t>Used float IDCT to get to working picture</a:t>
            </a:r>
          </a:p>
          <a:p>
            <a:r>
              <a:rPr lang="en-US" dirty="0"/>
              <a:t>No reference decoder, tweaked picture until it looked ok.</a:t>
            </a:r>
          </a:p>
          <a:p>
            <a:r>
              <a:rPr lang="en-US" dirty="0"/>
              <a:t>Took another year to get round to boring work of implementing templated integer IDCT.</a:t>
            </a:r>
          </a:p>
          <a:p>
            <a:r>
              <a:rPr lang="en-US" dirty="0"/>
              <a:t>Also tedious work to hack-in 10/12-bit into </a:t>
            </a:r>
            <a:r>
              <a:rPr lang="en-US" dirty="0" err="1"/>
              <a:t>FFmpeg</a:t>
            </a:r>
            <a:r>
              <a:rPr lang="en-US" dirty="0"/>
              <a:t>, not ideal method.</a:t>
            </a:r>
          </a:p>
        </p:txBody>
      </p:sp>
      <p:pic>
        <p:nvPicPr>
          <p:cNvPr id="6146" name="Picture 2" descr="https://pbs.twimg.com/media/C0uzcx-XgAA7bIu.jpg:large">
            <a:extLst>
              <a:ext uri="{FF2B5EF4-FFF2-40B4-BE49-F238E27FC236}">
                <a16:creationId xmlns:a16="http://schemas.microsoft.com/office/drawing/2014/main" id="{2BE94B8B-CB97-40EF-BB88-843BBD65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05" y="891989"/>
            <a:ext cx="3844278" cy="21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bs.twimg.com/media/C1NVJGuXcAAg9Yn.jpg:large">
            <a:extLst>
              <a:ext uri="{FF2B5EF4-FFF2-40B4-BE49-F238E27FC236}">
                <a16:creationId xmlns:a16="http://schemas.microsoft.com/office/drawing/2014/main" id="{9D473A1C-F919-47A3-B927-204FD916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66" y="3458549"/>
            <a:ext cx="3844517" cy="21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MPEG-4 </a:t>
            </a:r>
            <a:r>
              <a:rPr lang="en-US" dirty="0" err="1"/>
              <a:t>Sstp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02624" cy="3809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Was quite hard to verify DPCM blocks</a:t>
            </a:r>
          </a:p>
          <a:p>
            <a:r>
              <a:rPr lang="en-US" dirty="0"/>
              <a:t>After a lot of digging online found conformance MPEG bitstreams, weird raw file format.</a:t>
            </a:r>
          </a:p>
          <a:p>
            <a:r>
              <a:rPr lang="en-US" dirty="0"/>
              <a:t>Got to position where nearly all of image worked but some part looked weird.</a:t>
            </a:r>
          </a:p>
          <a:p>
            <a:r>
              <a:rPr lang="en-US" dirty="0"/>
              <a:t>After even more digging found reference software. Typo found: -(x &gt;&gt; n) != ((-x) &gt;&gt; n)</a:t>
            </a:r>
          </a:p>
          <a:p>
            <a:r>
              <a:rPr lang="en-US" dirty="0"/>
              <a:t>Might be some minor errors, probably IDCT precision problem, maybe &gt; 32-bit intermediates?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https://pbs.twimg.com/media/Dk9w1iTXsAA9s48.jpg:large">
            <a:extLst>
              <a:ext uri="{FF2B5EF4-FFF2-40B4-BE49-F238E27FC236}">
                <a16:creationId xmlns:a16="http://schemas.microsoft.com/office/drawing/2014/main" id="{25B15CDA-2F83-4057-BF06-D16BAC6FB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8357" r="-1" b="10086"/>
          <a:stretch/>
        </p:blipFill>
        <p:spPr bwMode="auto">
          <a:xfrm>
            <a:off x="7270376" y="676835"/>
            <a:ext cx="3787589" cy="25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bs.twimg.com/media/Dk__R3CWsAE-977.jpg:large">
            <a:extLst>
              <a:ext uri="{FF2B5EF4-FFF2-40B4-BE49-F238E27FC236}">
                <a16:creationId xmlns:a16="http://schemas.microsoft.com/office/drawing/2014/main" id="{56348CE4-790F-4EA8-8F81-B403DC5F3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7" r="-148" b="10588"/>
          <a:stretch/>
        </p:blipFill>
        <p:spPr bwMode="auto">
          <a:xfrm>
            <a:off x="7310719" y="3500717"/>
            <a:ext cx="3787589" cy="25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6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1073</Words>
  <Application>Microsoft Office PowerPoint</Application>
  <PresentationFormat>Widescreen</PresentationFormat>
  <Paragraphs>143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Diamond Grid 16x9</vt:lpstr>
      <vt:lpstr>Supporting niche formats and hardware in open source software and operating systems</vt:lpstr>
      <vt:lpstr>Who am I?</vt:lpstr>
      <vt:lpstr>Why FFmpeg?</vt:lpstr>
      <vt:lpstr>Standing on the Shoulders of Giants</vt:lpstr>
      <vt:lpstr>Why support niche formats</vt:lpstr>
      <vt:lpstr>This ticket</vt:lpstr>
      <vt:lpstr>MPEG-4 Sstp (1)</vt:lpstr>
      <vt:lpstr>MPEG-4 Sstp (2)</vt:lpstr>
      <vt:lpstr>MPEG-4 Sstp (3)</vt:lpstr>
      <vt:lpstr>This press release</vt:lpstr>
      <vt:lpstr>Cineform</vt:lpstr>
      <vt:lpstr>Cineform (2)</vt:lpstr>
      <vt:lpstr>Cineform (3)</vt:lpstr>
      <vt:lpstr>But what about Physical Media files come on</vt:lpstr>
      <vt:lpstr>Panasonic P2 (1)</vt:lpstr>
      <vt:lpstr>Panasonic P2 (2)</vt:lpstr>
      <vt:lpstr>Sony SxS</vt:lpstr>
      <vt:lpstr>Sony SxS (2)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Kieran</dc:creator>
  <cp:lastModifiedBy>Kieran</cp:lastModifiedBy>
  <cp:revision>74</cp:revision>
  <dcterms:created xsi:type="dcterms:W3CDTF">2018-10-23T21:32:18Z</dcterms:created>
  <dcterms:modified xsi:type="dcterms:W3CDTF">2018-10-25T00:37:06Z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