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14B7E99-3E4E-4B32-920C-D21EC7D5D458}">
  <a:tblStyle styleId="{314B7E99-3E4E-4B32-920C-D21EC7D5D45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668fdb52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668fdb52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668fdb52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668fdb52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668fdb52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668fdb52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668fdb52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668fdb52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668fdb52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668fdb52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668fdb52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668fdb52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reto.ch" TargetMode="External"/><Relationship Id="rId4" Type="http://schemas.openxmlformats.org/officeDocument/2006/relationships/hyperlink" Target="http://reto.ch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#nttw3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How did this happen?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1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5 minute presentation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@dericed 2018-10-26 #nttw3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🕒+💰+❤️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11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63325"/>
            <a:ext cx="8520600" cy="8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Sponsorship: </a:t>
            </a:r>
            <a:r>
              <a:rPr lang="en" sz="5200">
                <a:latin typeface="Courier New"/>
                <a:ea typeface="Courier New"/>
                <a:cs typeface="Courier New"/>
                <a:sym typeface="Courier New"/>
              </a:rPr>
              <a:t>💰+❤️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219975" y="1222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{314B7E99-3E4E-4B32-920C-D21EC7D5D458}</a:tableStyleId>
              </a:tblPr>
              <a:tblGrid>
                <a:gridCol w="6511750"/>
                <a:gridCol w="2100575"/>
              </a:tblGrid>
              <a:tr h="497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3"/>
                        </a:rPr>
                        <a:t>reto.ch</a:t>
                      </a:r>
                      <a:endParaRPr sz="1800" u="sng">
                        <a:solidFill>
                          <a:schemeClr val="accen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  <a:hlinkClick r:id="rId4"/>
                      </a:endParaRPr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accen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7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Axiel</a:t>
                      </a:r>
                      <a:r>
                        <a:rPr lang="en" sz="1800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</a:t>
                      </a:r>
                      <a:endParaRPr sz="1800">
                        <a:solidFill>
                          <a:schemeClr val="accen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accen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7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Open Broadcast Systems</a:t>
                      </a:r>
                      <a:endParaRPr sz="1800">
                        <a:solidFill>
                          <a:schemeClr val="accen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accen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7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The Netherlands Institute for Sound and Vision</a:t>
                      </a:r>
                      <a:endParaRPr sz="1800">
                        <a:solidFill>
                          <a:schemeClr val="accen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accen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7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International Federation of Film Archives</a:t>
                      </a:r>
                      <a:endParaRPr sz="1800">
                        <a:solidFill>
                          <a:schemeClr val="accen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accen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7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Centre national de l'audiovisuel (CNA)</a:t>
                      </a:r>
                      <a:endParaRPr sz="1800">
                        <a:solidFill>
                          <a:schemeClr val="accen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accen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6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accen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€6,000.00</a:t>
                      </a:r>
                      <a:endParaRPr b="1" sz="2400">
                        <a:solidFill>
                          <a:schemeClr val="accen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163325"/>
            <a:ext cx="8520600" cy="8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Expenses: </a:t>
            </a:r>
            <a:r>
              <a:rPr lang="en" sz="5200">
                <a:latin typeface="Courier New"/>
                <a:ea typeface="Courier New"/>
                <a:cs typeface="Courier New"/>
                <a:sym typeface="Courier New"/>
              </a:rPr>
              <a:t>💸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73" name="Google Shape;73;p16"/>
          <p:cNvGraphicFramePr/>
          <p:nvPr/>
        </p:nvGraphicFramePr>
        <p:xfrm>
          <a:off x="311700" y="123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{314B7E99-3E4E-4B32-920C-D21EC7D5D458}</a:tableStyleId>
              </a:tblPr>
              <a:tblGrid>
                <a:gridCol w="4260300"/>
                <a:gridCol w="4260300"/>
              </a:tblGrid>
              <a:tr h="612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Travel grants</a:t>
                      </a:r>
                      <a:endParaRPr sz="2400">
                        <a:solidFill>
                          <a:schemeClr val="accen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€1,200.00</a:t>
                      </a:r>
                      <a:endParaRPr sz="2400">
                        <a:solidFill>
                          <a:schemeClr val="accen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2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Printing</a:t>
                      </a:r>
                      <a:endParaRPr sz="2400">
                        <a:solidFill>
                          <a:schemeClr val="accen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€400.00</a:t>
                      </a:r>
                      <a:endParaRPr sz="2400">
                        <a:solidFill>
                          <a:schemeClr val="accen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14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Organizer Travel/Lodging</a:t>
                      </a:r>
                      <a:endParaRPr sz="2400">
                        <a:solidFill>
                          <a:schemeClr val="accen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€2,200.00</a:t>
                      </a:r>
                      <a:endParaRPr sz="2400">
                        <a:solidFill>
                          <a:schemeClr val="accen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2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Dinner</a:t>
                      </a:r>
                      <a:endParaRPr sz="2400">
                        <a:solidFill>
                          <a:schemeClr val="accen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€1,700.00</a:t>
                      </a:r>
                      <a:endParaRPr sz="2400">
                        <a:solidFill>
                          <a:schemeClr val="accen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5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Total</a:t>
                      </a:r>
                      <a:endParaRPr sz="2400">
                        <a:solidFill>
                          <a:schemeClr val="accen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€5,500.00</a:t>
                      </a:r>
                      <a:endParaRPr b="1" sz="2400">
                        <a:solidFill>
                          <a:schemeClr val="accen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298825" y="263700"/>
            <a:ext cx="85206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Other Contributions</a:t>
            </a:r>
            <a:endParaRPr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150775" y="86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{314B7E99-3E4E-4B32-920C-D21EC7D5D458}</a:tableStyleId>
              </a:tblPr>
              <a:tblGrid>
                <a:gridCol w="4304275"/>
                <a:gridCol w="4538175"/>
              </a:tblGrid>
              <a:tr h="799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MediaArea</a:t>
                      </a:r>
                      <a:endParaRPr sz="2000">
                        <a:solidFill>
                          <a:schemeClr val="accen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Coordination, administrative support</a:t>
                      </a:r>
                      <a:endParaRPr sz="2000">
                        <a:solidFill>
                          <a:schemeClr val="accen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58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British Film Institute</a:t>
                      </a:r>
                      <a:endParaRPr sz="2000">
                        <a:solidFill>
                          <a:schemeClr val="accen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Conference Space, Technical Support, Breakfast, Lunch, Snacks</a:t>
                      </a:r>
                      <a:endParaRPr sz="2000">
                        <a:solidFill>
                          <a:schemeClr val="accen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Organizers, Presenters, and </a:t>
                      </a:r>
                      <a:r>
                        <a:rPr lang="en" sz="2000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Volunteers</a:t>
                      </a:r>
                      <a:endParaRPr sz="2000">
                        <a:solidFill>
                          <a:schemeClr val="accen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Time</a:t>
                      </a:r>
                      <a:endParaRPr sz="2000">
                        <a:solidFill>
                          <a:schemeClr val="accen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9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In-person Attendees</a:t>
                      </a:r>
                      <a:endParaRPr sz="2000">
                        <a:solidFill>
                          <a:schemeClr val="accen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Travel, Lodging, and Related Costs</a:t>
                      </a:r>
                      <a:endParaRPr sz="2000">
                        <a:solidFill>
                          <a:schemeClr val="accen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Remote Attendees</a:t>
                      </a:r>
                      <a:endParaRPr sz="2000">
                        <a:solidFill>
                          <a:schemeClr val="accen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😴</a:t>
                      </a:r>
                      <a:endParaRPr sz="2000">
                        <a:solidFill>
                          <a:schemeClr val="accen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Community</a:t>
                      </a:r>
                      <a:endParaRPr sz="2000">
                        <a:solidFill>
                          <a:schemeClr val="accen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❤️</a:t>
                      </a:r>
                      <a:endParaRPr sz="2000">
                        <a:solidFill>
                          <a:schemeClr val="accen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>
                    <a:lnL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#nttw4?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How will that happen?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" name="Google Shape;85;p18"/>
          <p:cNvSpPr txBox="1"/>
          <p:nvPr>
            <p:ph idx="1" type="subTitle"/>
          </p:nvPr>
        </p:nvSpPr>
        <p:spPr>
          <a:xfrm>
            <a:off x="311700" y="2834125"/>
            <a:ext cx="8520600" cy="11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