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Montserrat" pitchFamily="2" charset="77"/>
      <p:regular r:id="rId27"/>
      <p:bold r:id="rId28"/>
      <p:italic r:id="rId29"/>
      <p:boldItalic r:id="rId30"/>
    </p:embeddedFont>
    <p:embeddedFont>
      <p:font typeface="Montserrat ExtraBold" pitchFamily="2" charset="77"/>
      <p:bold r:id="rId31"/>
      <p:boldItalic r:id="rId32"/>
    </p:embeddedFont>
    <p:embeddedFont>
      <p:font typeface="Montserrat Light" pitchFamily="2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5"/>
    <p:restoredTop sz="77341"/>
  </p:normalViewPr>
  <p:slideViewPr>
    <p:cSldViewPr snapToGrid="0" snapToObjects="1">
      <p:cViewPr varScale="1">
        <p:scale>
          <a:sx n="194" d="100"/>
          <a:sy n="194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enger-trayner.com/introduction-to-communities-of-practice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419e2a000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4419e2a000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Digitization really became a big part of "what we do" in the mid-to-late 2000s, when we were awarded a couple of grants.</a:t>
            </a:r>
          </a:p>
          <a:p>
            <a:pPr lvl="3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First: Civil Rights Digital Library which involved selecting CR-related clips from our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newsfilm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collections. Much of this work was outsourced.</a:t>
            </a:r>
          </a:p>
          <a:p>
            <a:pPr lvl="3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Second: Followed shortly after and focused on local television programs from the Peabody Awards Collection (on ¾" U-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matic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tape).</a:t>
            </a:r>
          </a:p>
          <a:p>
            <a:pPr lvl="4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Second grant is important because with this grant we purchased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Samma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machines.</a:t>
            </a:r>
          </a:p>
          <a:p>
            <a:pPr lvl="4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Created MXF-wrapped J2K files.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4419e2a00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4419e2a00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James used framework from grant to continue in-house digitization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Other than a rotating cast of students, James really did all of the “digital stuff”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Expertise he brought to the job was in video production</a:t>
            </a:r>
          </a:p>
          <a:p>
            <a:pPr lvl="3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Direction followed "industry trends”</a:t>
            </a:r>
          </a:p>
          <a:p>
            <a:pPr lvl="3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Cemented us a Mac shop</a:t>
            </a:r>
          </a:p>
          <a:p>
            <a:pPr lvl="3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Final Cut Pro</a:t>
            </a:r>
          </a:p>
          <a:p>
            <a:pPr lvl="3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Recognized the problems J2K caused for us and shifted to DV and then to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ProRes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4419e2a00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4419e2a000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Characterized by increasing demand</a:t>
            </a:r>
          </a:p>
          <a:p>
            <a:pPr lvl="3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When I talk about demand, in addition to students and academic researchers, many of our requests come from production companies: people making podcasts, documentaries. Particular kind of researcher.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Meeting that demand by scaling infrastructure and automating with scripting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Hired first Digital Archivist at beginning of 2015. </a:t>
            </a:r>
          </a:p>
          <a:p>
            <a:pPr lvl="3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Brief aside: in US academic libraries, staff are typically divided between professional and para-professional.</a:t>
            </a:r>
          </a:p>
          <a:p>
            <a:pPr marL="2286000" marR="0" lvl="4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Generally speaking, the “professional” staff have a graduate degree in library science or something similar, expected to contribute service to larger academic community, participate in professional conferences, paid more.</a:t>
            </a:r>
          </a:p>
          <a:p>
            <a:pPr lvl="4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I’m tempted to roll my eyes at this division sometimes because, having been on the other side of the divide, I think it can cause unnecessary division in an organization and serve as a (perhaps unintentional) way of devaluing work</a:t>
            </a:r>
          </a:p>
          <a:p>
            <a:pPr marL="1828800" marR="0" lvl="3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Here's what the hiring of the Digital Archivist signifies: UGA starting to take notice of the small mountain of digital files we’re creating and recognizing the need for a more holistic approach</a:t>
            </a:r>
          </a:p>
          <a:p>
            <a:pPr lvl="4"/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2"/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4419e2a00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4419e2a00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Purchased a film scanner during this time period</a:t>
            </a:r>
          </a:p>
          <a:p>
            <a:pPr lvl="3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Ability to create 2K film scans</a:t>
            </a:r>
          </a:p>
          <a:p>
            <a:pPr lvl="3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DPX files galore, storage needs increase</a:t>
            </a:r>
          </a:p>
          <a:p>
            <a:pPr lvl="2"/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CollectiveAccess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3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Open source content management system chosen so that we could have a system for managing our physical and digital collections together (away from spreadsheets…)</a:t>
            </a:r>
          </a:p>
          <a:p>
            <a:pPr lvl="3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Alex was only able to get CA about 75% set up during his time at BMA, and even though I’ve been trying to finish that process for the past 2 years, none of us really feel like we understand it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4419e2a000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4419e2a000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Increasing Demand/ Increased Output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Something like 400% more requests from 2012 to 2017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Output: creating about 2 TB/week of new digital files</a:t>
            </a: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Digital backlog: Some things still on LTO3, about 1000 LTO5 tapes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Currently using LTO7 machines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Older LTOs will need to be dealt with</a:t>
            </a: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Spotty Documentation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Collection information in various spreadsheets with **idiomatic/quirky standards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Chain connecting players and machines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What specifications were used? What programs?</a:t>
            </a: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Black box / Grab bag of files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Surprising how hard it is to answer “Has X been digitized?”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“What are these flash files?”</a:t>
            </a: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Access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takes up a lot of my time.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 least 5 different systems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Complexity due to rights issues (Peabody = very rights restricted)</a:t>
            </a:r>
          </a:p>
          <a:p>
            <a:pPr lvl="2"/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CollectiveAccess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Other Duties as assigned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Things competing for my attention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TRAC assessment, Faculty Advisory Board, approving timecards, burning DVDs for donors, trying to get central UGA IT to approve our forward facing Collective Access site, etc.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4419e2a000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4419e2a000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need a more manageable system: better tools, better workflows, better policies</a:t>
            </a: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is very difficult to find the time to plan and develop these kinds of systems when feeling overwhelmed by the current flow of work.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4419e2a00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4419e2a00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this next section, I’m going to go over some of the strategies I’ve found useful for advocating for and implementing changes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4419e2a000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4419e2a000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 came to UGA from the Library of Congress Packard Campus for Audiovisual Conservation, so I went from being a surrounded by people who knew everything about all aspects of AV digitization to being The Expert. Felt like I didn’t have anyone to turn to.</a:t>
            </a: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Found a local community while working toward a solution to a problem I mentioned early in my presentation: the lack of any digital preservation infrastructure</a:t>
            </a: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Colleagues from across the UGA Libs ecosystem were charged to be part of a Digital Curation Working group responsible for developing policies and planning for what is now our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ARCHive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digital preservation system.</a:t>
            </a: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Found colleagues who may not do exactly what I do, but it’s similar.</a:t>
            </a: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Out of this, formed “lib learn tech” listserv and group</a:t>
            </a:r>
          </a:p>
          <a:p>
            <a:pPr lvl="2"/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Community of Practice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"people who engage in a process of collective learning in a shared domain of human endeavor"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Work on learning new technologies, sharing skills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Gotten Libs IT/Systems involved, for example, with teaching some “how to with python” classes</a:t>
            </a: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Helped standardize workflows across departments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419e2a00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419e2a00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Related to number 1, in that I’ve found coworkers, not necessarily in my department or even in m building, who I can turn to for help with problems.</a:t>
            </a: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Hard for two reasons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Asking for help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Letting go of those sweet little nugget problems that you know would be so satisfying to solve 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you had time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Help with XSLT stylesheets, help renaming PDFs, help transcoding thousands of files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that case he had the server power and storage space and an interest in video, I supplied the “expertise” 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ffmpeg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command)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4419e2a000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4419e2a000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 corporate speak</a:t>
            </a: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Earlier I mentioned some files and said they’d show back up later, and here they are. </a:t>
            </a: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We’ve been creating a lot of DPX files, and they are a headache.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Problems getting these files on and off of LTO tapes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Problems with malformed bag manifests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Situation where the open source virus scanning software was flagging random DPX files as an obscure virus.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4419e2a0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4419e2a0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4419e2a000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4419e2a000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4419e2a0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4419e2a0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4419e2a00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4419e2a00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4419e2a000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4419e2a000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BMA officially founded 1995 (though two of our major collections, WSB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newsfilm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Peabody Awards Collection had been at university before)</a:t>
            </a: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UGA : just under 40,000 students</a:t>
            </a: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Collections</a:t>
            </a:r>
          </a:p>
          <a:p>
            <a:pPr lvl="2"/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Newsfilm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(6 stations, including WSB)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Peabody Awards Collection</a:t>
            </a:r>
          </a:p>
          <a:p>
            <a:pPr lvl="3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Awards given to honor excellence in electronic media: radio, television, and online media -- basically anything not created solely for theatrical release</a:t>
            </a:r>
          </a:p>
          <a:p>
            <a:pPr lvl="3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Includes all entries since 1940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"Other" collections (home movies, UGA Athletics, interview collections, religious broadcasting, town films)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4419e2a00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4419e2a00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Moved into building in 2012, lot of fundraising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Great facility for teaching, great event space, excellent storage for physical materials, but no plan for digital preservation infrastructure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 think this actually happens surprisingly often with big projects at big institutions.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4419e2a00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4419e2a00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the left is a section of my colleague Margie's film reel wall. On the right is my Wall of LTO tapes. No one ever takes a picture in front of the LTO tapes. Digital is less attractive/appealing.</a:t>
            </a:r>
            <a:r>
              <a:rPr lang="en-US" dirty="0">
                <a:effectLst/>
              </a:rPr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When I set out to write a presentation about our shift towards more open media, I realized that I can't talk about the shift without talking about what we’re shifting from: What came before? What are our digital archives like? What did we used to do?</a:t>
            </a: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First time I really sort of sat down explicitly to gather this information, turned into sort of an oral history project</a:t>
            </a: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Crystallized for me how important people are to digital archives. </a:t>
            </a:r>
          </a:p>
          <a:p>
            <a:pPr lvl="2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central part of the history of our archives is a history of the people who've worked there.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4419e2a00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4419e2a00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 are 3 distinct eras of digitization corresponding to the 3 people who have “had this job” (although “this job” has changed a lot over the years)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4419e2a000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4419e2a000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1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497" name="Google Shape;497;p11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11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510" name="Google Shape;510;p1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Google Shape;533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52" name="Google Shape;152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4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6"/>
          <p:cNvGrpSpPr/>
          <p:nvPr/>
        </p:nvGrpSpPr>
        <p:grpSpPr>
          <a:xfrm>
            <a:off x="4894945" y="-11"/>
            <a:ext cx="4251603" cy="5146816"/>
            <a:chOff x="4894945" y="-11"/>
            <a:chExt cx="4251603" cy="5146816"/>
          </a:xfrm>
        </p:grpSpPr>
        <p:sp>
          <p:nvSpPr>
            <p:cNvPr id="249" name="Google Shape;249;p6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502772" y="643313"/>
              <a:ext cx="3643776" cy="3860168"/>
            </a:xfrm>
            <a:custGeom>
              <a:avLst/>
              <a:gdLst/>
              <a:ahLst/>
              <a:cxnLst/>
              <a:rect l="l" t="t" r="r" b="b"/>
              <a:pathLst>
                <a:path w="122449" h="120217" extrusionOk="0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6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287" name="Google Shape;287;p6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6"/>
          <p:cNvSpPr txBox="1">
            <a:spLocks noGrp="1"/>
          </p:cNvSpPr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6"/>
          <p:cNvSpPr txBox="1">
            <a:spLocks noGrp="1"/>
          </p:cNvSpPr>
          <p:nvPr>
            <p:ph type="body" idx="1"/>
          </p:nvPr>
        </p:nvSpPr>
        <p:spPr>
          <a:xfrm>
            <a:off x="742725" y="2227229"/>
            <a:ext cx="3892200" cy="22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1" name="Google Shape;30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6"/>
          <p:cNvSpPr/>
          <p:nvPr/>
        </p:nvSpPr>
        <p:spPr>
          <a:xfrm>
            <a:off x="8538692" y="4825993"/>
            <a:ext cx="607856" cy="320811"/>
          </a:xfrm>
          <a:custGeom>
            <a:avLst/>
            <a:gdLst/>
            <a:ahLst/>
            <a:cxnLst/>
            <a:rect l="l" t="t" r="r" b="b"/>
            <a:pathLst>
              <a:path w="20427" h="9991" extrusionOk="0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8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47" name="Google Shape;347;p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8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60" name="Google Shape;360;p8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8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8"/>
          <p:cNvSpPr txBox="1">
            <a:spLocks noGrp="1"/>
          </p:cNvSpPr>
          <p:nvPr>
            <p:ph type="body" idx="1"/>
          </p:nvPr>
        </p:nvSpPr>
        <p:spPr>
          <a:xfrm>
            <a:off x="1320025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5" name="Google Shape;385;p8"/>
          <p:cNvSpPr txBox="1">
            <a:spLocks noGrp="1"/>
          </p:cNvSpPr>
          <p:nvPr>
            <p:ph type="body" idx="2"/>
          </p:nvPr>
        </p:nvSpPr>
        <p:spPr>
          <a:xfrm>
            <a:off x="3507463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3"/>
          </p:nvPr>
        </p:nvSpPr>
        <p:spPr>
          <a:xfrm>
            <a:off x="5694901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Google Shape;390;p9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0"/>
          <p:cNvGrpSpPr/>
          <p:nvPr/>
        </p:nvGrpSpPr>
        <p:grpSpPr>
          <a:xfrm>
            <a:off x="4283712" y="3856784"/>
            <a:ext cx="4860278" cy="1286730"/>
            <a:chOff x="4283712" y="3856784"/>
            <a:chExt cx="4860278" cy="1286730"/>
          </a:xfrm>
        </p:grpSpPr>
        <p:sp>
          <p:nvSpPr>
            <p:cNvPr id="442" name="Google Shape;442;p10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10"/>
          <p:cNvSpPr txBox="1">
            <a:spLocks noGrp="1"/>
          </p:cNvSpPr>
          <p:nvPr>
            <p:ph type="body" idx="1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465" name="Google Shape;46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6" name="Google Shape;466;p10"/>
          <p:cNvGrpSpPr/>
          <p:nvPr/>
        </p:nvGrpSpPr>
        <p:grpSpPr>
          <a:xfrm>
            <a:off x="892" y="-11"/>
            <a:ext cx="5467280" cy="1287607"/>
            <a:chOff x="892" y="-11"/>
            <a:chExt cx="5467280" cy="1287607"/>
          </a:xfrm>
        </p:grpSpPr>
        <p:sp>
          <p:nvSpPr>
            <p:cNvPr id="467" name="Google Shape;467;p10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4252459" y="85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4252459" y="64420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1822755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76428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Media @ UGA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Callie Holmes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Digital Archivist, Walter J. Brown Media Archives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October 26, 2018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3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James Era (2007-2012)</a:t>
            </a:r>
            <a:endParaRPr/>
          </a:p>
        </p:txBody>
      </p:sp>
      <p:sp>
        <p:nvSpPr>
          <p:cNvPr id="695" name="Google Shape;695;p23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Mid-2000s: two grants kick-started AV digitization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Civil Rights Digital Library (film)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Local TV in Peabody Awards Collection (¾-inch U-matic)</a:t>
            </a:r>
            <a:endParaRPr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SAMMA machines: produced MXF-wrapped J2K files</a:t>
            </a:r>
            <a:endParaRPr/>
          </a:p>
        </p:txBody>
      </p:sp>
      <p:sp>
        <p:nvSpPr>
          <p:cNvPr id="696" name="Google Shape;696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97" name="Google Shape;697;p2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98" name="Google Shape;698;p23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4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James Era (2007-2012) [cont.]</a:t>
            </a:r>
            <a:endParaRPr/>
          </a:p>
        </p:txBody>
      </p:sp>
      <p:sp>
        <p:nvSpPr>
          <p:cNvPr id="704" name="Google Shape;704;p24"/>
          <p:cNvSpPr txBox="1">
            <a:spLocks noGrp="1"/>
          </p:cNvSpPr>
          <p:nvPr>
            <p:ph type="body" idx="1"/>
          </p:nvPr>
        </p:nvSpPr>
        <p:spPr>
          <a:xfrm>
            <a:off x="1320025" y="1613275"/>
            <a:ext cx="67809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Only person "doing" digitization / digital preservation at BMA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Kept the in-house digitization going after grants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000"/>
              <a:buFont typeface="Montserrat Light"/>
              <a:buChar char="◂"/>
            </a:pPr>
            <a:r>
              <a:rPr lang="en" sz="2000"/>
              <a:t>Video production background = v. aware of "industry trends"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Lot of MOV wrapped files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DV, shifted to ProRes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Mac computers (uncommon)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Final Cut Pro</a:t>
            </a:r>
            <a:endParaRPr sz="2000"/>
          </a:p>
        </p:txBody>
      </p:sp>
      <p:sp>
        <p:nvSpPr>
          <p:cNvPr id="705" name="Google Shape;705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06" name="Google Shape;706;p2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07" name="Google Shape;707;p2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Alex Era (2012-2016)</a:t>
            </a:r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body" idx="1"/>
          </p:nvPr>
        </p:nvSpPr>
        <p:spPr>
          <a:xfrm>
            <a:off x="1320025" y="13846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000"/>
              <a:buFont typeface="Montserrat Light"/>
              <a:buChar char="◂"/>
            </a:pPr>
            <a:r>
              <a:rPr lang="en" sz="2000"/>
              <a:t>Shift to more open source solutions begins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000"/>
              <a:buFont typeface="Montserrat Light"/>
              <a:buChar char="◂"/>
            </a:pPr>
            <a:r>
              <a:rPr lang="en" sz="2000"/>
              <a:t>Demand for collections increases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000"/>
              <a:buFont typeface="Montserrat Light"/>
              <a:buChar char="◂"/>
            </a:pPr>
            <a:r>
              <a:rPr lang="en" sz="2000"/>
              <a:t>Still only one full time staff member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2015: First "Digital Archivist" hired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"Professional" vs. "Paraprofessional" in academic libraries in US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Scaling up infrastructure, automating processes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ffmpeg, mediainfo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automated scripting (bash and Python) for transcoding, checksums</a:t>
            </a:r>
            <a:endParaRPr sz="2000"/>
          </a:p>
        </p:txBody>
      </p:sp>
      <p:sp>
        <p:nvSpPr>
          <p:cNvPr id="714" name="Google Shape;71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Alex Era (2012-2016) [cont.]</a:t>
            </a:r>
            <a:endParaRPr/>
          </a:p>
        </p:txBody>
      </p:sp>
      <p:sp>
        <p:nvSpPr>
          <p:cNvPr id="720" name="Google Shape;720;p26"/>
          <p:cNvSpPr txBox="1">
            <a:spLocks noGrp="1"/>
          </p:cNvSpPr>
          <p:nvPr>
            <p:ph type="body" idx="1"/>
          </p:nvPr>
        </p:nvSpPr>
        <p:spPr>
          <a:xfrm>
            <a:off x="1548625" y="13846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Purchased a film scanner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DPX files galore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Storage needs increase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Introduction of CollectiveAccess to manage analog and digital media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"open source" baggage</a:t>
            </a:r>
            <a:endParaRPr sz="2000"/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721" name="Google Shape;721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Fast Moving Train</a:t>
            </a:r>
            <a:endParaRPr/>
          </a:p>
        </p:txBody>
      </p:sp>
      <p:sp>
        <p:nvSpPr>
          <p:cNvPr id="727" name="Google Shape;727;p27"/>
          <p:cNvSpPr txBox="1">
            <a:spLocks noGrp="1"/>
          </p:cNvSpPr>
          <p:nvPr>
            <p:ph type="body" idx="1"/>
          </p:nvPr>
        </p:nvSpPr>
        <p:spPr>
          <a:xfrm>
            <a:off x="1320025" y="1544275"/>
            <a:ext cx="20808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Increasing Demand &amp; Output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Requests for our collections have increased exponentially since 2012. Produce about 2 TB / week</a:t>
            </a:r>
            <a:endParaRPr sz="1200"/>
          </a:p>
        </p:txBody>
      </p:sp>
      <p:sp>
        <p:nvSpPr>
          <p:cNvPr id="728" name="Google Shape;728;p27"/>
          <p:cNvSpPr txBox="1">
            <a:spLocks noGrp="1"/>
          </p:cNvSpPr>
          <p:nvPr>
            <p:ph type="body" idx="2"/>
          </p:nvPr>
        </p:nvSpPr>
        <p:spPr>
          <a:xfrm>
            <a:off x="3507463" y="1544275"/>
            <a:ext cx="20808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Digital/LTO backlog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About a dozen LTO3 tapes, about 1000 LTO5 tapes (currently using LTO7)</a:t>
            </a:r>
            <a:endParaRPr sz="1200"/>
          </a:p>
        </p:txBody>
      </p:sp>
      <p:sp>
        <p:nvSpPr>
          <p:cNvPr id="729" name="Google Shape;729;p27"/>
          <p:cNvSpPr txBox="1">
            <a:spLocks noGrp="1"/>
          </p:cNvSpPr>
          <p:nvPr>
            <p:ph type="body" idx="3"/>
          </p:nvPr>
        </p:nvSpPr>
        <p:spPr>
          <a:xfrm>
            <a:off x="5694900" y="1544275"/>
            <a:ext cx="20808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Spotty Documentation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Undocumented (or minimally documented) workflows, policies, and procedures.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30" name="Google Shape;730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31" name="Google Shape;731;p27"/>
          <p:cNvSpPr txBox="1">
            <a:spLocks noGrp="1"/>
          </p:cNvSpPr>
          <p:nvPr>
            <p:ph type="body" idx="1"/>
          </p:nvPr>
        </p:nvSpPr>
        <p:spPr>
          <a:xfrm>
            <a:off x="1320025" y="3220675"/>
            <a:ext cx="20808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Folders with Files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X digitized? Do we have an HD version of that? Was this supposed to have audio?</a:t>
            </a:r>
            <a:endParaRPr sz="1200"/>
          </a:p>
        </p:txBody>
      </p:sp>
      <p:sp>
        <p:nvSpPr>
          <p:cNvPr id="732" name="Google Shape;732;p27"/>
          <p:cNvSpPr txBox="1">
            <a:spLocks noGrp="1"/>
          </p:cNvSpPr>
          <p:nvPr>
            <p:ph type="body" idx="2"/>
          </p:nvPr>
        </p:nvSpPr>
        <p:spPr>
          <a:xfrm>
            <a:off x="3507463" y="3220675"/>
            <a:ext cx="20808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Access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At least 5 </a:t>
            </a:r>
            <a:r>
              <a:rPr lang="en" sz="1200" i="1"/>
              <a:t>totally different</a:t>
            </a:r>
            <a:r>
              <a:rPr lang="en" sz="1200"/>
              <a:t> ways of providing access to digital content to end users</a:t>
            </a:r>
            <a:endParaRPr sz="1200"/>
          </a:p>
        </p:txBody>
      </p:sp>
      <p:sp>
        <p:nvSpPr>
          <p:cNvPr id="733" name="Google Shape;733;p27"/>
          <p:cNvSpPr txBox="1">
            <a:spLocks noGrp="1"/>
          </p:cNvSpPr>
          <p:nvPr>
            <p:ph type="body" idx="3"/>
          </p:nvPr>
        </p:nvSpPr>
        <p:spPr>
          <a:xfrm>
            <a:off x="5694900" y="3220675"/>
            <a:ext cx="23787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Other Duties as Assigned...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CollectiveAccess, supporting teaching mission of university, coordinating with Peabody Office, University committees, etc. etc.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8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Truth #1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need better workflows, better tools, better infrastructure: a more manageable system.</a:t>
            </a:r>
            <a:endParaRPr/>
          </a:p>
        </p:txBody>
      </p:sp>
      <p:sp>
        <p:nvSpPr>
          <p:cNvPr id="739" name="Google Shape;739;p28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71409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Conflicting Realities</a:t>
            </a:r>
            <a:endParaRPr/>
          </a:p>
        </p:txBody>
      </p:sp>
      <p:sp>
        <p:nvSpPr>
          <p:cNvPr id="740" name="Google Shape;740;p28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Truth #2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is hard to find the time to make these changes when feeling overwhelmed by the existing flow of work.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9"/>
          <p:cNvSpPr txBox="1">
            <a:spLocks noGrp="1"/>
          </p:cNvSpPr>
          <p:nvPr>
            <p:ph type="ctrTitle"/>
          </p:nvPr>
        </p:nvSpPr>
        <p:spPr>
          <a:xfrm>
            <a:off x="685800" y="1441950"/>
            <a:ext cx="4252500" cy="22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Strategies for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[Attempting to Maybe Try and Figure Out How To Go About]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Change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0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8895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#1: Find a community</a:t>
            </a:r>
            <a:endParaRPr/>
          </a:p>
        </p:txBody>
      </p:sp>
      <p:sp>
        <p:nvSpPr>
          <p:cNvPr id="752" name="Google Shape;752;p30"/>
          <p:cNvSpPr txBox="1">
            <a:spLocks noGrp="1"/>
          </p:cNvSpPr>
          <p:nvPr>
            <p:ph type="body" idx="1"/>
          </p:nvPr>
        </p:nvSpPr>
        <p:spPr>
          <a:xfrm>
            <a:off x="1320025" y="1613275"/>
            <a:ext cx="6455700" cy="33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Digital Curation Working Group: charged with developing policies for ARCHive digital preservation system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Evolved into lib-learn-tech group at UGA Libraries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"Community of Practice"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XSLT, bash scripting, Python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Getting UGA Libs IT/Systems involved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Unifying workflows across departments</a:t>
            </a:r>
            <a:endParaRPr sz="2000"/>
          </a:p>
        </p:txBody>
      </p:sp>
      <p:sp>
        <p:nvSpPr>
          <p:cNvPr id="753" name="Google Shape;753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8895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#2: Internal Outsourcing</a:t>
            </a:r>
            <a:endParaRPr/>
          </a:p>
        </p:txBody>
      </p:sp>
      <p:sp>
        <p:nvSpPr>
          <p:cNvPr id="759" name="Google Shape;759;p3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Asking coworkers who aren't necessarily even in your department to help you with things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Difficult to let go of sweet lil' nugget problems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Examples: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XSL style sheets, Python-izing AIP-prep scripts, renaming PDFs, batch ffmpeg conversions</a:t>
            </a:r>
            <a:endParaRPr sz="2000"/>
          </a:p>
        </p:txBody>
      </p:sp>
      <p:sp>
        <p:nvSpPr>
          <p:cNvPr id="760" name="Google Shape;760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2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#3: Challenge = Opportunity</a:t>
            </a:r>
            <a:endParaRPr/>
          </a:p>
        </p:txBody>
      </p:sp>
      <p:sp>
        <p:nvSpPr>
          <p:cNvPr id="766" name="Google Shape;766;p3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DPX files (does anyone like these?)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Difficulties getting files on/off of LTO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False positive with virus-scanning software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Malformed bags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J2K files from SAMMA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All the more reason to shift to MKV/FFV1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i="1"/>
              <a:t>"It is broken. We should definitely fix it."</a:t>
            </a:r>
            <a:endParaRPr sz="2000" i="1"/>
          </a:p>
        </p:txBody>
      </p:sp>
      <p:sp>
        <p:nvSpPr>
          <p:cNvPr id="767" name="Google Shape;767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64646"/>
                </a:solidFill>
              </a:rPr>
              <a:t>Overview</a:t>
            </a:r>
            <a:endParaRPr sz="3600">
              <a:solidFill>
                <a:srgbClr val="F64646"/>
              </a:solidFill>
            </a:endParaRPr>
          </a:p>
        </p:txBody>
      </p:sp>
      <p:sp>
        <p:nvSpPr>
          <p:cNvPr id="633" name="Google Shape;633;p15"/>
          <p:cNvSpPr txBox="1">
            <a:spLocks noGrp="1"/>
          </p:cNvSpPr>
          <p:nvPr>
            <p:ph type="body" idx="4294967295"/>
          </p:nvPr>
        </p:nvSpPr>
        <p:spPr>
          <a:xfrm>
            <a:off x="1320025" y="1115900"/>
            <a:ext cx="6836100" cy="28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Introduction to BMA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AV Digitization at the Brown Media Archives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Strategies for Implementing Change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Future of Open Source at BMA</a:t>
            </a:r>
            <a:endParaRPr/>
          </a:p>
        </p:txBody>
      </p:sp>
      <p:sp>
        <p:nvSpPr>
          <p:cNvPr id="634" name="Google Shape;634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3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#4: Seize the Moment</a:t>
            </a:r>
            <a:endParaRPr/>
          </a:p>
        </p:txBody>
      </p:sp>
      <p:sp>
        <p:nvSpPr>
          <p:cNvPr id="773" name="Google Shape;773;p33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000"/>
              <a:buFont typeface="Montserrat Light"/>
              <a:buChar char="◂"/>
            </a:pPr>
            <a:r>
              <a:rPr lang="en" sz="2000"/>
              <a:t>NHPRC grant to preserve 4000 hours of public broadcasting content from Peabody Awards Collection to become part of AAPB (American Archive of Public Broadcasting)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Benefits of Bureaucracy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Putting the grant out for open bidding = opportunity to redo technical specifications for deliverables</a:t>
            </a:r>
            <a:endParaRPr sz="2000"/>
          </a:p>
        </p:txBody>
      </p:sp>
      <p:sp>
        <p:nvSpPr>
          <p:cNvPr id="774" name="Google Shape;774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4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8895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#5: Lean on Yall</a:t>
            </a:r>
            <a:endParaRPr/>
          </a:p>
        </p:txBody>
      </p:sp>
      <p:sp>
        <p:nvSpPr>
          <p:cNvPr id="780" name="Google Shape;780;p34"/>
          <p:cNvSpPr txBox="1">
            <a:spLocks noGrp="1"/>
          </p:cNvSpPr>
          <p:nvPr>
            <p:ph type="body" idx="1"/>
          </p:nvPr>
        </p:nvSpPr>
        <p:spPr>
          <a:xfrm>
            <a:off x="1320025" y="1613275"/>
            <a:ext cx="71136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Ruthlessly steal other people's workflows/specs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AMIA Open Source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ffmpeg: Thank you ffmprovisr!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i="1"/>
              <a:t>Everyone in this room who writes blog posts, puts their workflow online, pushes scripts to github, responds to my Twitter Qs:</a:t>
            </a:r>
            <a:r>
              <a:rPr lang="en" sz="2000"/>
              <a:t> </a:t>
            </a: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2000"/>
          </a:p>
        </p:txBody>
      </p:sp>
      <p:sp>
        <p:nvSpPr>
          <p:cNvPr id="781" name="Google Shape;781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5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400"/>
                </a:solidFill>
              </a:rPr>
              <a:t>1.</a:t>
            </a:r>
            <a:endParaRPr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Moments yet to be Seized</a:t>
            </a:r>
            <a:endParaRPr/>
          </a:p>
        </p:txBody>
      </p:sp>
      <p:sp>
        <p:nvSpPr>
          <p:cNvPr id="787" name="Google Shape;787;p35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plans for the future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Become the Tipping Point</a:t>
            </a:r>
            <a:endParaRPr/>
          </a:p>
        </p:txBody>
      </p:sp>
      <p:sp>
        <p:nvSpPr>
          <p:cNvPr id="793" name="Google Shape;793;p36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000"/>
              <a:buFont typeface="Montserrat Light"/>
              <a:buChar char="◂"/>
            </a:pPr>
            <a:r>
              <a:rPr lang="en" sz="2000"/>
              <a:t>FFV1 / MKV for for film scans: RAWcooked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Using MKV chapter feature for newsfilm?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MediaConch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Figure out how to give $ support to open source projects</a:t>
            </a:r>
            <a:endParaRPr sz="2000"/>
          </a:p>
        </p:txBody>
      </p:sp>
      <p:sp>
        <p:nvSpPr>
          <p:cNvPr id="794" name="Google Shape;794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800" name="Google Shape;800;p37"/>
          <p:cNvSpPr txBox="1">
            <a:spLocks noGrp="1"/>
          </p:cNvSpPr>
          <p:nvPr>
            <p:ph type="subTitle" idx="4294967295"/>
          </p:nvPr>
        </p:nvSpPr>
        <p:spPr>
          <a:xfrm>
            <a:off x="1828825" y="1271050"/>
            <a:ext cx="472050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Callie Holmes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Walter J. Brown Media Archives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University of Georgia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@cally__ho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ceholmes@uga.edu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BMA Collections</a:t>
            </a:r>
            <a:endParaRPr/>
          </a:p>
        </p:txBody>
      </p:sp>
      <p:sp>
        <p:nvSpPr>
          <p:cNvPr id="640" name="Google Shape;640;p16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University of Georgia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Collections divided into 3 categories: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Newsfilm (6 Georgia stations)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Peabody Awards Collection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"Other" (home movies, UGA athletics, interview collections, folklore, town films, etc.)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250,000+ physical items (mostly video), over a petabyte of digital content</a:t>
            </a:r>
            <a:endParaRPr/>
          </a:p>
        </p:txBody>
      </p:sp>
      <p:sp>
        <p:nvSpPr>
          <p:cNvPr id="641" name="Google Shape;64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42" name="Google Shape;6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775" y="1534625"/>
            <a:ext cx="1308700" cy="12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UGA Special Collections Library</a:t>
            </a:r>
            <a:endParaRPr/>
          </a:p>
        </p:txBody>
      </p:sp>
      <p:sp>
        <p:nvSpPr>
          <p:cNvPr id="648" name="Google Shape;648;p17"/>
          <p:cNvSpPr txBox="1">
            <a:spLocks noGrp="1"/>
          </p:cNvSpPr>
          <p:nvPr>
            <p:ph type="body" idx="1"/>
          </p:nvPr>
        </p:nvSpPr>
        <p:spPr>
          <a:xfrm>
            <a:off x="802650" y="1674875"/>
            <a:ext cx="38844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Moved into new building in 2012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One of three departments in SCL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30,000 sq ft, high density storage vault</a:t>
            </a:r>
            <a:endParaRPr/>
          </a:p>
        </p:txBody>
      </p:sp>
      <p:sp>
        <p:nvSpPr>
          <p:cNvPr id="649" name="Google Shape;64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50" name="Google Shape;6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850" y="1674875"/>
            <a:ext cx="3602300" cy="22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56" name="Google Shape;6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138" y="1304625"/>
            <a:ext cx="6015724" cy="1961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57" name="Google Shape;657;p18"/>
          <p:cNvSpPr txBox="1"/>
          <p:nvPr/>
        </p:nvSpPr>
        <p:spPr>
          <a:xfrm>
            <a:off x="933450" y="562975"/>
            <a:ext cx="74262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FFA400"/>
                </a:solidFill>
                <a:latin typeface="Montserrat"/>
                <a:ea typeface="Montserrat"/>
                <a:cs typeface="Montserrat"/>
                <a:sym typeface="Montserrat"/>
              </a:rPr>
              <a:t>What's missing from this list?</a:t>
            </a:r>
            <a:endParaRPr sz="3600"/>
          </a:p>
        </p:txBody>
      </p:sp>
      <p:sp>
        <p:nvSpPr>
          <p:cNvPr id="658" name="Google Shape;658;p18"/>
          <p:cNvSpPr txBox="1"/>
          <p:nvPr/>
        </p:nvSpPr>
        <p:spPr>
          <a:xfrm>
            <a:off x="3987975" y="3312250"/>
            <a:ext cx="4981200" cy="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(from a description of SCL building written around the time the building was opened in 2012)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Google Shape;663;p19"/>
          <p:cNvPicPr preferRelativeResize="0"/>
          <p:nvPr/>
        </p:nvPicPr>
        <p:blipFill rotWithShape="1">
          <a:blip r:embed="rId3">
            <a:alphaModFix/>
          </a:blip>
          <a:srcRect r="34980"/>
          <a:stretch/>
        </p:blipFill>
        <p:spPr>
          <a:xfrm>
            <a:off x="1034225" y="308000"/>
            <a:ext cx="3307399" cy="3814973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65" name="Google Shape;665;p19"/>
          <p:cNvPicPr preferRelativeResize="0"/>
          <p:nvPr/>
        </p:nvPicPr>
        <p:blipFill rotWithShape="1">
          <a:blip r:embed="rId4">
            <a:alphaModFix/>
          </a:blip>
          <a:srcRect l="18409" t="2837" r="18415"/>
          <a:stretch/>
        </p:blipFill>
        <p:spPr>
          <a:xfrm>
            <a:off x="4874950" y="308000"/>
            <a:ext cx="3307395" cy="3814972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19"/>
          <p:cNvSpPr txBox="1"/>
          <p:nvPr/>
        </p:nvSpPr>
        <p:spPr>
          <a:xfrm>
            <a:off x="3716300" y="1688500"/>
            <a:ext cx="20226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A400"/>
                </a:solidFill>
                <a:latin typeface="Montserrat"/>
                <a:ea typeface="Montserrat"/>
                <a:cs typeface="Montserrat"/>
                <a:sym typeface="Montserrat"/>
              </a:rPr>
              <a:t>vs.</a:t>
            </a:r>
            <a:endParaRPr sz="9600" b="1">
              <a:solidFill>
                <a:srgbClr val="FFA4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0"/>
          <p:cNvSpPr txBox="1">
            <a:spLocks noGrp="1"/>
          </p:cNvSpPr>
          <p:nvPr>
            <p:ph type="ctrTitle"/>
          </p:nvPr>
        </p:nvSpPr>
        <p:spPr>
          <a:xfrm>
            <a:off x="685800" y="2040550"/>
            <a:ext cx="5605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400"/>
                </a:solidFill>
              </a:rPr>
              <a:t>1.</a:t>
            </a:r>
            <a:endParaRPr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AV Digitization 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Brown Media Archives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Eras</a:t>
            </a:r>
            <a:endParaRPr/>
          </a:p>
        </p:txBody>
      </p:sp>
      <p:sp>
        <p:nvSpPr>
          <p:cNvPr id="677" name="Google Shape;677;p2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The James Era (2007-2012)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Digitization begins, "industry" trends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The Alex Era (2012-2016)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Move towards open source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And Now (2016-present)</a:t>
            </a:r>
            <a:endParaRPr/>
          </a:p>
        </p:txBody>
      </p:sp>
      <p:sp>
        <p:nvSpPr>
          <p:cNvPr id="678" name="Google Shape;678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79" name="Google Shape;679;p2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80" name="Google Shape;680;p21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2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Pre-historic (1995-2007)</a:t>
            </a:r>
            <a:endParaRPr/>
          </a:p>
        </p:txBody>
      </p:sp>
      <p:sp>
        <p:nvSpPr>
          <p:cNvPr id="686" name="Google Shape;686;p2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Not much digitization for first ~10 years</a:t>
            </a:r>
            <a:endParaRPr/>
          </a:p>
        </p:txBody>
      </p:sp>
      <p:sp>
        <p:nvSpPr>
          <p:cNvPr id="687" name="Google Shape;687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88" name="Google Shape;688;p2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89" name="Google Shape;689;p22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2271</Words>
  <Application>Microsoft Macintosh PowerPoint</Application>
  <PresentationFormat>On-screen Show (16:9)</PresentationFormat>
  <Paragraphs>246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Montserrat Light</vt:lpstr>
      <vt:lpstr>Montserrat</vt:lpstr>
      <vt:lpstr>Montserrat ExtraBold</vt:lpstr>
      <vt:lpstr>Wart template</vt:lpstr>
      <vt:lpstr>Open Media @ UGA  Callie Holmes Digital Archivist, Walter J. Brown Media Archives October 26, 2018</vt:lpstr>
      <vt:lpstr>Overview</vt:lpstr>
      <vt:lpstr>About BMA Collections</vt:lpstr>
      <vt:lpstr>UGA Special Collections Library</vt:lpstr>
      <vt:lpstr>PowerPoint Presentation</vt:lpstr>
      <vt:lpstr>PowerPoint Presentation</vt:lpstr>
      <vt:lpstr>1. History of AV Digitization at Brown Media Archives</vt:lpstr>
      <vt:lpstr>3 Eras</vt:lpstr>
      <vt:lpstr>Pre-historic (1995-2007)</vt:lpstr>
      <vt:lpstr>The James Era (2007-2012)</vt:lpstr>
      <vt:lpstr>The James Era (2007-2012) [cont.]</vt:lpstr>
      <vt:lpstr>The Alex Era (2012-2016)</vt:lpstr>
      <vt:lpstr>The Alex Era (2012-2016) [cont.]</vt:lpstr>
      <vt:lpstr>A Fast Moving Train</vt:lpstr>
      <vt:lpstr>Two Conflicting Realities</vt:lpstr>
      <vt:lpstr>Strategies for [Attempting to Maybe Try and Figure Out How To Go About] Implementing Change</vt:lpstr>
      <vt:lpstr>Strategy #1: Find a community</vt:lpstr>
      <vt:lpstr>Strategy #2: Internal Outsourcing</vt:lpstr>
      <vt:lpstr>Strategy #3: Challenge = Opportunity</vt:lpstr>
      <vt:lpstr>Strategy #4: Seize the Moment</vt:lpstr>
      <vt:lpstr>Strategy #5: Lean on Yall</vt:lpstr>
      <vt:lpstr>1. Moments yet to be Seized</vt:lpstr>
      <vt:lpstr>Become the Tipping Point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Media @ UGA  Callie Holmes Digital Archivist, Walter J. Brown Media Archives October 26, 2018</dc:title>
  <cp:lastModifiedBy>Microsoft Office User</cp:lastModifiedBy>
  <cp:revision>2</cp:revision>
  <dcterms:modified xsi:type="dcterms:W3CDTF">2018-11-09T20:20:01Z</dcterms:modified>
</cp:coreProperties>
</file>