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21" r:id="rId3"/>
    <p:sldId id="347" r:id="rId4"/>
    <p:sldId id="343" r:id="rId5"/>
    <p:sldId id="342" r:id="rId6"/>
    <p:sldId id="345" r:id="rId7"/>
    <p:sldId id="344" r:id="rId8"/>
    <p:sldId id="348" r:id="rId9"/>
    <p:sldId id="349" r:id="rId10"/>
    <p:sldId id="325" r:id="rId11"/>
    <p:sldId id="33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3B5"/>
    <a:srgbClr val="00223F"/>
    <a:srgbClr val="DE6325"/>
    <a:srgbClr val="6855D3"/>
    <a:srgbClr val="FAEB7A"/>
    <a:srgbClr val="BF9000"/>
    <a:srgbClr val="B9A106"/>
    <a:srgbClr val="F7DE20"/>
    <a:srgbClr val="52525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775" autoAdjust="0"/>
  </p:normalViewPr>
  <p:slideViewPr>
    <p:cSldViewPr snapToGrid="0">
      <p:cViewPr>
        <p:scale>
          <a:sx n="81" d="100"/>
          <a:sy n="81" d="100"/>
        </p:scale>
        <p:origin x="-71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80B5F-2AF2-D04E-A2CC-7B07B79CBC70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97A7-4CBA-F44F-A579-0FCF4BD9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9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0A663-78EB-4524-9B5E-82D5F87B991B}" type="datetimeFigureOut">
              <a:rPr lang="id-ID" smtClean="0"/>
              <a:t>8/6/15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764E-E824-44F5-8583-FCD38C8F22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5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764E-E824-44F5-8583-FCD38C8F228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55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Notifications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Search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764E-E824-44F5-8583-FCD38C8F2280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942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764E-E824-44F5-8583-FCD38C8F2280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3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Just click</a:t>
            </a:r>
            <a:r>
              <a:rPr lang="id-ID" baseline="0" dirty="0" smtClean="0"/>
              <a:t> the icon and then choose your photo, after that right click -&gt;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764E-E824-44F5-8583-FCD38C8F2280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594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764E-E824-44F5-8583-FCD38C8F2280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13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8CB2373-887B-429A-A201-F2C1D92DEE3F}" type="datetime1">
              <a:rPr lang="id-ID" smtClean="0"/>
              <a:t>8/6/15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6635E6E-A8FC-414E-85BA-677742145CD1}" type="datetime1">
              <a:rPr lang="id-ID" smtClean="0"/>
              <a:t>8/6/15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50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EE49C414-5D10-4608-A538-57BF5745023A}" type="datetime1">
              <a:rPr lang="id-ID" smtClean="0"/>
              <a:t>8/6/15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623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A5EA565A-0835-4582-94F3-210C15C159EC}" type="datetime1">
              <a:rPr lang="id-ID" smtClean="0"/>
              <a:t>8/6/15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39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270EDF82-D3B6-456F-83C3-CF5E4E02B588}" type="datetime1">
              <a:rPr lang="id-ID" smtClean="0"/>
              <a:t>8/6/15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940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B51751D-E0BA-4401-AC22-AD6CF08EDD51}" type="datetime1">
              <a:rPr lang="id-ID" smtClean="0"/>
              <a:t>8/6/15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819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AE8EBF56-F6E2-4F0C-B635-3F6E903A8BBF}" type="datetime1">
              <a:rPr lang="id-ID" smtClean="0"/>
              <a:t>8/6/15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48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540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89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6E9-2088-49F6-ACFC-15B79E96963C}" type="datetime1">
              <a:rPr lang="id-ID" smtClean="0"/>
              <a:t>8/6/15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087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6AB4-7A82-40FE-B840-4A7B56BC4C8E}" type="datetime1">
              <a:rPr lang="id-ID" smtClean="0"/>
              <a:t>8/6/15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503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57515649-C2C7-4CF5-8665-E29E116EA10C}" type="datetime1">
              <a:rPr lang="id-ID" smtClean="0"/>
              <a:t>8/6/15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004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27F-89E3-431A-8131-D5F77FF1B506}" type="datetime1">
              <a:rPr lang="id-ID" smtClean="0"/>
              <a:t>8/6/15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4ED7-FFF1-45B6-877A-A594B298C3B0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850234" y="1938735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3713750" y="1938735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6577266" y="1938735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 noChangeAspect="1"/>
          </p:cNvSpPr>
          <p:nvPr>
            <p:ph type="pic" sz="quarter" idx="16"/>
          </p:nvPr>
        </p:nvSpPr>
        <p:spPr>
          <a:xfrm>
            <a:off x="9434809" y="1938735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884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27F-89E3-431A-8131-D5F77FF1B506}" type="datetime1">
              <a:rPr lang="id-ID" smtClean="0"/>
              <a:t>8/6/15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4ED7-FFF1-45B6-877A-A594B298C3B0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6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505935" y="1690692"/>
            <a:ext cx="2432016" cy="2432015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038600" y="1927229"/>
            <a:ext cx="7315200" cy="23082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82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27F-89E3-431A-8131-D5F77FF1B506}" type="datetime1">
              <a:rPr lang="id-ID" smtClean="0"/>
              <a:t>8/6/15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4ED7-FFF1-45B6-877A-A594B298C3B0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6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681793" y="1683136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3581402" y="1683136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6481013" y="1683136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6"/>
          </p:nvPr>
        </p:nvSpPr>
        <p:spPr>
          <a:xfrm>
            <a:off x="9380622" y="1683136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 noChangeAspect="1"/>
          </p:cNvSpPr>
          <p:nvPr>
            <p:ph type="pic" sz="quarter" idx="17"/>
          </p:nvPr>
        </p:nvSpPr>
        <p:spPr>
          <a:xfrm>
            <a:off x="2131598" y="4023519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8"/>
          </p:nvPr>
        </p:nvSpPr>
        <p:spPr>
          <a:xfrm>
            <a:off x="5031207" y="4023519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  <p:sp>
        <p:nvSpPr>
          <p:cNvPr id="12" name="Picture Placeholder 6"/>
          <p:cNvSpPr>
            <a:spLocks noGrp="1" noChangeAspect="1"/>
          </p:cNvSpPr>
          <p:nvPr>
            <p:ph type="pic" sz="quarter" idx="19"/>
          </p:nvPr>
        </p:nvSpPr>
        <p:spPr>
          <a:xfrm>
            <a:off x="7930818" y="4023519"/>
            <a:ext cx="2196001" cy="2196000"/>
          </a:xfrm>
          <a:prstGeom prst="ellipse">
            <a:avLst/>
          </a:prstGeom>
          <a:ln w="88900">
            <a:solidFill>
              <a:srgbClr val="DE6325"/>
            </a:solidFill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28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A75BF27F-89E3-431A-8131-D5F77FF1B506}" type="datetime1">
              <a:rPr lang="id-ID" smtClean="0"/>
              <a:t>8/6/15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4ED7-FFF1-45B6-877A-A594B298C3B0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32969" y="0"/>
            <a:ext cx="6259033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302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C498466-0154-4B01-90C0-2FDD7CB0E9B7}" type="datetime1">
              <a:rPr lang="id-ID" smtClean="0"/>
              <a:t>8/6/15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5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28449B67-C414-4C0E-9414-D8B778D01BCE}" type="datetime1">
              <a:rPr lang="id-ID" smtClean="0"/>
              <a:t>8/6/15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245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0A4F7BD8-E7D7-4170-A611-1505675A74EA}" type="datetime1">
              <a:rPr lang="id-ID" smtClean="0"/>
              <a:t>8/6/15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71D-A73E-4B21-A8CA-0F0F55EA92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9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2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0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036765"/>
            <a:ext cx="12192000" cy="821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0379" y="278320"/>
            <a:ext cx="429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useo Sans 700" panose="02000000000000000000" pitchFamily="50" charset="0"/>
              </a:defRPr>
            </a:lvl1pPr>
          </a:lstStyle>
          <a:p>
            <a:fld id="{F2084ED7-FFF1-45B6-877A-A594B298C3B0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7" name="Picture 6" descr="Heywire-horizonal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6287644"/>
            <a:ext cx="1820891" cy="376317"/>
          </a:xfrm>
          <a:prstGeom prst="rect">
            <a:avLst/>
          </a:prstGeom>
        </p:spPr>
      </p:pic>
      <p:sp>
        <p:nvSpPr>
          <p:cNvPr id="9" name="Slide Number Placeholder 8"/>
          <p:cNvSpPr txBox="1">
            <a:spLocks/>
          </p:cNvSpPr>
          <p:nvPr userDrawn="1"/>
        </p:nvSpPr>
        <p:spPr>
          <a:xfrm>
            <a:off x="7085257" y="6337588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1200" spc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© 2015</a:t>
            </a:r>
            <a:r>
              <a:rPr lang="en-US" sz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HeyWire</a:t>
            </a:r>
            <a:r>
              <a:rPr lang="en-US" sz="1200" spc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Confidential and Proprietary —</a:t>
            </a:r>
            <a:r>
              <a:rPr lang="en-US" sz="1200" spc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</a:t>
            </a:r>
            <a:fld id="{E660F83B-9819-8D4C-B1F4-31B13C551FB0}" type="slidenum">
              <a:rPr lang="en-US" sz="1200" b="1" spc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56463" algn="l"/>
                </a:tabLst>
                <a:defRPr/>
              </a:pPr>
              <a:t>‹#›</a:t>
            </a:fld>
            <a:endParaRPr lang="en-US" sz="1200" b="1" spc="50" dirty="0" smtClean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8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6" r:id="rId5"/>
    <p:sldLayoutId id="2147483667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9" r:id="rId1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BB9F-3FA0-4AB2-BFEB-EB9FB86AAE5A}" type="datetime1">
              <a:rPr lang="id-ID" smtClean="0"/>
              <a:t>8/6/15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5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/>
          <a:ea typeface="+mn-ea"/>
          <a:cs typeface="Calibri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4" Type="http://schemas.openxmlformats.org/officeDocument/2006/relationships/hyperlink" Target="https://mac.github.com/" TargetMode="External"/><Relationship Id="rId5" Type="http://schemas.openxmlformats.org/officeDocument/2006/relationships/hyperlink" Target="https://www.sourcetreeapp.com/" TargetMode="External"/><Relationship Id="rId6" Type="http://schemas.openxmlformats.org/officeDocument/2006/relationships/hyperlink" Target="http://code.google.com/p/gitextensions/" TargetMode="External"/><Relationship Id="rId7" Type="http://schemas.openxmlformats.org/officeDocument/2006/relationships/hyperlink" Target="http://msysgit.github.io/" TargetMode="External"/><Relationship Id="rId8" Type="http://schemas.openxmlformats.org/officeDocument/2006/relationships/hyperlink" Target="https://windows.github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git-scm.com/book/en/v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806705"/>
            <a:ext cx="12192000" cy="4051297"/>
            <a:chOff x="0" y="2806705"/>
            <a:chExt cx="12192000" cy="4051297"/>
          </a:xfrm>
        </p:grpSpPr>
        <p:sp>
          <p:nvSpPr>
            <p:cNvPr id="3" name="Rectangle 2"/>
            <p:cNvSpPr/>
            <p:nvPr/>
          </p:nvSpPr>
          <p:spPr>
            <a:xfrm>
              <a:off x="0" y="3339822"/>
              <a:ext cx="12192000" cy="3518180"/>
            </a:xfrm>
            <a:prstGeom prst="rect">
              <a:avLst/>
            </a:prstGeom>
            <a:solidFill>
              <a:srgbClr val="DE6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7870821" y="2806705"/>
              <a:ext cx="756000" cy="544593"/>
            </a:xfrm>
            <a:prstGeom prst="triangle">
              <a:avLst/>
            </a:prstGeom>
            <a:solidFill>
              <a:srgbClr val="DE6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23845" y="1473912"/>
            <a:ext cx="8293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latin typeface="Open Sans"/>
                <a:cs typeface="Open Sans"/>
              </a:rPr>
              <a:t>Lunch &amp; Learn: </a:t>
            </a:r>
            <a:r>
              <a:rPr lang="en-US" sz="4800" b="1" dirty="0" err="1" smtClean="0">
                <a:latin typeface="Open Sans"/>
                <a:cs typeface="Open Sans"/>
              </a:rPr>
              <a:t>git</a:t>
            </a:r>
            <a:endParaRPr lang="en-US" sz="4800" b="1" dirty="0" smtClean="0">
              <a:latin typeface="Open Sans"/>
              <a:cs typeface="Open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2970" y="4092458"/>
            <a:ext cx="53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Open Sans"/>
                <a:cs typeface="Open Sans"/>
              </a:rPr>
              <a:t>Adam, Phil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28585" y="5420851"/>
            <a:ext cx="53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Open Sans"/>
                <a:cs typeface="Open Sans"/>
              </a:rPr>
              <a:t>August 6, 2015</a:t>
            </a:r>
            <a:endParaRPr lang="en-US" sz="20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4200" y="4601096"/>
            <a:ext cx="53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Open Sans"/>
                <a:cs typeface="Open Sans"/>
              </a:rPr>
              <a:t>Engineering</a:t>
            </a:r>
            <a:endParaRPr lang="en-US" sz="20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pic>
        <p:nvPicPr>
          <p:cNvPr id="5" name="Picture 4" descr="Heywire Logo -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7" y="4095013"/>
            <a:ext cx="4060733" cy="8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0" y="-3711"/>
            <a:ext cx="12192000" cy="6861711"/>
          </a:xfrm>
          <a:prstGeom prst="rect">
            <a:avLst/>
          </a:prstGeom>
          <a:solidFill>
            <a:srgbClr val="DE6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0" b="1" dirty="0" smtClean="0">
                <a:latin typeface="Open Sans"/>
                <a:cs typeface="Open Sans"/>
              </a:rPr>
              <a:t>?</a:t>
            </a:r>
            <a:endParaRPr lang="id-ID" sz="20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41013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3711"/>
            <a:ext cx="12192000" cy="6861711"/>
          </a:xfrm>
          <a:prstGeom prst="rect">
            <a:avLst/>
          </a:prstGeom>
          <a:solidFill>
            <a:srgbClr val="DE6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Open Sans"/>
                <a:cs typeface="Open Sans"/>
              </a:rPr>
              <a:t>One </a:t>
            </a:r>
            <a:r>
              <a:rPr lang="en-US" b="1" dirty="0">
                <a:solidFill>
                  <a:schemeClr val="bg1"/>
                </a:solidFill>
                <a:latin typeface="Open Sans"/>
                <a:cs typeface="Open Sans"/>
              </a:rPr>
              <a:t>thing </a:t>
            </a:r>
            <a:r>
              <a:rPr lang="en-US" b="1" dirty="0" smtClean="0">
                <a:solidFill>
                  <a:schemeClr val="bg1"/>
                </a:solidFill>
                <a:latin typeface="Open Sans"/>
                <a:cs typeface="Open Sans"/>
              </a:rPr>
              <a:t>software engineers find harder than </a:t>
            </a:r>
            <a:r>
              <a:rPr lang="en-US" b="1" dirty="0">
                <a:solidFill>
                  <a:schemeClr val="bg1"/>
                </a:solidFill>
                <a:latin typeface="Open Sans"/>
                <a:cs typeface="Open Sans"/>
              </a:rPr>
              <a:t>writing code is</a:t>
            </a:r>
            <a:r>
              <a:rPr lang="en-US" b="1" dirty="0" smtClean="0">
                <a:solidFill>
                  <a:schemeClr val="bg1"/>
                </a:solidFill>
                <a:latin typeface="Open Sans"/>
                <a:cs typeface="Open Sans"/>
              </a:rPr>
              <a:t>…</a:t>
            </a:r>
            <a:endParaRPr lang="en-US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2994863"/>
            <a:ext cx="10309219" cy="318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…writing code in a team</a:t>
            </a:r>
            <a:endParaRPr lang="en-US" sz="44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Museo Slab 500" panose="02000000000000000000" pitchFamily="50" charset="0"/>
              </a:rPr>
              <a:t>2</a:t>
            </a:fld>
            <a:endParaRPr lang="id-ID" sz="1400" b="1" dirty="0">
              <a:solidFill>
                <a:schemeClr val="bg1"/>
              </a:solidFill>
              <a:latin typeface="Museo Slab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8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version control or source control</a:t>
            </a:r>
          </a:p>
          <a:p>
            <a:r>
              <a:rPr lang="en-US" dirty="0"/>
              <a:t>track and provide control over changes to a set of data (e.g.: source code, but anything)</a:t>
            </a:r>
          </a:p>
          <a:p>
            <a:r>
              <a:rPr lang="en-US" dirty="0"/>
              <a:t>Common architectures: Peer-2-peer or Client-Server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Control System</a:t>
            </a:r>
            <a:endParaRPr lang="en-US" b="1" dirty="0">
              <a:latin typeface="Open Sans"/>
              <a:cs typeface="Open Sans"/>
            </a:endParaRPr>
          </a:p>
        </p:txBody>
      </p:sp>
      <p:pic>
        <p:nvPicPr>
          <p:cNvPr id="4" name="Picture 3" descr="Heywire Logo - Harry Only NO Gradient.eps"/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561">
            <a:off x="4617135" y="397216"/>
            <a:ext cx="7226575" cy="5844443"/>
          </a:xfrm>
          <a:prstGeom prst="rect">
            <a:avLst/>
          </a:pr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Museo Slab 500" panose="02000000000000000000" pitchFamily="50" charset="0"/>
              </a:rPr>
              <a:t>3</a:t>
            </a:fld>
            <a:endParaRPr lang="id-ID" sz="1400" b="1" dirty="0">
              <a:solidFill>
                <a:schemeClr val="bg1"/>
              </a:solidFill>
              <a:latin typeface="Museo Slab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1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Museo Slab 500" panose="02000000000000000000" pitchFamily="50" charset="0"/>
              </a:rPr>
              <a:t>4</a:t>
            </a:fld>
            <a:endParaRPr lang="id-ID" sz="1400" b="1" dirty="0">
              <a:solidFill>
                <a:schemeClr val="bg1"/>
              </a:solidFill>
              <a:latin typeface="Museo Slab 500" panose="02000000000000000000" pitchFamily="50" charset="0"/>
            </a:endParaRPr>
          </a:p>
        </p:txBody>
      </p:sp>
      <p:pic>
        <p:nvPicPr>
          <p:cNvPr id="3" name="Picture Placeholder 2" descr="Git-logo.svg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048" b="-69048"/>
          <a:stretch>
            <a:fillRect/>
          </a:stretch>
        </p:blipFill>
        <p:spPr>
          <a:xfrm>
            <a:off x="506413" y="1690688"/>
            <a:ext cx="2432050" cy="243205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distributed revision control system</a:t>
            </a:r>
          </a:p>
          <a:p>
            <a:r>
              <a:rPr lang="en-US" sz="3200" dirty="0"/>
              <a:t>Linus Torvalds</a:t>
            </a:r>
          </a:p>
          <a:p>
            <a:r>
              <a:rPr lang="en-US" sz="3200" dirty="0" err="1"/>
              <a:t>BitKeeper</a:t>
            </a:r>
            <a:r>
              <a:rPr lang="en-US" sz="3200" dirty="0"/>
              <a:t>: maintains </a:t>
            </a:r>
            <a:r>
              <a:rPr lang="en-US" sz="3200" dirty="0" err="1"/>
              <a:t>linux</a:t>
            </a:r>
            <a:r>
              <a:rPr lang="en-US" sz="3200" dirty="0"/>
              <a:t> kernel until 2005</a:t>
            </a:r>
          </a:p>
          <a:p>
            <a:r>
              <a:rPr lang="en-US" sz="3200" dirty="0"/>
              <a:t>Dispute over </a:t>
            </a:r>
            <a:r>
              <a:rPr lang="en-US" sz="3200" dirty="0" err="1" smtClean="0"/>
              <a:t>Bitkeeper</a:t>
            </a:r>
            <a:r>
              <a:rPr lang="en-US" sz="3200" dirty="0" smtClean="0"/>
              <a:t> leads to </a:t>
            </a:r>
            <a:r>
              <a:rPr lang="en-US" sz="3200" dirty="0" err="1" smtClean="0"/>
              <a:t>git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791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Museo Slab 500" panose="02000000000000000000" pitchFamily="50" charset="0"/>
              </a:rPr>
              <a:t>5</a:t>
            </a:fld>
            <a:endParaRPr lang="id-ID" sz="1400" b="1" dirty="0">
              <a:solidFill>
                <a:schemeClr val="bg1"/>
              </a:solidFill>
              <a:latin typeface="Museo Slab 500" panose="02000000000000000000" pitchFamily="50" charset="0"/>
            </a:endParaRPr>
          </a:p>
        </p:txBody>
      </p:sp>
      <p:pic>
        <p:nvPicPr>
          <p:cNvPr id="3" name="Picture Placeholder 2" descr="Octocat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71" b="-10171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/>
              <a:t>git</a:t>
            </a:r>
            <a:r>
              <a:rPr lang="en-US" sz="3600" dirty="0"/>
              <a:t> repository hosting service</a:t>
            </a:r>
          </a:p>
          <a:p>
            <a:r>
              <a:rPr lang="en-US" sz="3600" dirty="0"/>
              <a:t>launched in </a:t>
            </a:r>
            <a:r>
              <a:rPr lang="en-US" sz="3600" dirty="0" smtClean="0"/>
              <a:t>2008</a:t>
            </a:r>
          </a:p>
          <a:p>
            <a:r>
              <a:rPr lang="en-US" sz="3600" dirty="0" smtClean="0"/>
              <a:t>Example of financial success built on open source software</a:t>
            </a:r>
          </a:p>
          <a:p>
            <a:endParaRPr lang="en-US" sz="3600" dirty="0"/>
          </a:p>
        </p:txBody>
      </p:sp>
      <p:pic>
        <p:nvPicPr>
          <p:cNvPr id="9" name="Picture 8" descr="GitH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99" y="175610"/>
            <a:ext cx="3424938" cy="1404224"/>
          </a:xfrm>
          <a:prstGeom prst="rect">
            <a:avLst/>
          </a:prstGeom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240016" y="4233575"/>
            <a:ext cx="4400822" cy="1957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Year 1: 46,000 repos</a:t>
            </a:r>
          </a:p>
          <a:p>
            <a:r>
              <a:rPr lang="en-US" sz="2200" dirty="0" smtClean="0"/>
              <a:t>2009: 100,000 users</a:t>
            </a:r>
          </a:p>
          <a:p>
            <a:r>
              <a:rPr lang="en-US" sz="2200" dirty="0" smtClean="0"/>
              <a:t>2010: 1 million repos</a:t>
            </a:r>
          </a:p>
          <a:p>
            <a:r>
              <a:rPr lang="en-US" sz="2200" dirty="0" smtClean="0"/>
              <a:t>2011: 2 million repos</a:t>
            </a:r>
          </a:p>
          <a:p>
            <a:r>
              <a:rPr lang="en-US" sz="2200" dirty="0" smtClean="0"/>
              <a:t>2013: 10 million repos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725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up repository: </a:t>
            </a:r>
            <a:r>
              <a:rPr lang="en-US" dirty="0" err="1" smtClean="0"/>
              <a:t>HeyRecipes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</a:t>
            </a:r>
            <a:endParaRPr lang="en-US" dirty="0"/>
          </a:p>
          <a:p>
            <a:r>
              <a:rPr lang="en-US" dirty="0"/>
              <a:t>Add file to repository: add (</a:t>
            </a:r>
            <a:r>
              <a:rPr lang="en-US" dirty="0" err="1"/>
              <a:t>git</a:t>
            </a:r>
            <a:r>
              <a:rPr lang="en-US" dirty="0"/>
              <a:t> index)</a:t>
            </a:r>
          </a:p>
          <a:p>
            <a:r>
              <a:rPr lang="en-US" dirty="0"/>
              <a:t>Change file content: commit (</a:t>
            </a:r>
            <a:r>
              <a:rPr lang="en-US" dirty="0" err="1"/>
              <a:t>git</a:t>
            </a:r>
            <a:r>
              <a:rPr lang="en-US" dirty="0"/>
              <a:t> status, </a:t>
            </a:r>
            <a:r>
              <a:rPr lang="en-US" dirty="0" err="1"/>
              <a:t>whatthecommit.com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modifications: push, pull</a:t>
            </a:r>
          </a:p>
          <a:p>
            <a:r>
              <a:rPr lang="en-US" dirty="0" smtClean="0"/>
              <a:t>Make collision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101</a:t>
            </a:r>
            <a:endParaRPr lang="en-US" b="1" dirty="0">
              <a:latin typeface="Open Sans"/>
              <a:cs typeface="Open Sans"/>
            </a:endParaRPr>
          </a:p>
        </p:txBody>
      </p:sp>
      <p:pic>
        <p:nvPicPr>
          <p:cNvPr id="4" name="Picture 3" descr="Heywire Logo - Harry Only NO Gradient.eps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561">
            <a:off x="4617135" y="397216"/>
            <a:ext cx="7226575" cy="5844443"/>
          </a:xfrm>
          <a:prstGeom prst="rect">
            <a:avLst/>
          </a:pr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Museo Slab 500" panose="02000000000000000000" pitchFamily="50" charset="0"/>
              </a:rPr>
              <a:t>6</a:t>
            </a:fld>
            <a:endParaRPr lang="id-ID" sz="1400" b="1" dirty="0">
              <a:solidFill>
                <a:schemeClr val="bg1"/>
              </a:solidFill>
              <a:latin typeface="Museo Slab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3710"/>
            <a:ext cx="12192000" cy="6861711"/>
          </a:xfrm>
          <a:prstGeom prst="rect">
            <a:avLst/>
          </a:prstGeom>
          <a:solidFill>
            <a:srgbClr val="DE6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Open Sans"/>
                <a:cs typeface="Open Sans"/>
              </a:rPr>
              <a:t>Not just for source code</a:t>
            </a:r>
            <a:endParaRPr lang="en-US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30710"/>
            <a:ext cx="10309219" cy="45462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Quine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 relay: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mame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quine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-relay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Cookbook: http://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forkthecookbook.com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Investment docs: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seriesseed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/equity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Guy’s DNA: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msporny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dna</a:t>
            </a:r>
            <a:endParaRPr lang="en-US" sz="4400" b="1" dirty="0">
              <a:solidFill>
                <a:srgbClr val="FFFFFF"/>
              </a:solidFill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Bug tracker for house: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canadaduane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/house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Germany law: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/bundestag/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gesetze</a:t>
            </a:r>
            <a:endParaRPr lang="en-US" sz="4400" b="1" dirty="0">
              <a:solidFill>
                <a:srgbClr val="FFFFFF"/>
              </a:solidFill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Congressional districts map: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benbalter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/congressional-districts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Manuscript: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/JJ/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hoborg</a:t>
            </a:r>
            <a:endParaRPr lang="en-US" sz="4400" b="1" dirty="0">
              <a:solidFill>
                <a:srgbClr val="FFFFFF"/>
              </a:solidFill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Guy’s travel log: https://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github.com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</a:t>
            </a:r>
            <a:r>
              <a:rPr lang="en-US" sz="4400" b="1" dirty="0" err="1">
                <a:solidFill>
                  <a:srgbClr val="FFFFFF"/>
                </a:solidFill>
                <a:latin typeface="Open Sans"/>
                <a:cs typeface="Open Sans"/>
              </a:rPr>
              <a:t>xzyfer</a:t>
            </a:r>
            <a:r>
              <a:rPr lang="en-US" sz="4400" b="1" dirty="0">
                <a:solidFill>
                  <a:srgbClr val="FFFFFF"/>
                </a:solidFill>
                <a:latin typeface="Open Sans"/>
                <a:cs typeface="Open Sans"/>
              </a:rPr>
              <a:t>/us-travel-</a:t>
            </a:r>
            <a:r>
              <a:rPr lang="en-US" sz="4400" b="1" dirty="0" smtClean="0">
                <a:solidFill>
                  <a:srgbClr val="FFFFFF"/>
                </a:solidFill>
                <a:latin typeface="Open Sans"/>
                <a:cs typeface="Open Sans"/>
              </a:rPr>
              <a:t>checklist</a:t>
            </a:r>
            <a:endParaRPr lang="en-US" sz="44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Museo Slab 500" panose="02000000000000000000" pitchFamily="50" charset="0"/>
              </a:rPr>
              <a:t>7</a:t>
            </a:fld>
            <a:endParaRPr lang="id-ID" sz="1400" b="1" dirty="0">
              <a:solidFill>
                <a:schemeClr val="bg1"/>
              </a:solidFill>
              <a:latin typeface="Museo Slab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3710"/>
            <a:ext cx="12192000" cy="6861711"/>
          </a:xfrm>
          <a:prstGeom prst="rect">
            <a:avLst/>
          </a:prstGeom>
          <a:solidFill>
            <a:srgbClr val="DE6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/>
                <a:cs typeface="Open Sans"/>
              </a:rPr>
              <a:t>g</a:t>
            </a:r>
            <a:r>
              <a:rPr lang="en-US" b="1" dirty="0" err="1" smtClean="0">
                <a:solidFill>
                  <a:schemeClr val="bg1"/>
                </a:solidFill>
                <a:latin typeface="Open Sans"/>
                <a:cs typeface="Open Sans"/>
              </a:rPr>
              <a:t>it</a:t>
            </a:r>
            <a:r>
              <a:rPr lang="en-US" b="1" dirty="0" smtClean="0">
                <a:solidFill>
                  <a:schemeClr val="bg1"/>
                </a:solidFill>
                <a:latin typeface="Open Sans"/>
                <a:cs typeface="Open Sans"/>
              </a:rPr>
              <a:t> resources</a:t>
            </a:r>
            <a:endParaRPr lang="en-US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30710"/>
            <a:ext cx="5872203" cy="4546253"/>
          </a:xfrm>
        </p:spPr>
        <p:txBody>
          <a:bodyPr>
            <a:no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Books</a:t>
            </a:r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nl-NL" sz="2400" dirty="0">
                <a:solidFill>
                  <a:schemeClr val="bg1"/>
                </a:solidFill>
                <a:hlinkClick r:id="rId2"/>
              </a:rPr>
              <a:t>://www.git-scm.com/book/en/v2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3200" dirty="0" smtClean="0">
                <a:solidFill>
                  <a:schemeClr val="bg1"/>
                </a:solidFill>
              </a:rPr>
              <a:t>Git </a:t>
            </a:r>
            <a:r>
              <a:rPr lang="nl-NL" sz="3200" dirty="0" err="1">
                <a:solidFill>
                  <a:schemeClr val="bg1"/>
                </a:solidFill>
              </a:rPr>
              <a:t>Clients</a:t>
            </a:r>
            <a:endParaRPr lang="nl-NL" sz="3200" dirty="0">
              <a:solidFill>
                <a:schemeClr val="bg1"/>
              </a:solidFill>
            </a:endParaRPr>
          </a:p>
          <a:p>
            <a:r>
              <a:rPr lang="nl-NL" sz="2400" dirty="0" smtClean="0">
                <a:solidFill>
                  <a:schemeClr val="bg1"/>
                </a:solidFill>
              </a:rPr>
              <a:t>Mac</a:t>
            </a:r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nl-NL" sz="2400" dirty="0">
                <a:solidFill>
                  <a:schemeClr val="bg1"/>
                </a:solidFill>
                <a:hlinkClick r:id="rId3"/>
              </a:rPr>
              <a:t>://www.git-tower.com/</a:t>
            </a:r>
            <a:endParaRPr lang="nl-NL" sz="2400" dirty="0">
              <a:solidFill>
                <a:schemeClr val="bg1"/>
              </a:solidFill>
              <a:hlinkClick r:id="rId3"/>
            </a:endParaRPr>
          </a:p>
          <a:p>
            <a:r>
              <a:rPr lang="nl-NL" sz="24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nl-NL" sz="2400" dirty="0">
                <a:solidFill>
                  <a:schemeClr val="bg1"/>
                </a:solidFill>
                <a:hlinkClick r:id="rId4"/>
              </a:rPr>
              <a:t>://mac.github.com/</a:t>
            </a:r>
            <a:endParaRPr lang="nl-NL" sz="2400" dirty="0">
              <a:solidFill>
                <a:schemeClr val="bg1"/>
              </a:solidFill>
              <a:hlinkClick r:id="rId4"/>
            </a:endParaRPr>
          </a:p>
          <a:p>
            <a:r>
              <a:rPr lang="nl-NL" sz="2400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nl-NL" sz="2400" dirty="0">
                <a:solidFill>
                  <a:schemeClr val="bg1"/>
                </a:solidFill>
                <a:hlinkClick r:id="rId5"/>
              </a:rPr>
              <a:t>://www.sourcetreeapp.com/</a:t>
            </a:r>
          </a:p>
          <a:p>
            <a:pPr marL="0" indent="0">
              <a:buNone/>
            </a:pP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Museo Slab 500" panose="02000000000000000000" pitchFamily="50" charset="0"/>
              </a:rPr>
              <a:t>8</a:t>
            </a:fld>
            <a:endParaRPr lang="id-ID" sz="1400" b="1" dirty="0">
              <a:solidFill>
                <a:schemeClr val="bg1"/>
              </a:solidFill>
              <a:latin typeface="Museo Slab 500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8439" y="3606381"/>
            <a:ext cx="5873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Windows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nl-NL" sz="2400" dirty="0">
                <a:solidFill>
                  <a:schemeClr val="bg1"/>
                </a:solidFill>
                <a:hlinkClick r:id="rId6"/>
              </a:rPr>
              <a:t>://code.google.com/p/gitextensions/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nl-NL" sz="2400" dirty="0">
                <a:solidFill>
                  <a:schemeClr val="bg1"/>
                </a:solidFill>
                <a:hlinkClick r:id="rId7"/>
              </a:rPr>
              <a:t>://msysgit.github.io/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solidFill>
                  <a:schemeClr val="bg1"/>
                </a:solidFill>
                <a:hlinkClick r:id="rId8"/>
              </a:rPr>
              <a:t>https</a:t>
            </a:r>
            <a:r>
              <a:rPr lang="nl-NL" sz="2400" dirty="0">
                <a:solidFill>
                  <a:schemeClr val="bg1"/>
                </a:solidFill>
                <a:hlinkClick r:id="rId8"/>
              </a:rPr>
              <a:t>://windows.github.com/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nl-NL" sz="2400" dirty="0">
                <a:solidFill>
                  <a:schemeClr val="bg1"/>
                </a:solidFill>
                <a:hlinkClick r:id="rId5"/>
              </a:rPr>
              <a:t>://www.sourcetreeapp.com/</a:t>
            </a:r>
            <a:endParaRPr lang="en-US" sz="2400" b="1" dirty="0">
              <a:solidFill>
                <a:schemeClr val="bg1"/>
              </a:solidFill>
              <a:latin typeface="Open Sans"/>
              <a:cs typeface="Open Sans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63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rot="5400000">
            <a:off x="-183904" y="188238"/>
            <a:ext cx="6853666" cy="6485859"/>
          </a:xfrm>
          <a:custGeom>
            <a:avLst/>
            <a:gdLst>
              <a:gd name="connsiteX0" fmla="*/ 0 w 6853666"/>
              <a:gd name="connsiteY0" fmla="*/ 6485859 h 6485859"/>
              <a:gd name="connsiteX1" fmla="*/ 0 w 6853666"/>
              <a:gd name="connsiteY1" fmla="*/ 552893 h 6485859"/>
              <a:gd name="connsiteX2" fmla="*/ 2991140 w 6853666"/>
              <a:gd name="connsiteY2" fmla="*/ 552893 h 6485859"/>
              <a:gd name="connsiteX3" fmla="*/ 3426833 w 6853666"/>
              <a:gd name="connsiteY3" fmla="*/ 0 h 6485859"/>
              <a:gd name="connsiteX4" fmla="*/ 3862525 w 6853666"/>
              <a:gd name="connsiteY4" fmla="*/ 552893 h 6485859"/>
              <a:gd name="connsiteX5" fmla="*/ 6853666 w 6853666"/>
              <a:gd name="connsiteY5" fmla="*/ 552893 h 6485859"/>
              <a:gd name="connsiteX6" fmla="*/ 6853666 w 6853666"/>
              <a:gd name="connsiteY6" fmla="*/ 6485859 h 648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3666" h="6485859">
                <a:moveTo>
                  <a:pt x="0" y="6485859"/>
                </a:moveTo>
                <a:lnTo>
                  <a:pt x="0" y="552893"/>
                </a:lnTo>
                <a:lnTo>
                  <a:pt x="2991140" y="552893"/>
                </a:lnTo>
                <a:lnTo>
                  <a:pt x="3426833" y="0"/>
                </a:lnTo>
                <a:lnTo>
                  <a:pt x="3862525" y="552893"/>
                </a:lnTo>
                <a:lnTo>
                  <a:pt x="6853666" y="552893"/>
                </a:lnTo>
                <a:lnTo>
                  <a:pt x="6853666" y="6485859"/>
                </a:lnTo>
                <a:close/>
              </a:path>
            </a:pathLst>
          </a:custGeom>
          <a:solidFill>
            <a:srgbClr val="DE6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Open Sans"/>
              <a:cs typeface="Open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4702" y="230194"/>
            <a:ext cx="5050312" cy="803720"/>
            <a:chOff x="174917" y="5100220"/>
            <a:chExt cx="3735342" cy="803719"/>
          </a:xfrm>
        </p:grpSpPr>
        <p:sp>
          <p:nvSpPr>
            <p:cNvPr id="13" name="TextBox 12"/>
            <p:cNvSpPr txBox="1"/>
            <p:nvPr/>
          </p:nvSpPr>
          <p:spPr>
            <a:xfrm>
              <a:off x="174917" y="5100220"/>
              <a:ext cx="3735342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400" b="1" dirty="0" smtClean="0">
                  <a:solidFill>
                    <a:schemeClr val="bg1"/>
                  </a:solidFill>
                  <a:latin typeface="Open Sans"/>
                  <a:cs typeface="Open Sans"/>
                </a:rPr>
                <a:t>Pay </a:t>
              </a:r>
              <a:r>
                <a:rPr lang="id-ID" sz="4400" b="1" dirty="0" smtClean="0">
                  <a:solidFill>
                    <a:schemeClr val="bg1"/>
                  </a:solidFill>
                  <a:latin typeface="Open Sans"/>
                  <a:cs typeface="Open Sans"/>
                </a:rPr>
                <a:t>it forward:</a:t>
              </a:r>
              <a:endParaRPr lang="id-ID" sz="4400" b="1" dirty="0">
                <a:solidFill>
                  <a:schemeClr val="bg1"/>
                </a:solidFill>
                <a:latin typeface="Open Sans"/>
                <a:cs typeface="Open San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4917" y="5534607"/>
              <a:ext cx="3735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dirty="0">
                <a:solidFill>
                  <a:schemeClr val="tx2"/>
                </a:solidFill>
                <a:latin typeface="Open Sans"/>
                <a:cs typeface="Open San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92189" y="1604482"/>
            <a:ext cx="4425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bg1"/>
                </a:solidFill>
                <a:latin typeface="Open Sans"/>
                <a:cs typeface="Open Sans"/>
              </a:rPr>
              <a:t>This git repository: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/>
                <a:cs typeface="Open Sans"/>
              </a:rPr>
              <a:t>https://</a:t>
            </a:r>
            <a:r>
              <a:rPr lang="en-US" sz="2800" b="1" dirty="0" err="1">
                <a:solidFill>
                  <a:schemeClr val="bg1"/>
                </a:solidFill>
                <a:latin typeface="Open Sans"/>
                <a:cs typeface="Open Sans"/>
              </a:rPr>
              <a:t>github.com</a:t>
            </a:r>
            <a:r>
              <a:rPr lang="en-US" sz="2800" b="1" dirty="0">
                <a:solidFill>
                  <a:schemeClr val="bg1"/>
                </a:solidFill>
                <a:latin typeface="Open Sans"/>
                <a:cs typeface="Open Sans"/>
              </a:rPr>
              <a:t>/MediaFriendsInc2/</a:t>
            </a:r>
            <a:r>
              <a:rPr lang="en-US" sz="2800" b="1" dirty="0" err="1" smtClean="0">
                <a:solidFill>
                  <a:schemeClr val="bg1"/>
                </a:solidFill>
                <a:latin typeface="Open Sans"/>
                <a:cs typeface="Open Sans"/>
              </a:rPr>
              <a:t>HeyRecipes</a:t>
            </a:r>
            <a:endParaRPr lang="en-US" sz="28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11365832" y="230190"/>
            <a:ext cx="586243" cy="523431"/>
          </a:xfrm>
          <a:custGeom>
            <a:avLst/>
            <a:gdLst>
              <a:gd name="T0" fmla="*/ 91 w 129"/>
              <a:gd name="T1" fmla="*/ 94 h 114"/>
              <a:gd name="T2" fmla="*/ 64 w 129"/>
              <a:gd name="T3" fmla="*/ 98 h 114"/>
              <a:gd name="T4" fmla="*/ 0 w 129"/>
              <a:gd name="T5" fmla="*/ 49 h 114"/>
              <a:gd name="T6" fmla="*/ 64 w 129"/>
              <a:gd name="T7" fmla="*/ 0 h 114"/>
              <a:gd name="T8" fmla="*/ 129 w 129"/>
              <a:gd name="T9" fmla="*/ 49 h 114"/>
              <a:gd name="T10" fmla="*/ 109 w 129"/>
              <a:gd name="T11" fmla="*/ 85 h 114"/>
              <a:gd name="T12" fmla="*/ 123 w 129"/>
              <a:gd name="T13" fmla="*/ 111 h 114"/>
              <a:gd name="T14" fmla="*/ 120 w 129"/>
              <a:gd name="T15" fmla="*/ 114 h 114"/>
              <a:gd name="T16" fmla="*/ 91 w 129"/>
              <a:gd name="T17" fmla="*/ 9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14">
                <a:moveTo>
                  <a:pt x="91" y="94"/>
                </a:moveTo>
                <a:cubicBezTo>
                  <a:pt x="83" y="97"/>
                  <a:pt x="74" y="98"/>
                  <a:pt x="64" y="98"/>
                </a:cubicBezTo>
                <a:cubicBezTo>
                  <a:pt x="29" y="98"/>
                  <a:pt x="0" y="76"/>
                  <a:pt x="0" y="49"/>
                </a:cubicBezTo>
                <a:cubicBezTo>
                  <a:pt x="0" y="22"/>
                  <a:pt x="29" y="0"/>
                  <a:pt x="64" y="0"/>
                </a:cubicBezTo>
                <a:cubicBezTo>
                  <a:pt x="100" y="0"/>
                  <a:pt x="129" y="22"/>
                  <a:pt x="129" y="49"/>
                </a:cubicBezTo>
                <a:cubicBezTo>
                  <a:pt x="129" y="63"/>
                  <a:pt x="122" y="76"/>
                  <a:pt x="109" y="8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0" y="114"/>
                  <a:pt x="120" y="114"/>
                  <a:pt x="120" y="114"/>
                </a:cubicBezTo>
                <a:lnTo>
                  <a:pt x="91" y="94"/>
                </a:lnTo>
                <a:close/>
              </a:path>
            </a:pathLst>
          </a:custGeom>
          <a:solidFill>
            <a:srgbClr val="00223F"/>
          </a:solidFill>
          <a:ln>
            <a:noFill/>
          </a:ln>
          <a:extLst/>
        </p:spPr>
        <p:txBody>
          <a:bodyPr vert="horz" wrap="square" lIns="91440" tIns="0" rIns="91440" bIns="72000" numCol="1" anchor="ctr" anchorCtr="0" compatLnSpc="1">
            <a:prstTxWarp prst="textNoShape">
              <a:avLst/>
            </a:prstTxWarp>
          </a:bodyPr>
          <a:lstStyle/>
          <a:p>
            <a:pPr algn="ctr"/>
            <a:fld id="{EEB7B30C-BAE4-3043-A98C-1D40029202AF}" type="slidenum">
              <a:rPr lang="id-ID" sz="1400" b="1" smtClean="0">
                <a:solidFill>
                  <a:schemeClr val="bg1"/>
                </a:solidFill>
                <a:latin typeface="Open Sans"/>
                <a:cs typeface="Open Sans"/>
              </a:rPr>
              <a:t>9</a:t>
            </a:fld>
            <a:endParaRPr lang="id-ID" sz="14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pic>
        <p:nvPicPr>
          <p:cNvPr id="5" name="Picture Placeholder 4" descr="orange-giftcard.pn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95" b="-35595"/>
          <a:stretch>
            <a:fillRect/>
          </a:stretch>
        </p:blipFill>
        <p:spPr>
          <a:xfrm>
            <a:off x="5932488" y="0"/>
            <a:ext cx="6259512" cy="6858000"/>
          </a:xfrm>
        </p:spPr>
      </p:pic>
    </p:spTree>
    <p:extLst>
      <p:ext uri="{BB962C8B-B14F-4D97-AF65-F5344CB8AC3E}">
        <p14:creationId xmlns:p14="http://schemas.microsoft.com/office/powerpoint/2010/main" val="8610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222A35"/>
      </a:dk2>
      <a:lt2>
        <a:srgbClr val="E7E6E6"/>
      </a:lt2>
      <a:accent1>
        <a:srgbClr val="D34817"/>
      </a:accent1>
      <a:accent2>
        <a:srgbClr val="9B2D1F"/>
      </a:accent2>
      <a:accent3>
        <a:srgbClr val="C00000"/>
      </a:accent3>
      <a:accent4>
        <a:srgbClr val="6F493C"/>
      </a:accent4>
      <a:accent5>
        <a:srgbClr val="918485"/>
      </a:accent5>
      <a:accent6>
        <a:srgbClr val="B64A4A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12">
      <a:dk1>
        <a:sysClr val="windowText" lastClr="000000"/>
      </a:dk1>
      <a:lt1>
        <a:sysClr val="window" lastClr="FFFFFF"/>
      </a:lt1>
      <a:dk2>
        <a:srgbClr val="222A35"/>
      </a:dk2>
      <a:lt2>
        <a:srgbClr val="E7E6E6"/>
      </a:lt2>
      <a:accent1>
        <a:srgbClr val="D34817"/>
      </a:accent1>
      <a:accent2>
        <a:srgbClr val="9B2D1F"/>
      </a:accent2>
      <a:accent3>
        <a:srgbClr val="C00000"/>
      </a:accent3>
      <a:accent4>
        <a:srgbClr val="6F493C"/>
      </a:accent4>
      <a:accent5>
        <a:srgbClr val="918485"/>
      </a:accent5>
      <a:accent6>
        <a:srgbClr val="B64A4A"/>
      </a:accent6>
      <a:hlink>
        <a:srgbClr val="0563C1"/>
      </a:hlink>
      <a:folHlink>
        <a:srgbClr val="954F72"/>
      </a:folHlink>
    </a:clrScheme>
    <a:fontScheme name="Custom 1">
      <a:majorFont>
        <a:latin typeface="museo slab 700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409</Words>
  <Application>Microsoft Macintosh PowerPoint</Application>
  <PresentationFormat>Custom</PresentationFormat>
  <Paragraphs>73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PowerPoint Presentation</vt:lpstr>
      <vt:lpstr>One thing software engineers find harder than writing code is…</vt:lpstr>
      <vt:lpstr>Revision Control System</vt:lpstr>
      <vt:lpstr>PowerPoint Presentation</vt:lpstr>
      <vt:lpstr>PowerPoint Presentation</vt:lpstr>
      <vt:lpstr>git 101</vt:lpstr>
      <vt:lpstr>Not just for source code</vt:lpstr>
      <vt:lpstr>git 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Adam</cp:lastModifiedBy>
  <cp:revision>396</cp:revision>
  <dcterms:created xsi:type="dcterms:W3CDTF">2014-08-05T09:17:16Z</dcterms:created>
  <dcterms:modified xsi:type="dcterms:W3CDTF">2015-08-06T15:53:08Z</dcterms:modified>
</cp:coreProperties>
</file>