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/>
    <p:restoredTop sz="94674"/>
  </p:normalViewPr>
  <p:slideViewPr>
    <p:cSldViewPr snapToGrid="0" snapToObjects="1" showGuides="1">
      <p:cViewPr varScale="1">
        <p:scale>
          <a:sx n="124" d="100"/>
          <a:sy n="124" d="100"/>
        </p:scale>
        <p:origin x="208" y="23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8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15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9767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65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09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63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58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4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5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1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6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6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8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6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1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6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4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4DDB-B684-8347-842C-99234EB85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Disguise adversarial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77FD1-65A7-054E-8CB5-32A4D8976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PAPER SUMMARY</a:t>
            </a:r>
          </a:p>
          <a:p>
            <a:r>
              <a:rPr lang="en-US" dirty="0"/>
              <a:t>10/2/2018</a:t>
            </a:r>
          </a:p>
        </p:txBody>
      </p:sp>
    </p:spTree>
    <p:extLst>
      <p:ext uri="{BB962C8B-B14F-4D97-AF65-F5344CB8AC3E}">
        <p14:creationId xmlns:p14="http://schemas.microsoft.com/office/powerpoint/2010/main" val="66402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7BE504-3645-B745-B377-07C3D4EC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4438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7935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CE6CE-2FA0-074E-9AE7-B48D04EDB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86001"/>
            <a:ext cx="10820400" cy="3352800"/>
          </a:xfrm>
        </p:spPr>
        <p:txBody>
          <a:bodyPr>
            <a:noAutofit/>
          </a:bodyPr>
          <a:lstStyle/>
          <a:p>
            <a:r>
              <a:rPr lang="en-US" sz="2800" b="1" dirty="0"/>
              <a:t>Problem</a:t>
            </a:r>
            <a:r>
              <a:rPr lang="en-US" sz="2800" dirty="0"/>
              <a:t>: Classifiers perform poorly on severely imbalanced datasets</a:t>
            </a:r>
          </a:p>
          <a:p>
            <a:pPr lvl="1"/>
            <a:r>
              <a:rPr lang="en-US" sz="2800" dirty="0"/>
              <a:t>Too many negative samples</a:t>
            </a:r>
          </a:p>
          <a:p>
            <a:pPr lvl="1"/>
            <a:r>
              <a:rPr lang="en-US" sz="2800" dirty="0"/>
              <a:t>Very few positive samples</a:t>
            </a:r>
          </a:p>
          <a:p>
            <a:r>
              <a:rPr lang="en-US" sz="2800" b="1" dirty="0"/>
              <a:t>Solution</a:t>
            </a:r>
            <a:r>
              <a:rPr lang="en-US" sz="2800" dirty="0"/>
              <a:t>: Disguise negative samples as positive samples</a:t>
            </a:r>
          </a:p>
          <a:p>
            <a:r>
              <a:rPr lang="en-US" sz="2800" dirty="0"/>
              <a:t>Conceptually like a </a:t>
            </a:r>
            <a:r>
              <a:rPr lang="en-US" sz="2800" b="1" dirty="0"/>
              <a:t>fancy non-linear SMOTE</a:t>
            </a:r>
            <a:r>
              <a:rPr lang="en-US" sz="2800" dirty="0"/>
              <a:t>, but sampling from and transforming negative examples instead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12CC0A-EF17-CD4E-9E1E-5113225E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882" y="361327"/>
            <a:ext cx="8610600" cy="1293028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30416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F34D-20F6-E549-BCA8-7CDF6912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882" y="361327"/>
            <a:ext cx="8610600" cy="1293028"/>
          </a:xfrm>
        </p:spPr>
        <p:txBody>
          <a:bodyPr/>
          <a:lstStyle/>
          <a:p>
            <a:r>
              <a:rPr lang="en-US" dirty="0"/>
              <a:t>General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6B7F27-9452-D349-9253-717463B35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56" y="1880569"/>
            <a:ext cx="1716007" cy="171600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BCC6647-857D-0844-848E-91D17B35CBFC}"/>
              </a:ext>
            </a:extLst>
          </p:cNvPr>
          <p:cNvGrpSpPr/>
          <p:nvPr/>
        </p:nvGrpSpPr>
        <p:grpSpPr>
          <a:xfrm>
            <a:off x="3051796" y="3408025"/>
            <a:ext cx="3872632" cy="2278506"/>
            <a:chOff x="2627145" y="4064000"/>
            <a:chExt cx="3872632" cy="227850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2BEC121-E233-B845-8530-CDF01FEA3D82}"/>
                </a:ext>
              </a:extLst>
            </p:cNvPr>
            <p:cNvGrpSpPr/>
            <p:nvPr/>
          </p:nvGrpSpPr>
          <p:grpSpPr>
            <a:xfrm>
              <a:off x="3239954" y="4064000"/>
              <a:ext cx="2647015" cy="2278506"/>
              <a:chOff x="3038477" y="3643314"/>
              <a:chExt cx="2647015" cy="2278506"/>
            </a:xfrm>
          </p:grpSpPr>
          <p:sp>
            <p:nvSpPr>
              <p:cNvPr id="4" name="Trapezoid 3">
                <a:extLst>
                  <a:ext uri="{FF2B5EF4-FFF2-40B4-BE49-F238E27FC236}">
                    <a16:creationId xmlns:a16="http://schemas.microsoft.com/office/drawing/2014/main" id="{371C60BA-0082-AD4B-BDD8-8CF22EEDF614}"/>
                  </a:ext>
                </a:extLst>
              </p:cNvPr>
              <p:cNvSpPr/>
              <p:nvPr/>
            </p:nvSpPr>
            <p:spPr>
              <a:xfrm rot="5400000">
                <a:off x="2332065" y="4349727"/>
                <a:ext cx="2278505" cy="865682"/>
              </a:xfrm>
              <a:prstGeom prst="trapezoid">
                <a:avLst>
                  <a:gd name="adj" fmla="val 8041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B477BBD-3D08-BC4E-B248-8ECDCD8F9E82}"/>
                  </a:ext>
                </a:extLst>
              </p:cNvPr>
              <p:cNvSpPr/>
              <p:nvPr/>
            </p:nvSpPr>
            <p:spPr>
              <a:xfrm>
                <a:off x="3904160" y="4337001"/>
                <a:ext cx="915649" cy="8911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rapezoid 5">
                <a:extLst>
                  <a:ext uri="{FF2B5EF4-FFF2-40B4-BE49-F238E27FC236}">
                    <a16:creationId xmlns:a16="http://schemas.microsoft.com/office/drawing/2014/main" id="{2F667468-D69F-DF4F-A5CB-A4A3184F7F8A}"/>
                  </a:ext>
                </a:extLst>
              </p:cNvPr>
              <p:cNvSpPr/>
              <p:nvPr/>
            </p:nvSpPr>
            <p:spPr>
              <a:xfrm rot="16200000">
                <a:off x="4113398" y="4349726"/>
                <a:ext cx="2278505" cy="865682"/>
              </a:xfrm>
              <a:prstGeom prst="trapezoid">
                <a:avLst>
                  <a:gd name="adj" fmla="val 8041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CBB640-28F4-964B-A53A-261F6208E678}"/>
                </a:ext>
              </a:extLst>
            </p:cNvPr>
            <p:cNvSpPr/>
            <p:nvPr/>
          </p:nvSpPr>
          <p:spPr>
            <a:xfrm>
              <a:off x="2627145" y="4064000"/>
              <a:ext cx="325464" cy="227850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53C3D3-A900-DC43-B8E8-557E4255CB09}"/>
                </a:ext>
              </a:extLst>
            </p:cNvPr>
            <p:cNvSpPr/>
            <p:nvPr/>
          </p:nvSpPr>
          <p:spPr>
            <a:xfrm>
              <a:off x="6174313" y="4064000"/>
              <a:ext cx="325464" cy="227850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rapezoid 11">
            <a:extLst>
              <a:ext uri="{FF2B5EF4-FFF2-40B4-BE49-F238E27FC236}">
                <a16:creationId xmlns:a16="http://schemas.microsoft.com/office/drawing/2014/main" id="{520D7016-A8BE-934D-9F2D-F56D31C5D547}"/>
              </a:ext>
            </a:extLst>
          </p:cNvPr>
          <p:cNvSpPr/>
          <p:nvPr/>
        </p:nvSpPr>
        <p:spPr>
          <a:xfrm rot="5400000">
            <a:off x="8630117" y="2505667"/>
            <a:ext cx="2800027" cy="1549831"/>
          </a:xfrm>
          <a:prstGeom prst="trapezoid">
            <a:avLst>
              <a:gd name="adj" fmla="val 74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DED2BD-99DB-2944-921B-99E72F8288B0}"/>
              </a:ext>
            </a:extLst>
          </p:cNvPr>
          <p:cNvSpPr txBox="1"/>
          <p:nvPr/>
        </p:nvSpPr>
        <p:spPr>
          <a:xfrm>
            <a:off x="10964394" y="2971396"/>
            <a:ext cx="94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{0, 1}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C3547A-7FBC-4841-850F-9352D0B96B29}"/>
              </a:ext>
            </a:extLst>
          </p:cNvPr>
          <p:cNvSpPr/>
          <p:nvPr/>
        </p:nvSpPr>
        <p:spPr>
          <a:xfrm>
            <a:off x="8642407" y="1880568"/>
            <a:ext cx="328450" cy="28000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EA673D-55F0-AC4B-B012-64E4DCA09A6B}"/>
              </a:ext>
            </a:extLst>
          </p:cNvPr>
          <p:cNvCxnSpPr>
            <a:cxnSpLocks/>
          </p:cNvCxnSpPr>
          <p:nvPr/>
        </p:nvCxnSpPr>
        <p:spPr>
          <a:xfrm>
            <a:off x="2505441" y="2787362"/>
            <a:ext cx="5874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197B8C-CEC2-6E44-99B9-8CC6692521C2}"/>
              </a:ext>
            </a:extLst>
          </p:cNvPr>
          <p:cNvCxnSpPr>
            <a:cxnSpLocks/>
          </p:cNvCxnSpPr>
          <p:nvPr/>
        </p:nvCxnSpPr>
        <p:spPr>
          <a:xfrm>
            <a:off x="1303174" y="3837228"/>
            <a:ext cx="1509135" cy="65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C24AA5-6A2A-514C-A446-090B2CE68310}"/>
              </a:ext>
            </a:extLst>
          </p:cNvPr>
          <p:cNvSpPr txBox="1"/>
          <p:nvPr/>
        </p:nvSpPr>
        <p:spPr>
          <a:xfrm>
            <a:off x="3727751" y="228431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+ positive samples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EFAB14-F003-F248-8382-FB15629EAEB7}"/>
              </a:ext>
            </a:extLst>
          </p:cNvPr>
          <p:cNvSpPr txBox="1"/>
          <p:nvPr/>
        </p:nvSpPr>
        <p:spPr>
          <a:xfrm rot="1383900">
            <a:off x="818956" y="4251004"/>
            <a:ext cx="2187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samples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ADF170-F981-414A-ABB4-F0F22459D1FA}"/>
              </a:ext>
            </a:extLst>
          </p:cNvPr>
          <p:cNvCxnSpPr>
            <a:cxnSpLocks/>
          </p:cNvCxnSpPr>
          <p:nvPr/>
        </p:nvCxnSpPr>
        <p:spPr>
          <a:xfrm flipV="1">
            <a:off x="7103278" y="3596577"/>
            <a:ext cx="1361498" cy="8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8E202E1-BEF3-844B-88F4-04881AC7A34C}"/>
              </a:ext>
            </a:extLst>
          </p:cNvPr>
          <p:cNvSpPr txBox="1"/>
          <p:nvPr/>
        </p:nvSpPr>
        <p:spPr>
          <a:xfrm rot="19622512">
            <a:off x="7172408" y="4168345"/>
            <a:ext cx="136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disguised</a:t>
            </a:r>
          </a:p>
          <a:p>
            <a:pPr algn="ctr"/>
            <a:r>
              <a:rPr lang="en-US" dirty="0"/>
              <a:t>positives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696010-A602-2247-B30E-034E0B6F756E}"/>
                  </a:ext>
                </a:extLst>
              </p:cNvPr>
              <p:cNvSpPr txBox="1"/>
              <p:nvPr/>
            </p:nvSpPr>
            <p:spPr>
              <a:xfrm>
                <a:off x="4584827" y="4174045"/>
                <a:ext cx="9500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696010-A602-2247-B30E-034E0B6F7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827" y="4174045"/>
                <a:ext cx="95006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7516EFA-8F4D-224B-B4F7-5E41368A113A}"/>
                  </a:ext>
                </a:extLst>
              </p:cNvPr>
              <p:cNvSpPr txBox="1"/>
              <p:nvPr/>
            </p:nvSpPr>
            <p:spPr>
              <a:xfrm>
                <a:off x="9555098" y="2888690"/>
                <a:ext cx="9500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7516EFA-8F4D-224B-B4F7-5E41368A1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098" y="2888690"/>
                <a:ext cx="950064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eft Brace 31">
            <a:extLst>
              <a:ext uri="{FF2B5EF4-FFF2-40B4-BE49-F238E27FC236}">
                <a16:creationId xmlns:a16="http://schemas.microsoft.com/office/drawing/2014/main" id="{801309EA-9AC5-B141-B3A7-FB79B07D9752}"/>
              </a:ext>
            </a:extLst>
          </p:cNvPr>
          <p:cNvSpPr/>
          <p:nvPr/>
        </p:nvSpPr>
        <p:spPr>
          <a:xfrm rot="16200000">
            <a:off x="4844241" y="4654340"/>
            <a:ext cx="287743" cy="264701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808AC3-7688-7C48-9ADC-1FD97A6F5540}"/>
              </a:ext>
            </a:extLst>
          </p:cNvPr>
          <p:cNvSpPr txBox="1"/>
          <p:nvPr/>
        </p:nvSpPr>
        <p:spPr>
          <a:xfrm>
            <a:off x="3664604" y="6200127"/>
            <a:ext cx="264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Disguise Network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82F1F9BE-FFDD-154F-B566-76AE728D1518}"/>
              </a:ext>
            </a:extLst>
          </p:cNvPr>
          <p:cNvSpPr/>
          <p:nvPr/>
        </p:nvSpPr>
        <p:spPr>
          <a:xfrm rot="16200000">
            <a:off x="9886260" y="4250887"/>
            <a:ext cx="287743" cy="154983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F7867D-E3C2-CF4F-B0A0-A7B81953DF6B}"/>
              </a:ext>
            </a:extLst>
          </p:cNvPr>
          <p:cNvSpPr txBox="1"/>
          <p:nvPr/>
        </p:nvSpPr>
        <p:spPr>
          <a:xfrm>
            <a:off x="9173096" y="5258867"/>
            <a:ext cx="163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Discriminator Network</a:t>
            </a:r>
          </a:p>
        </p:txBody>
      </p:sp>
    </p:spTree>
    <p:extLst>
      <p:ext uri="{BB962C8B-B14F-4D97-AF65-F5344CB8AC3E}">
        <p14:creationId xmlns:p14="http://schemas.microsoft.com/office/powerpoint/2010/main" val="215607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 animBg="1"/>
      <p:bldP spid="20" grpId="0"/>
      <p:bldP spid="21" grpId="0"/>
      <p:bldP spid="26" grpId="0"/>
      <p:bldP spid="27" grpId="0"/>
      <p:bldP spid="28" grpId="0"/>
      <p:bldP spid="32" grpId="0" animBg="1"/>
      <p:bldP spid="33" grpId="0"/>
      <p:bldP spid="35" grpId="0" animBg="1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F34D-20F6-E549-BCA8-7CDF6912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280" y="361327"/>
            <a:ext cx="5138201" cy="1293028"/>
          </a:xfrm>
        </p:spPr>
        <p:txBody>
          <a:bodyPr/>
          <a:lstStyle/>
          <a:p>
            <a:r>
              <a:rPr lang="en-US" dirty="0"/>
              <a:t>TRAINING THE DISGUISE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DF47FE-FBC6-8243-9713-B61F033222D6}"/>
                  </a:ext>
                </a:extLst>
              </p:cNvPr>
              <p:cNvSpPr txBox="1"/>
              <p:nvPr/>
            </p:nvSpPr>
            <p:spPr>
              <a:xfrm>
                <a:off x="1008245" y="2895600"/>
                <a:ext cx="10388870" cy="53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000" dirty="0">
                    <a:ea typeface="Cambria Math" panose="02040503050406030204" pitchFamily="18" charset="0"/>
                  </a:rPr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3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3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3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DF47FE-FBC6-8243-9713-B61F03322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45" y="2895600"/>
                <a:ext cx="10388870" cy="534505"/>
              </a:xfrm>
              <a:prstGeom prst="rect">
                <a:avLst/>
              </a:prstGeom>
              <a:blipFill>
                <a:blip r:embed="rId2"/>
                <a:stretch>
                  <a:fillRect l="-2198" t="-1904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12A1653-E0EA-D542-B895-24F5FD113457}"/>
                  </a:ext>
                </a:extLst>
              </p:cNvPr>
              <p:cNvSpPr txBox="1"/>
              <p:nvPr/>
            </p:nvSpPr>
            <p:spPr>
              <a:xfrm>
                <a:off x="5852162" y="2432356"/>
                <a:ext cx="2240280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12A1653-E0EA-D542-B895-24F5FD113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2" y="2432356"/>
                <a:ext cx="2240280" cy="404983"/>
              </a:xfrm>
              <a:prstGeom prst="rect">
                <a:avLst/>
              </a:prstGeom>
              <a:blipFill>
                <a:blip r:embed="rId3"/>
                <a:stretch>
                  <a:fillRect l="-2260" t="-6452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eft Brace 30">
            <a:extLst>
              <a:ext uri="{FF2B5EF4-FFF2-40B4-BE49-F238E27FC236}">
                <a16:creationId xmlns:a16="http://schemas.microsoft.com/office/drawing/2014/main" id="{D3546A88-F7DA-A548-ADB5-D7164985C18F}"/>
              </a:ext>
            </a:extLst>
          </p:cNvPr>
          <p:cNvSpPr/>
          <p:nvPr/>
        </p:nvSpPr>
        <p:spPr>
          <a:xfrm rot="16200000">
            <a:off x="6129298" y="1958310"/>
            <a:ext cx="294334" cy="363195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5C8805-2BF6-1048-8A48-90CC32D5FCC2}"/>
                  </a:ext>
                </a:extLst>
              </p:cNvPr>
              <p:cNvSpPr txBox="1"/>
              <p:nvPr/>
            </p:nvSpPr>
            <p:spPr>
              <a:xfrm>
                <a:off x="4952957" y="4016562"/>
                <a:ext cx="264701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</a:rPr>
                  <a:t>Disguise Quality</a:t>
                </a:r>
              </a:p>
              <a:p>
                <a:pPr algn="ctr"/>
                <a:r>
                  <a:rPr lang="en-US" sz="2000" dirty="0">
                    <a:solidFill>
                      <a:srgbClr val="C00000"/>
                    </a:solidFill>
                  </a:rPr>
                  <a:t>assesses how well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transforms negative samples to look like positive samples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5C8805-2BF6-1048-8A48-90CC32D5F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957" y="4016562"/>
                <a:ext cx="2647016" cy="1631216"/>
              </a:xfrm>
              <a:prstGeom prst="rect">
                <a:avLst/>
              </a:prstGeom>
              <a:blipFill>
                <a:blip r:embed="rId4"/>
                <a:stretch>
                  <a:fillRect l="-1435" t="-1538" r="-4306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0C31CE-9A2E-A649-BF48-91F17DAB3A66}"/>
                  </a:ext>
                </a:extLst>
              </p:cNvPr>
              <p:cNvSpPr txBox="1"/>
              <p:nvPr/>
            </p:nvSpPr>
            <p:spPr>
              <a:xfrm>
                <a:off x="9000380" y="2432795"/>
                <a:ext cx="2240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0C31CE-9A2E-A649-BF48-91F17DAB3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380" y="2432795"/>
                <a:ext cx="2240280" cy="369332"/>
              </a:xfrm>
              <a:prstGeom prst="rect">
                <a:avLst/>
              </a:prstGeom>
              <a:blipFill>
                <a:blip r:embed="rId5"/>
                <a:stretch>
                  <a:fillRect l="-2260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e 37">
            <a:extLst>
              <a:ext uri="{FF2B5EF4-FFF2-40B4-BE49-F238E27FC236}">
                <a16:creationId xmlns:a16="http://schemas.microsoft.com/office/drawing/2014/main" id="{E430DC23-3A27-F442-AAB8-509852043C06}"/>
              </a:ext>
            </a:extLst>
          </p:cNvPr>
          <p:cNvSpPr/>
          <p:nvPr/>
        </p:nvSpPr>
        <p:spPr>
          <a:xfrm rot="16200000">
            <a:off x="9910081" y="2590875"/>
            <a:ext cx="294334" cy="2366824"/>
          </a:xfrm>
          <a:prstGeom prst="lef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9FFD55-1C48-2D41-951B-6642F9E12896}"/>
                  </a:ext>
                </a:extLst>
              </p:cNvPr>
              <p:cNvSpPr txBox="1"/>
              <p:nvPr/>
            </p:nvSpPr>
            <p:spPr>
              <a:xfrm>
                <a:off x="8621485" y="4016562"/>
                <a:ext cx="294799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70C0"/>
                    </a:solidFill>
                  </a:rPr>
                  <a:t>Regularizer</a:t>
                </a:r>
              </a:p>
              <a:p>
                <a:pPr algn="ctr"/>
                <a:r>
                  <a:rPr lang="en-US" sz="2000" dirty="0">
                    <a:solidFill>
                      <a:srgbClr val="0070C0"/>
                    </a:solidFill>
                  </a:rPr>
                  <a:t>restricts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from making too drastic of transformations to negative samples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9FFD55-1C48-2D41-951B-6642F9E1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485" y="4016562"/>
                <a:ext cx="2947996" cy="1631216"/>
              </a:xfrm>
              <a:prstGeom prst="rect">
                <a:avLst/>
              </a:prstGeom>
              <a:blipFill>
                <a:blip r:embed="rId6"/>
                <a:stretch>
                  <a:fillRect l="-1717" t="-1538" r="-3863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11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31" grpId="0" animBg="1"/>
      <p:bldP spid="34" grpId="0"/>
      <p:bldP spid="37" grpId="0"/>
      <p:bldP spid="38" grpId="0" animBg="1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F34D-20F6-E549-BCA8-7CDF6912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044" y="361327"/>
            <a:ext cx="6001438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TRAINING THE DISCRIMINATOR NETWORK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652022-469A-9146-AC70-D72245C6DC20}"/>
              </a:ext>
            </a:extLst>
          </p:cNvPr>
          <p:cNvGrpSpPr/>
          <p:nvPr/>
        </p:nvGrpSpPr>
        <p:grpSpPr>
          <a:xfrm>
            <a:off x="1008245" y="2937189"/>
            <a:ext cx="10450129" cy="1145763"/>
            <a:chOff x="1008245" y="2864037"/>
            <a:chExt cx="10450129" cy="11457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BDF47FE-FBC6-8243-9713-B61F033222D6}"/>
                    </a:ext>
                  </a:extLst>
                </p:cNvPr>
                <p:cNvSpPr txBox="1"/>
                <p:nvPr/>
              </p:nvSpPr>
              <p:spPr>
                <a:xfrm>
                  <a:off x="1008245" y="2864037"/>
                  <a:ext cx="9980884" cy="11457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minimize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sz="3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3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a14:m>
                  <a:endParaRPr lang="en-US" sz="30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3000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						    </a:t>
                  </a:r>
                  <a14:m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a14:m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BDF47FE-FBC6-8243-9713-B61F03322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245" y="2864037"/>
                  <a:ext cx="9980884" cy="1145763"/>
                </a:xfrm>
                <a:prstGeom prst="rect">
                  <a:avLst/>
                </a:prstGeom>
                <a:blipFill>
                  <a:blip r:embed="rId2"/>
                  <a:stretch>
                    <a:fillRect l="-2287" t="-6593" b="-54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12A1653-E0EA-D542-B895-24F5FD113457}"/>
                    </a:ext>
                  </a:extLst>
                </p:cNvPr>
                <p:cNvSpPr txBox="1"/>
                <p:nvPr/>
              </p:nvSpPr>
              <p:spPr>
                <a:xfrm>
                  <a:off x="9218094" y="2967132"/>
                  <a:ext cx="2240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Want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12A1653-E0EA-D542-B895-24F5FD113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094" y="2967132"/>
                  <a:ext cx="224028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260" t="-3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C0C31CE-9A2E-A649-BF48-91F17DAB3A66}"/>
                    </a:ext>
                  </a:extLst>
                </p:cNvPr>
                <p:cNvSpPr txBox="1"/>
                <p:nvPr/>
              </p:nvSpPr>
              <p:spPr>
                <a:xfrm>
                  <a:off x="9218094" y="3488466"/>
                  <a:ext cx="2240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Want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C0C31CE-9A2E-A649-BF48-91F17DAB3A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094" y="3488466"/>
                  <a:ext cx="224028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60" t="-3226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7F4E42CD-D3C9-5848-907F-779AE41064BD}"/>
              </a:ext>
            </a:extLst>
          </p:cNvPr>
          <p:cNvSpPr txBox="1">
            <a:spLocks/>
          </p:cNvSpPr>
          <p:nvPr/>
        </p:nvSpPr>
        <p:spPr>
          <a:xfrm>
            <a:off x="5568043" y="1341819"/>
            <a:ext cx="6001438" cy="650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(First attempt)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A26755-7A93-224A-8D04-15984C79F807}"/>
                  </a:ext>
                </a:extLst>
              </p:cNvPr>
              <p:cNvSpPr txBox="1"/>
              <p:nvPr/>
            </p:nvSpPr>
            <p:spPr>
              <a:xfrm>
                <a:off x="4430485" y="2137716"/>
                <a:ext cx="33310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A26755-7A93-224A-8D04-15984C79F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85" y="2137716"/>
                <a:ext cx="3331029" cy="584775"/>
              </a:xfrm>
              <a:prstGeom prst="rect">
                <a:avLst/>
              </a:prstGeom>
              <a:blipFill>
                <a:blip r:embed="rId5"/>
                <a:stretch>
                  <a:fillRect t="-13043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7CD68C-9F43-BF42-87C8-6A8CEC013A28}"/>
                  </a:ext>
                </a:extLst>
              </p:cNvPr>
              <p:cNvSpPr txBox="1"/>
              <p:nvPr/>
            </p:nvSpPr>
            <p:spPr>
              <a:xfrm>
                <a:off x="1008245" y="5131150"/>
                <a:ext cx="104501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Problem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may sometimes very successfully disguise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Problem</a:t>
                </a:r>
                <a:r>
                  <a:rPr lang="en-US" sz="2400" dirty="0"/>
                  <a:t>: Forcing a well-disguised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to be negative will confuse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7CD68C-9F43-BF42-87C8-6A8CEC013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45" y="5131150"/>
                <a:ext cx="10450129" cy="830997"/>
              </a:xfrm>
              <a:prstGeom prst="rect">
                <a:avLst/>
              </a:prstGeom>
              <a:blipFill>
                <a:blip r:embed="rId6"/>
                <a:stretch>
                  <a:fillRect l="-728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29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F34D-20F6-E549-BCA8-7CDF6912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044" y="361327"/>
            <a:ext cx="6001438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TRAINING THE DISCRIMINATOR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DF47FE-FBC6-8243-9713-B61F033222D6}"/>
                  </a:ext>
                </a:extLst>
              </p:cNvPr>
              <p:cNvSpPr txBox="1"/>
              <p:nvPr/>
            </p:nvSpPr>
            <p:spPr>
              <a:xfrm>
                <a:off x="1008245" y="2941764"/>
                <a:ext cx="9980884" cy="1836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sz="3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3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30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					   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3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3000" dirty="0">
                  <a:ea typeface="Cambria Math" panose="02040503050406030204" pitchFamily="18" charset="0"/>
                </a:endParaRPr>
              </a:p>
              <a:p>
                <a:r>
                  <a:rPr lang="en-US" sz="3000" dirty="0">
                    <a:solidFill>
                      <a:schemeClr val="tx1"/>
                    </a:solidFill>
                  </a:rPr>
                  <a:t>							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p>
                          <m:sSup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3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DF47FE-FBC6-8243-9713-B61F03322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45" y="2941764"/>
                <a:ext cx="9980884" cy="1836657"/>
              </a:xfrm>
              <a:prstGeom prst="rect">
                <a:avLst/>
              </a:prstGeom>
              <a:blipFill>
                <a:blip r:embed="rId2"/>
                <a:stretch>
                  <a:fillRect l="-2287" t="-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12A1653-E0EA-D542-B895-24F5FD113457}"/>
                  </a:ext>
                </a:extLst>
              </p:cNvPr>
              <p:cNvSpPr txBox="1"/>
              <p:nvPr/>
            </p:nvSpPr>
            <p:spPr>
              <a:xfrm>
                <a:off x="9218094" y="3044859"/>
                <a:ext cx="2240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12A1653-E0EA-D542-B895-24F5FD113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094" y="3044859"/>
                <a:ext cx="2240280" cy="369332"/>
              </a:xfrm>
              <a:prstGeom prst="rect">
                <a:avLst/>
              </a:prstGeom>
              <a:blipFill>
                <a:blip r:embed="rId3"/>
                <a:stretch>
                  <a:fillRect l="-2260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0C31CE-9A2E-A649-BF48-91F17DAB3A66}"/>
                  </a:ext>
                </a:extLst>
              </p:cNvPr>
              <p:cNvSpPr txBox="1"/>
              <p:nvPr/>
            </p:nvSpPr>
            <p:spPr>
              <a:xfrm>
                <a:off x="9218094" y="3566193"/>
                <a:ext cx="2240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0C31CE-9A2E-A649-BF48-91F17DAB3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094" y="3566193"/>
                <a:ext cx="2240280" cy="369332"/>
              </a:xfrm>
              <a:prstGeom prst="rect">
                <a:avLst/>
              </a:prstGeom>
              <a:blipFill>
                <a:blip r:embed="rId4"/>
                <a:stretch>
                  <a:fillRect l="-226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F4E42CD-D3C9-5848-907F-779AE41064BD}"/>
              </a:ext>
            </a:extLst>
          </p:cNvPr>
          <p:cNvSpPr txBox="1">
            <a:spLocks/>
          </p:cNvSpPr>
          <p:nvPr/>
        </p:nvSpPr>
        <p:spPr>
          <a:xfrm>
            <a:off x="5568043" y="1341819"/>
            <a:ext cx="6001438" cy="650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(SECOND attempt)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7CD68C-9F43-BF42-87C8-6A8CEC013A28}"/>
                  </a:ext>
                </a:extLst>
              </p:cNvPr>
              <p:cNvSpPr txBox="1"/>
              <p:nvPr/>
            </p:nvSpPr>
            <p:spPr>
              <a:xfrm>
                <a:off x="1119352" y="1844462"/>
                <a:ext cx="104501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Solution</a:t>
                </a:r>
                <a:r>
                  <a:rPr lang="en-US" sz="2400" dirty="0"/>
                  <a:t>: Don’t try to enforce labels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Just ask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to be confident about its classifications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7CD68C-9F43-BF42-87C8-6A8CEC013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52" y="1844462"/>
                <a:ext cx="10450129" cy="830997"/>
              </a:xfrm>
              <a:prstGeom prst="rect">
                <a:avLst/>
              </a:prstGeom>
              <a:blipFill>
                <a:blip r:embed="rId5"/>
                <a:stretch>
                  <a:fillRect l="-728" t="-5970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60E12D-1307-FB4C-94DC-D65CFE690F4D}"/>
                  </a:ext>
                </a:extLst>
              </p:cNvPr>
              <p:cNvSpPr txBox="1"/>
              <p:nvPr/>
            </p:nvSpPr>
            <p:spPr>
              <a:xfrm>
                <a:off x="9218094" y="4132090"/>
                <a:ext cx="22402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but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60E12D-1307-FB4C-94DC-D65CFE690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094" y="4132090"/>
                <a:ext cx="2240280" cy="646331"/>
              </a:xfrm>
              <a:prstGeom prst="rect">
                <a:avLst/>
              </a:prstGeom>
              <a:blipFill>
                <a:blip r:embed="rId6"/>
                <a:stretch>
                  <a:fillRect l="-2260" t="-19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AB4E971C-39CC-FC47-891D-A2FD4A3FCA11}"/>
              </a:ext>
            </a:extLst>
          </p:cNvPr>
          <p:cNvGrpSpPr/>
          <p:nvPr/>
        </p:nvGrpSpPr>
        <p:grpSpPr>
          <a:xfrm>
            <a:off x="1008245" y="5005603"/>
            <a:ext cx="10845944" cy="1489227"/>
            <a:chOff x="1008245" y="5005603"/>
            <a:chExt cx="10845944" cy="14892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B2E10F9-F94D-4E46-AD9F-B42FFAD9E005}"/>
                    </a:ext>
                  </a:extLst>
                </p:cNvPr>
                <p:cNvSpPr txBox="1"/>
                <p:nvPr/>
              </p:nvSpPr>
              <p:spPr>
                <a:xfrm>
                  <a:off x="1008245" y="5005603"/>
                  <a:ext cx="108215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where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B2E10F9-F94D-4E46-AD9F-B42FFAD9E0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245" y="5005603"/>
                  <a:ext cx="10821560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703" t="-8108" b="-27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DDC98A7-98DA-8E41-9A87-2315D01D7EB3}"/>
                    </a:ext>
                  </a:extLst>
                </p:cNvPr>
                <p:cNvSpPr txBox="1"/>
                <p:nvPr/>
              </p:nvSpPr>
              <p:spPr>
                <a:xfrm>
                  <a:off x="3121357" y="5848499"/>
                  <a:ext cx="873283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rgbClr val="C00000"/>
                      </a:solidFill>
                    </a:rPr>
                    <a:t>Entropy of Predictive Distribution</a:t>
                  </a:r>
                </a:p>
                <a:p>
                  <a:r>
                    <a:rPr lang="en-US" sz="1600" dirty="0">
                      <a:solidFill>
                        <a:srgbClr val="C00000"/>
                      </a:solidFill>
                    </a:rPr>
                    <a:t>measures the degree of uncertainty in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r>
                    <a:rPr lang="en-US" sz="1600" dirty="0">
                      <a:solidFill>
                        <a:srgbClr val="C00000"/>
                      </a:solidFill>
                    </a:rPr>
                    <a:t>’s predictions on disguised samples 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DDC98A7-98DA-8E41-9A87-2315D01D7E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357" y="5848499"/>
                  <a:ext cx="8732832" cy="646331"/>
                </a:xfrm>
                <a:prstGeom prst="rect">
                  <a:avLst/>
                </a:prstGeom>
                <a:blipFill>
                  <a:blip r:embed="rId8"/>
                  <a:stretch>
                    <a:fillRect l="-727" t="-5882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9DD4D685-3BD0-F44E-B135-7973DD51BC3D}"/>
                </a:ext>
              </a:extLst>
            </p:cNvPr>
            <p:cNvSpPr/>
            <p:nvPr/>
          </p:nvSpPr>
          <p:spPr>
            <a:xfrm rot="16200000">
              <a:off x="5071605" y="3606646"/>
              <a:ext cx="294334" cy="4029304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560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F34D-20F6-E549-BCA8-7CDF6912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044" y="361327"/>
            <a:ext cx="6001438" cy="1293028"/>
          </a:xfrm>
        </p:spPr>
        <p:txBody>
          <a:bodyPr>
            <a:normAutofit/>
          </a:bodyPr>
          <a:lstStyle/>
          <a:p>
            <a:r>
              <a:rPr lang="en-US" dirty="0"/>
              <a:t>EVALUATING THE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DBEC1-7C22-1B41-AFFE-1A19E2AA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50" y="2251513"/>
            <a:ext cx="7424202" cy="205931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E8A64A2-0016-1D47-8D35-2F2FA065609B}"/>
              </a:ext>
            </a:extLst>
          </p:cNvPr>
          <p:cNvSpPr txBox="1"/>
          <p:nvPr/>
        </p:nvSpPr>
        <p:spPr>
          <a:xfrm>
            <a:off x="950250" y="1544627"/>
            <a:ext cx="737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Data</a:t>
            </a:r>
            <a:r>
              <a:rPr lang="en-US" sz="3200" dirty="0"/>
              <a:t>: 2 CTR datasets</a:t>
            </a:r>
            <a:endParaRPr 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29252-907A-1140-A1AC-8285986EEAE7}"/>
              </a:ext>
            </a:extLst>
          </p:cNvPr>
          <p:cNvSpPr txBox="1"/>
          <p:nvPr/>
        </p:nvSpPr>
        <p:spPr>
          <a:xfrm>
            <a:off x="948763" y="431083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comparison, </a:t>
            </a:r>
            <a:r>
              <a:rPr lang="en-US" sz="2400" dirty="0" err="1"/>
              <a:t>MediaMath</a:t>
            </a:r>
            <a:r>
              <a:rPr lang="en-US" sz="2400" dirty="0"/>
              <a:t> data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Smaller</a:t>
            </a:r>
            <a:r>
              <a:rPr lang="en-US" sz="2400" dirty="0"/>
              <a:t>: fewer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Longer</a:t>
            </a:r>
            <a:r>
              <a:rPr lang="en-US" sz="2400" dirty="0"/>
              <a:t>: over a wider period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More imbalanced</a:t>
            </a:r>
            <a:r>
              <a:rPr lang="en-US" sz="2400" dirty="0"/>
              <a:t>: smaller proportion of positive examples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F1D1D-C163-6F4C-9AA0-27F6A33BF22A}"/>
              </a:ext>
            </a:extLst>
          </p:cNvPr>
          <p:cNvSpPr txBox="1"/>
          <p:nvPr/>
        </p:nvSpPr>
        <p:spPr>
          <a:xfrm>
            <a:off x="9668256" y="2336261"/>
            <a:ext cx="263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After one-hot encoding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1CC1F3-DCEB-2840-8E1B-CC225B8A61CD}"/>
              </a:ext>
            </a:extLst>
          </p:cNvPr>
          <p:cNvCxnSpPr/>
          <p:nvPr/>
        </p:nvCxnSpPr>
        <p:spPr>
          <a:xfrm flipH="1">
            <a:off x="8386644" y="2659426"/>
            <a:ext cx="1208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3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F34D-20F6-E549-BCA8-7CDF6912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044" y="361327"/>
            <a:ext cx="6001438" cy="1293028"/>
          </a:xfrm>
        </p:spPr>
        <p:txBody>
          <a:bodyPr>
            <a:normAutofit/>
          </a:bodyPr>
          <a:lstStyle/>
          <a:p>
            <a:r>
              <a:rPr lang="en-US" dirty="0"/>
              <a:t>EVALUATING THE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4B725-FB20-B243-9A06-E5515C7D7CE4}"/>
              </a:ext>
            </a:extLst>
          </p:cNvPr>
          <p:cNvSpPr txBox="1"/>
          <p:nvPr/>
        </p:nvSpPr>
        <p:spPr>
          <a:xfrm>
            <a:off x="2407920" y="1690931"/>
            <a:ext cx="737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</a:t>
            </a:r>
            <a:r>
              <a:rPr lang="en-US" sz="2400" dirty="0"/>
              <a:t>: Some ads are relevant for only a small window of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639F6B-42E0-F04A-A869-193A0C343B15}"/>
              </a:ext>
            </a:extLst>
          </p:cNvPr>
          <p:cNvSpPr/>
          <p:nvPr/>
        </p:nvSpPr>
        <p:spPr>
          <a:xfrm>
            <a:off x="438912" y="4093895"/>
            <a:ext cx="2218944" cy="670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C86D0B-C534-2E43-9621-512F2FE4C9AE}"/>
              </a:ext>
            </a:extLst>
          </p:cNvPr>
          <p:cNvSpPr/>
          <p:nvPr/>
        </p:nvSpPr>
        <p:spPr>
          <a:xfrm>
            <a:off x="2657856" y="4093895"/>
            <a:ext cx="597408" cy="6705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7777D0-60C6-DA49-8DFB-117AC937116E}"/>
              </a:ext>
            </a:extLst>
          </p:cNvPr>
          <p:cNvSpPr/>
          <p:nvPr/>
        </p:nvSpPr>
        <p:spPr>
          <a:xfrm>
            <a:off x="3255264" y="4093895"/>
            <a:ext cx="2218944" cy="670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59A2D-AE8A-554B-AF6F-C5083B950981}"/>
              </a:ext>
            </a:extLst>
          </p:cNvPr>
          <p:cNvSpPr/>
          <p:nvPr/>
        </p:nvSpPr>
        <p:spPr>
          <a:xfrm>
            <a:off x="5474208" y="4093895"/>
            <a:ext cx="597408" cy="6705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6312C7-2AAD-D948-BF78-1DD952EE7457}"/>
              </a:ext>
            </a:extLst>
          </p:cNvPr>
          <p:cNvSpPr/>
          <p:nvPr/>
        </p:nvSpPr>
        <p:spPr>
          <a:xfrm>
            <a:off x="6071616" y="4093895"/>
            <a:ext cx="2218944" cy="670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327AC6-63CE-E946-B75A-8EC979CAFA8D}"/>
              </a:ext>
            </a:extLst>
          </p:cNvPr>
          <p:cNvSpPr/>
          <p:nvPr/>
        </p:nvSpPr>
        <p:spPr>
          <a:xfrm>
            <a:off x="8290560" y="4093895"/>
            <a:ext cx="597408" cy="6705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CFA150-397C-F647-A840-4D61B461C03F}"/>
              </a:ext>
            </a:extLst>
          </p:cNvPr>
          <p:cNvSpPr/>
          <p:nvPr/>
        </p:nvSpPr>
        <p:spPr>
          <a:xfrm>
            <a:off x="8887968" y="4093895"/>
            <a:ext cx="2218944" cy="670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119C74-FA16-E049-B16A-3B715FD09AB2}"/>
              </a:ext>
            </a:extLst>
          </p:cNvPr>
          <p:cNvSpPr/>
          <p:nvPr/>
        </p:nvSpPr>
        <p:spPr>
          <a:xfrm>
            <a:off x="11106912" y="4093895"/>
            <a:ext cx="597408" cy="6705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CA9FE9-1153-3B49-A3D6-0A9B2CF4FDF5}"/>
              </a:ext>
            </a:extLst>
          </p:cNvPr>
          <p:cNvSpPr txBox="1"/>
          <p:nvPr/>
        </p:nvSpPr>
        <p:spPr>
          <a:xfrm>
            <a:off x="1078992" y="4244509"/>
            <a:ext cx="93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8F603A-66AA-8144-87F6-C9EEC3FDA3EB}"/>
              </a:ext>
            </a:extLst>
          </p:cNvPr>
          <p:cNvSpPr txBox="1"/>
          <p:nvPr/>
        </p:nvSpPr>
        <p:spPr>
          <a:xfrm>
            <a:off x="3895344" y="4244509"/>
            <a:ext cx="93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C58473-467D-4845-AF57-800915527308}"/>
              </a:ext>
            </a:extLst>
          </p:cNvPr>
          <p:cNvSpPr txBox="1"/>
          <p:nvPr/>
        </p:nvSpPr>
        <p:spPr>
          <a:xfrm>
            <a:off x="6711696" y="4244509"/>
            <a:ext cx="93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87D9FE-A1FB-ED47-A1CF-2C143EB6C54B}"/>
              </a:ext>
            </a:extLst>
          </p:cNvPr>
          <p:cNvSpPr txBox="1"/>
          <p:nvPr/>
        </p:nvSpPr>
        <p:spPr>
          <a:xfrm>
            <a:off x="9528048" y="4244509"/>
            <a:ext cx="93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ED4304-68E2-6843-AE53-A1A4F9A49589}"/>
              </a:ext>
            </a:extLst>
          </p:cNvPr>
          <p:cNvSpPr txBox="1"/>
          <p:nvPr/>
        </p:nvSpPr>
        <p:spPr>
          <a:xfrm>
            <a:off x="2692908" y="4244509"/>
            <a:ext cx="52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FC74B7-B74E-B142-B68F-EC414E30D782}"/>
              </a:ext>
            </a:extLst>
          </p:cNvPr>
          <p:cNvSpPr txBox="1"/>
          <p:nvPr/>
        </p:nvSpPr>
        <p:spPr>
          <a:xfrm>
            <a:off x="5510784" y="4272372"/>
            <a:ext cx="52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600169-DABA-1444-B5A8-47E560B4A0B1}"/>
              </a:ext>
            </a:extLst>
          </p:cNvPr>
          <p:cNvSpPr txBox="1"/>
          <p:nvPr/>
        </p:nvSpPr>
        <p:spPr>
          <a:xfrm>
            <a:off x="8305111" y="4244509"/>
            <a:ext cx="52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23CA68-83ED-8F4C-9C8A-38ADFFEC91B7}"/>
              </a:ext>
            </a:extLst>
          </p:cNvPr>
          <p:cNvSpPr txBox="1"/>
          <p:nvPr/>
        </p:nvSpPr>
        <p:spPr>
          <a:xfrm>
            <a:off x="11141964" y="4244509"/>
            <a:ext cx="52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69CFC-3BB4-4D4D-AB6E-63D448B98D43}"/>
              </a:ext>
            </a:extLst>
          </p:cNvPr>
          <p:cNvSpPr txBox="1"/>
          <p:nvPr/>
        </p:nvSpPr>
        <p:spPr>
          <a:xfrm>
            <a:off x="316992" y="3616283"/>
            <a:ext cx="101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OLDEST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A8048A-E307-2E4D-A2BC-1BC643FCC2F6}"/>
              </a:ext>
            </a:extLst>
          </p:cNvPr>
          <p:cNvSpPr txBox="1"/>
          <p:nvPr/>
        </p:nvSpPr>
        <p:spPr>
          <a:xfrm>
            <a:off x="10802112" y="3616283"/>
            <a:ext cx="101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NEWEST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AD9D60F9-B760-D549-9D91-2D00902CF5FA}"/>
              </a:ext>
            </a:extLst>
          </p:cNvPr>
          <p:cNvSpPr/>
          <p:nvPr/>
        </p:nvSpPr>
        <p:spPr>
          <a:xfrm rot="16200000">
            <a:off x="1646768" y="3707214"/>
            <a:ext cx="400643" cy="2816352"/>
          </a:xfrm>
          <a:prstGeom prst="leftBrac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97932440-12D4-7248-AC2B-C224305CDB2D}"/>
              </a:ext>
            </a:extLst>
          </p:cNvPr>
          <p:cNvSpPr/>
          <p:nvPr/>
        </p:nvSpPr>
        <p:spPr>
          <a:xfrm rot="16200000">
            <a:off x="4463120" y="3707214"/>
            <a:ext cx="400643" cy="2816352"/>
          </a:xfrm>
          <a:prstGeom prst="leftBrac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50930277-8641-C44F-B0F8-3F42D37338F1}"/>
              </a:ext>
            </a:extLst>
          </p:cNvPr>
          <p:cNvSpPr/>
          <p:nvPr/>
        </p:nvSpPr>
        <p:spPr>
          <a:xfrm rot="16200000">
            <a:off x="7279471" y="3707214"/>
            <a:ext cx="400643" cy="2816352"/>
          </a:xfrm>
          <a:prstGeom prst="leftBrac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226485AD-8FE8-E94E-AD71-8F690FE48C08}"/>
              </a:ext>
            </a:extLst>
          </p:cNvPr>
          <p:cNvSpPr/>
          <p:nvPr/>
        </p:nvSpPr>
        <p:spPr>
          <a:xfrm rot="16200000">
            <a:off x="10095822" y="3720591"/>
            <a:ext cx="400643" cy="2816352"/>
          </a:xfrm>
          <a:prstGeom prst="leftBrac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E31DCF-ED5B-8448-B1F7-46E14C7A5291}"/>
              </a:ext>
            </a:extLst>
          </p:cNvPr>
          <p:cNvSpPr txBox="1"/>
          <p:nvPr/>
        </p:nvSpPr>
        <p:spPr>
          <a:xfrm>
            <a:off x="1237489" y="532908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evaluate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10C664-5E28-464A-B97D-6CE118CB0B1E}"/>
              </a:ext>
            </a:extLst>
          </p:cNvPr>
          <p:cNvSpPr txBox="1"/>
          <p:nvPr/>
        </p:nvSpPr>
        <p:spPr>
          <a:xfrm>
            <a:off x="4053841" y="532120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evaluate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F04AA8-7F45-3340-A274-1ABF56D78444}"/>
              </a:ext>
            </a:extLst>
          </p:cNvPr>
          <p:cNvSpPr txBox="1"/>
          <p:nvPr/>
        </p:nvSpPr>
        <p:spPr>
          <a:xfrm>
            <a:off x="6870192" y="533339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evaluate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FAA088-B0DD-B24F-8CDB-CB70EDF1B9AA}"/>
              </a:ext>
            </a:extLst>
          </p:cNvPr>
          <p:cNvSpPr txBox="1"/>
          <p:nvPr/>
        </p:nvSpPr>
        <p:spPr>
          <a:xfrm>
            <a:off x="9686543" y="533770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evaluate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F5F47D-229D-604C-BBF9-FA4E5531093C}"/>
              </a:ext>
            </a:extLst>
          </p:cNvPr>
          <p:cNvSpPr txBox="1"/>
          <p:nvPr/>
        </p:nvSpPr>
        <p:spPr>
          <a:xfrm>
            <a:off x="5474208" y="60100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average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C15000-C8D4-1848-9167-054016A29FBA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1853184" y="5707039"/>
            <a:ext cx="3621024" cy="48768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942746-F869-DF4E-847E-6770367F89A5}"/>
              </a:ext>
            </a:extLst>
          </p:cNvPr>
          <p:cNvCxnSpPr>
            <a:cxnSpLocks/>
          </p:cNvCxnSpPr>
          <p:nvPr/>
        </p:nvCxnSpPr>
        <p:spPr>
          <a:xfrm>
            <a:off x="4663441" y="5698421"/>
            <a:ext cx="1191768" cy="31163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6EAE05-50F9-B94A-88F0-5E4EB503DE70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6284975" y="5702730"/>
            <a:ext cx="1194817" cy="30732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CE96D25-EBB8-0245-BE47-21A9EEAEF710}"/>
              </a:ext>
            </a:extLst>
          </p:cNvPr>
          <p:cNvCxnSpPr>
            <a:cxnSpLocks/>
            <a:stCxn id="40" idx="2"/>
            <a:endCxn id="41" idx="3"/>
          </p:cNvCxnSpPr>
          <p:nvPr/>
        </p:nvCxnSpPr>
        <p:spPr>
          <a:xfrm flipH="1">
            <a:off x="6693408" y="5707039"/>
            <a:ext cx="3602735" cy="48768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0E4DA8E-4FDE-2045-8DC3-C04FBCFF5170}"/>
              </a:ext>
            </a:extLst>
          </p:cNvPr>
          <p:cNvSpPr/>
          <p:nvPr/>
        </p:nvSpPr>
        <p:spPr>
          <a:xfrm>
            <a:off x="2407920" y="2665383"/>
            <a:ext cx="7120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</a:t>
            </a:r>
            <a:r>
              <a:rPr lang="en-US" sz="2400" dirty="0"/>
              <a:t>: Sort data chronologically and divide into four batches of </a:t>
            </a:r>
            <a:r>
              <a:rPr lang="en-US" sz="2400" b="1" dirty="0">
                <a:solidFill>
                  <a:srgbClr val="FF0000"/>
                </a:solidFill>
              </a:rPr>
              <a:t>train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F0"/>
                </a:solidFill>
              </a:rPr>
              <a:t>test</a:t>
            </a:r>
            <a:r>
              <a:rPr lang="en-US" sz="2400" dirty="0"/>
              <a:t> splits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4736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4" grpId="0" animBg="1"/>
      <p:bldP spid="8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13" grpId="0"/>
      <p:bldP spid="32" grpId="0"/>
      <p:bldP spid="33" grpId="0" animBg="1"/>
      <p:bldP spid="34" grpId="0" animBg="1"/>
      <p:bldP spid="35" grpId="0" animBg="1"/>
      <p:bldP spid="36" grpId="0" animBg="1"/>
      <p:bldP spid="15" grpId="0"/>
      <p:bldP spid="38" grpId="0"/>
      <p:bldP spid="39" grpId="0"/>
      <p:bldP spid="40" grpId="0"/>
      <p:bldP spid="41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F34D-20F6-E549-BCA8-7CDF6912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044" y="361327"/>
            <a:ext cx="6001438" cy="1293028"/>
          </a:xfrm>
        </p:spPr>
        <p:txBody>
          <a:bodyPr>
            <a:normAutofit/>
          </a:bodyPr>
          <a:lstStyle/>
          <a:p>
            <a:r>
              <a:rPr lang="en-US" dirty="0"/>
              <a:t>Did IT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D9EC3-99F8-2A46-B4AB-5869D2A5E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44" y="2108010"/>
            <a:ext cx="9772650" cy="4032996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866A7C26-F247-E64F-BF21-450A9E41A897}"/>
              </a:ext>
            </a:extLst>
          </p:cNvPr>
          <p:cNvSpPr/>
          <p:nvPr/>
        </p:nvSpPr>
        <p:spPr>
          <a:xfrm>
            <a:off x="2915478" y="5546254"/>
            <a:ext cx="8123583" cy="357808"/>
          </a:xfrm>
          <a:prstGeom prst="fram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3DDCE-4565-9C4E-8A11-86E66FD61834}"/>
              </a:ext>
            </a:extLst>
          </p:cNvPr>
          <p:cNvSpPr txBox="1"/>
          <p:nvPr/>
        </p:nvSpPr>
        <p:spPr>
          <a:xfrm>
            <a:off x="2915478" y="1007841"/>
            <a:ext cx="1683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proportion of samples predicted as positive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5777B5-1223-4345-8187-42613E8BB0E9}"/>
              </a:ext>
            </a:extLst>
          </p:cNvPr>
          <p:cNvCxnSpPr/>
          <p:nvPr/>
        </p:nvCxnSpPr>
        <p:spPr>
          <a:xfrm>
            <a:off x="4386470" y="1987826"/>
            <a:ext cx="728869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E4A951-F26F-7648-B342-2C49B3F0E310}"/>
              </a:ext>
            </a:extLst>
          </p:cNvPr>
          <p:cNvCxnSpPr>
            <a:cxnSpLocks/>
          </p:cNvCxnSpPr>
          <p:nvPr/>
        </p:nvCxnSpPr>
        <p:spPr>
          <a:xfrm>
            <a:off x="4598504" y="1454625"/>
            <a:ext cx="3457161" cy="114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DFFEF42-230D-1A4B-B1F0-59AFA48B1BF1}"/>
              </a:ext>
            </a:extLst>
          </p:cNvPr>
          <p:cNvSpPr txBox="1"/>
          <p:nvPr/>
        </p:nvSpPr>
        <p:spPr>
          <a:xfrm>
            <a:off x="9356035" y="1636358"/>
            <a:ext cx="168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precision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1DE2D6-90A0-AD4F-AFD7-DC89DA1A103E}"/>
              </a:ext>
            </a:extLst>
          </p:cNvPr>
          <p:cNvCxnSpPr>
            <a:cxnSpLocks/>
          </p:cNvCxnSpPr>
          <p:nvPr/>
        </p:nvCxnSpPr>
        <p:spPr>
          <a:xfrm flipH="1">
            <a:off x="6977269" y="1821024"/>
            <a:ext cx="2599912" cy="76890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BDC585-A9B4-AC41-9FC5-6948BBE47FCD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10094016" y="2005690"/>
            <a:ext cx="103532" cy="65661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5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{F294964C-97A6-3D4E-B4C5-3AFCDDD4D898}tf10001079</Template>
  <TotalTime>3832</TotalTime>
  <Words>353</Words>
  <Application>Microsoft Macintosh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Century Gothic</vt:lpstr>
      <vt:lpstr>Vapor Trail</vt:lpstr>
      <vt:lpstr>Disguise adversarial networks</vt:lpstr>
      <vt:lpstr>MOTIVATION</vt:lpstr>
      <vt:lpstr>General architecture</vt:lpstr>
      <vt:lpstr>TRAINING THE DISGUISE NETWORK</vt:lpstr>
      <vt:lpstr>TRAINING THE DISCRIMINATOR NETWORK</vt:lpstr>
      <vt:lpstr>TRAINING THE DISCRIMINATOR NETWORK</vt:lpstr>
      <vt:lpstr>EVALUATING THE NETWORK</vt:lpstr>
      <vt:lpstr>EVALUATING THE NETWORK</vt:lpstr>
      <vt:lpstr>Did IT WORK?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Disguise adversarial networks</dc:title>
  <dc:creator>Microsoft Office User</dc:creator>
  <cp:lastModifiedBy>Microsoft Office User</cp:lastModifiedBy>
  <cp:revision>32</cp:revision>
  <dcterms:created xsi:type="dcterms:W3CDTF">2018-09-29T15:58:45Z</dcterms:created>
  <dcterms:modified xsi:type="dcterms:W3CDTF">2018-10-17T02:54:26Z</dcterms:modified>
</cp:coreProperties>
</file>