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5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4"/>
    <p:sldMasterId id="2147483680" r:id="rId5"/>
    <p:sldMasterId id="2147483700" r:id="rId6"/>
    <p:sldMasterId id="2147483720" r:id="rId7"/>
    <p:sldMasterId id="2147483740" r:id="rId8"/>
    <p:sldMasterId id="2147483780" r:id="rId9"/>
  </p:sldMasterIdLst>
  <p:notesMasterIdLst>
    <p:notesMasterId r:id="rId30"/>
  </p:notesMasterIdLst>
  <p:sldIdLst>
    <p:sldId id="257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300" r:id="rId18"/>
    <p:sldId id="301" r:id="rId19"/>
    <p:sldId id="291" r:id="rId20"/>
    <p:sldId id="292" r:id="rId21"/>
    <p:sldId id="293" r:id="rId22"/>
    <p:sldId id="294" r:id="rId23"/>
    <p:sldId id="297" r:id="rId24"/>
    <p:sldId id="298" r:id="rId25"/>
    <p:sldId id="295" r:id="rId26"/>
    <p:sldId id="296" r:id="rId27"/>
    <p:sldId id="299" r:id="rId28"/>
    <p:sldId id="283" r:id="rId2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49" dt="2019-10-29T11:52:41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n" userId="5aab97db-2b28-4b1e-ae6e-ac1b04411bcf" providerId="ADAL" clId="{8727A7CD-639A-4C91-A3C3-5D4FA0F8286E}"/>
    <pc:docChg chg="undo custSel modSld">
      <pc:chgData name="Yaron" userId="5aab97db-2b28-4b1e-ae6e-ac1b04411bcf" providerId="ADAL" clId="{8727A7CD-639A-4C91-A3C3-5D4FA0F8286E}" dt="2019-10-29T11:52:41.113" v="49"/>
      <pc:docMkLst>
        <pc:docMk/>
      </pc:docMkLst>
      <pc:sldChg chg="modSp modAnim">
        <pc:chgData name="Yaron" userId="5aab97db-2b28-4b1e-ae6e-ac1b04411bcf" providerId="ADAL" clId="{8727A7CD-639A-4C91-A3C3-5D4FA0F8286E}" dt="2019-10-29T11:52:41.113" v="49"/>
        <pc:sldMkLst>
          <pc:docMk/>
          <pc:sldMk cId="1473080536" sldId="287"/>
        </pc:sldMkLst>
        <pc:spChg chg="mod">
          <ac:chgData name="Yaron" userId="5aab97db-2b28-4b1e-ae6e-ac1b04411bcf" providerId="ADAL" clId="{8727A7CD-639A-4C91-A3C3-5D4FA0F8286E}" dt="2019-10-29T11:45:48.852" v="46" actId="20577"/>
          <ac:spMkLst>
            <pc:docMk/>
            <pc:sldMk cId="1473080536" sldId="287"/>
            <ac:spMk id="2" creationId="{A0F1A6A1-5CFC-4631-B235-D6BE590EEF5A}"/>
          </ac:spMkLst>
        </pc:spChg>
        <pc:spChg chg="mod">
          <ac:chgData name="Yaron" userId="5aab97db-2b28-4b1e-ae6e-ac1b04411bcf" providerId="ADAL" clId="{8727A7CD-639A-4C91-A3C3-5D4FA0F8286E}" dt="2019-10-29T11:52:41.113" v="49"/>
          <ac:spMkLst>
            <pc:docMk/>
            <pc:sldMk cId="1473080536" sldId="287"/>
            <ac:spMk id="3" creationId="{B75C129D-7B4B-4C58-B131-516D033620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6DB81EF-71F3-4360-A93E-BB2A317FB8C8}" type="datetimeFigureOut">
              <a:rPr lang="he-IL" smtClean="0"/>
              <a:t>ל'/תשרי/תש"פ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2DC6D34-A780-4683-B98E-1890DE16F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4572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1286C-1FC7-864C-8059-1EF71C2695B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91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428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11" y="3277061"/>
            <a:ext cx="10363200" cy="666786"/>
          </a:xfrm>
        </p:spPr>
        <p:txBody>
          <a:bodyPr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411" y="3981128"/>
            <a:ext cx="10363200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431" y="5798698"/>
            <a:ext cx="1286904" cy="815999"/>
          </a:xfrm>
          <a:prstGeom prst="rect">
            <a:avLst/>
          </a:prstGeom>
        </p:spPr>
      </p:pic>
      <p:pic>
        <p:nvPicPr>
          <p:cNvPr id="9" name="Picture 8" descr="top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726320" y="6370397"/>
            <a:ext cx="73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4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4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</p:spTree>
    <p:extLst>
      <p:ext uri="{BB962C8B-B14F-4D97-AF65-F5344CB8AC3E}">
        <p14:creationId xmlns:p14="http://schemas.microsoft.com/office/powerpoint/2010/main" val="365815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1" name="Picture 10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636"/>
            <a:ext cx="10972800" cy="666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9297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5497" y="0"/>
            <a:ext cx="4381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0588" y="265769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0588" y="336176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44445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565" y="1237225"/>
            <a:ext cx="5713476" cy="51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8" y="208533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28" y="278940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1249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623" y="1395153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923" y="232484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0923" y="3028909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2646572" y="2311039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2621651" y="3063606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178069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913007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8951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1820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1" name="Picture 10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636"/>
            <a:ext cx="10972800" cy="666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81365" y="6332723"/>
            <a:ext cx="1227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4051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0694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2869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2533"/>
            <a:ext cx="2821461" cy="4307251"/>
          </a:xfrm>
          <a:prstGeom prst="rect">
            <a:avLst/>
          </a:prstGeom>
        </p:spPr>
      </p:pic>
      <p:pic>
        <p:nvPicPr>
          <p:cNvPr id="4" name="Picture 3" descr="thanks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827" y="1546332"/>
            <a:ext cx="3041735" cy="3045629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5011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21901"/>
            <a:ext cx="4011084" cy="91319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2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3701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748122"/>
            <a:ext cx="7315200" cy="3979452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899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9470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4015" y="206375"/>
            <a:ext cx="133357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43562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953002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237672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441421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1677164" y="2190074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1676899" y="3136623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942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00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2533"/>
            <a:ext cx="2821461" cy="4307251"/>
          </a:xfrm>
          <a:prstGeom prst="rect">
            <a:avLst/>
          </a:prstGeom>
        </p:spPr>
      </p:pic>
      <p:pic>
        <p:nvPicPr>
          <p:cNvPr id="4" name="Picture 3" descr="thanks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827" y="1546332"/>
            <a:ext cx="3041735" cy="3045629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009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21901"/>
            <a:ext cx="4011084" cy="91319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76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748122"/>
            <a:ext cx="7315200" cy="3979452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00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0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4015" y="206375"/>
            <a:ext cx="133357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16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5945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237672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441421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1677164" y="2190074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1676899" y="3136623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6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03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11" y="3277061"/>
            <a:ext cx="10363200" cy="666786"/>
          </a:xfrm>
        </p:spPr>
        <p:txBody>
          <a:bodyPr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411" y="3981128"/>
            <a:ext cx="10363200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431" y="5798698"/>
            <a:ext cx="1286904" cy="815999"/>
          </a:xfrm>
          <a:prstGeom prst="rect">
            <a:avLst/>
          </a:prstGeom>
        </p:spPr>
      </p:pic>
      <p:pic>
        <p:nvPicPr>
          <p:cNvPr id="9" name="Picture 8" descr="top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726320" y="6370397"/>
            <a:ext cx="73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4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4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</p:spTree>
    <p:extLst>
      <p:ext uri="{BB962C8B-B14F-4D97-AF65-F5344CB8AC3E}">
        <p14:creationId xmlns:p14="http://schemas.microsoft.com/office/powerpoint/2010/main" val="1743244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14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0" y="12781"/>
            <a:ext cx="10796400" cy="662358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863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2455" y="1536837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2455" y="2240904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s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9844"/>
            <a:ext cx="5279725" cy="3359825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143" y="5777383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03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5497" y="0"/>
            <a:ext cx="4381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0588" y="265769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0588" y="336176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793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565" y="1237225"/>
            <a:ext cx="5713476" cy="51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8" y="208533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28" y="278940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64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623" y="1395153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923" y="232484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0923" y="3028909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2646572" y="2311039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2621651" y="3063606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95462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913007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9058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72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1" name="Picture 10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636"/>
            <a:ext cx="10972800" cy="666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81365" y="6332723"/>
            <a:ext cx="1227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7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0" y="12781"/>
            <a:ext cx="10796400" cy="662358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9310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098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3025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2533"/>
            <a:ext cx="2821461" cy="4307251"/>
          </a:xfrm>
          <a:prstGeom prst="rect">
            <a:avLst/>
          </a:prstGeom>
        </p:spPr>
      </p:pic>
      <p:pic>
        <p:nvPicPr>
          <p:cNvPr id="4" name="Picture 3" descr="thanks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827" y="1546332"/>
            <a:ext cx="3041735" cy="3045629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928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21901"/>
            <a:ext cx="4011084" cy="91319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000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748122"/>
            <a:ext cx="7315200" cy="3979452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3369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467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4015" y="206375"/>
            <a:ext cx="133357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94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6851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237672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441421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1677164" y="2190074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1676899" y="3136623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048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11" y="3277061"/>
            <a:ext cx="10363200" cy="666786"/>
          </a:xfrm>
        </p:spPr>
        <p:txBody>
          <a:bodyPr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411" y="3981128"/>
            <a:ext cx="10363200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431" y="5798698"/>
            <a:ext cx="1286904" cy="815999"/>
          </a:xfrm>
          <a:prstGeom prst="rect">
            <a:avLst/>
          </a:prstGeom>
        </p:spPr>
      </p:pic>
      <p:pic>
        <p:nvPicPr>
          <p:cNvPr id="9" name="Picture 8" descr="top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726320" y="6370397"/>
            <a:ext cx="73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4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4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</p:spTree>
    <p:extLst>
      <p:ext uri="{BB962C8B-B14F-4D97-AF65-F5344CB8AC3E}">
        <p14:creationId xmlns:p14="http://schemas.microsoft.com/office/powerpoint/2010/main" val="275493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2455" y="1536837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2455" y="2240904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s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9844"/>
            <a:ext cx="5279725" cy="3359825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143" y="5777383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533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285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0" y="12781"/>
            <a:ext cx="10796400" cy="662358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236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2455" y="1536837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2455" y="2240904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s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9844"/>
            <a:ext cx="5279725" cy="3359825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143" y="5777383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321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5497" y="0"/>
            <a:ext cx="4381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0588" y="265769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0588" y="336176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196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565" y="1237225"/>
            <a:ext cx="5713476" cy="51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8" y="208533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28" y="278940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737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623" y="1395153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923" y="232484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0923" y="3028909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2646572" y="2311039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2621651" y="3063606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5614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913007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7473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347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1" name="Picture 10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636"/>
            <a:ext cx="10972800" cy="666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4895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26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5497" y="0"/>
            <a:ext cx="4381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0588" y="265769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0588" y="336176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5100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4976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2533"/>
            <a:ext cx="2821461" cy="4307251"/>
          </a:xfrm>
          <a:prstGeom prst="rect">
            <a:avLst/>
          </a:prstGeom>
        </p:spPr>
      </p:pic>
      <p:pic>
        <p:nvPicPr>
          <p:cNvPr id="4" name="Picture 3" descr="thanks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827" y="1546332"/>
            <a:ext cx="3041735" cy="3045629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5020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21901"/>
            <a:ext cx="4011084" cy="91319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563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748122"/>
            <a:ext cx="7315200" cy="3979452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817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547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4015" y="206375"/>
            <a:ext cx="133357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357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6359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237672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441421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1677164" y="2190074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1676899" y="3136623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621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11" y="3277061"/>
            <a:ext cx="10363200" cy="666786"/>
          </a:xfrm>
        </p:spPr>
        <p:txBody>
          <a:bodyPr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411" y="3981128"/>
            <a:ext cx="10363200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431" y="5798698"/>
            <a:ext cx="1286904" cy="815999"/>
          </a:xfrm>
          <a:prstGeom prst="rect">
            <a:avLst/>
          </a:prstGeom>
        </p:spPr>
      </p:pic>
      <p:pic>
        <p:nvPicPr>
          <p:cNvPr id="9" name="Picture 8" descr="top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726320" y="6370397"/>
            <a:ext cx="73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4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4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</p:spTree>
    <p:extLst>
      <p:ext uri="{BB962C8B-B14F-4D97-AF65-F5344CB8AC3E}">
        <p14:creationId xmlns:p14="http://schemas.microsoft.com/office/powerpoint/2010/main" val="33324827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10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565" y="1237225"/>
            <a:ext cx="5713476" cy="51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8" y="208533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28" y="278940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122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0" y="12781"/>
            <a:ext cx="10796400" cy="662358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972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2455" y="1536837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2455" y="2240904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s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9844"/>
            <a:ext cx="5279725" cy="3359825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143" y="5777383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758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5497" y="0"/>
            <a:ext cx="4381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0588" y="265769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0588" y="336176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0500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565" y="1237225"/>
            <a:ext cx="5713476" cy="51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8" y="208533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28" y="278940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916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623" y="1395153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923" y="232484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0923" y="3028909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2646572" y="2311039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2621651" y="3063606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82240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913007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6504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465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1" name="Picture 10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636"/>
            <a:ext cx="10972800" cy="666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81365" y="6332723"/>
            <a:ext cx="1227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5429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713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9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623" y="1395153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923" y="232484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0923" y="3028909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2646572" y="2311039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2621651" y="3063606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5319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2533"/>
            <a:ext cx="2821461" cy="4307251"/>
          </a:xfrm>
          <a:prstGeom prst="rect">
            <a:avLst/>
          </a:prstGeom>
        </p:spPr>
      </p:pic>
      <p:pic>
        <p:nvPicPr>
          <p:cNvPr id="4" name="Picture 3" descr="thanks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827" y="1546332"/>
            <a:ext cx="3041735" cy="3045629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144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21901"/>
            <a:ext cx="4011084" cy="91319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59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748122"/>
            <a:ext cx="7315200" cy="3979452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4845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05619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4015" y="206375"/>
            <a:ext cx="133357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3948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04192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237672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441421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1677164" y="2190074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1676899" y="3136623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035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11" y="3277061"/>
            <a:ext cx="10363200" cy="666786"/>
          </a:xfrm>
        </p:spPr>
        <p:txBody>
          <a:bodyPr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411" y="3981128"/>
            <a:ext cx="10363200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431" y="5798698"/>
            <a:ext cx="1286904" cy="815999"/>
          </a:xfrm>
          <a:prstGeom prst="rect">
            <a:avLst/>
          </a:prstGeom>
        </p:spPr>
      </p:pic>
      <p:pic>
        <p:nvPicPr>
          <p:cNvPr id="9" name="Picture 8" descr="top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726320" y="6370397"/>
            <a:ext cx="73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4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4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890212" y="6370397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9076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18658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0" y="12781"/>
            <a:ext cx="10796400" cy="662358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8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913007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255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2455" y="1536837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2455" y="2240904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s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9844"/>
            <a:ext cx="5279725" cy="3359825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143" y="5777383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517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5497" y="0"/>
            <a:ext cx="4381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0588" y="265769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0588" y="336176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92894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565" y="1237225"/>
            <a:ext cx="5713476" cy="51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8" y="208533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28" y="278940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980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623" y="1395153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923" y="232484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0923" y="3028909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2646572" y="2311039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2621651" y="3063606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22208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913007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2352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7552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1" name="Picture 10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636"/>
            <a:ext cx="10972800" cy="666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81365" y="6332723"/>
            <a:ext cx="1227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5395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8579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1720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2533"/>
            <a:ext cx="2821461" cy="4307251"/>
          </a:xfrm>
          <a:prstGeom prst="rect">
            <a:avLst/>
          </a:prstGeom>
        </p:spPr>
      </p:pic>
      <p:pic>
        <p:nvPicPr>
          <p:cNvPr id="4" name="Picture 3" descr="thanks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827" y="1546332"/>
            <a:ext cx="3041735" cy="3045629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9692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21901"/>
            <a:ext cx="4011084" cy="91319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375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748122"/>
            <a:ext cx="7315200" cy="3979452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8690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0500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4015" y="206375"/>
            <a:ext cx="133357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6990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955431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237672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441421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1677164" y="2190074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1676899" y="3136623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76930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11" y="3277061"/>
            <a:ext cx="10363200" cy="666786"/>
          </a:xfrm>
        </p:spPr>
        <p:txBody>
          <a:bodyPr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411" y="3981128"/>
            <a:ext cx="10363200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431" y="5798698"/>
            <a:ext cx="1286904" cy="815999"/>
          </a:xfrm>
          <a:prstGeom prst="rect">
            <a:avLst/>
          </a:prstGeom>
        </p:spPr>
      </p:pic>
      <p:pic>
        <p:nvPicPr>
          <p:cNvPr id="9" name="Picture 8" descr="top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726320" y="6370397"/>
            <a:ext cx="73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4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4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890212" y="6370397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6623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3426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0" y="12781"/>
            <a:ext cx="10796400" cy="662358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4106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2455" y="1536837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2455" y="2240904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s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9844"/>
            <a:ext cx="5279725" cy="3359825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143" y="5777383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9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79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1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98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111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60" y="835887"/>
            <a:ext cx="10796400" cy="580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circles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81364" y="6362385"/>
            <a:ext cx="1263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MKG-14-01-20-B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03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3593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83178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483163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88745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846329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60" y="835887"/>
            <a:ext cx="10796400" cy="580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circles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6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3593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83178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483163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88745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846329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60" y="835887"/>
            <a:ext cx="10796400" cy="580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circles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5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</p:sldLayoutIdLst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3593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83178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483163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88745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846329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60" y="835887"/>
            <a:ext cx="10796400" cy="580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circles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6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</p:sldLayoutIdLst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3593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83178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483163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88745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846329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60" y="835887"/>
            <a:ext cx="10796400" cy="580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circles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81364" y="6362385"/>
            <a:ext cx="1263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MKG-14-01-20-B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9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</p:sldLayoutIdLst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3593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83178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483163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88745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846329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60" y="835887"/>
            <a:ext cx="10796400" cy="580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circles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81364" y="6362385"/>
            <a:ext cx="1263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MKG-14-01-20-B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1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</p:sldLayoutIdLst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3593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83178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483163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88745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846329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3411" y="2989836"/>
            <a:ext cx="10363200" cy="1241237"/>
          </a:xfrm>
        </p:spPr>
        <p:txBody>
          <a:bodyPr/>
          <a:lstStyle/>
          <a:p>
            <a:r>
              <a:rPr lang="en-US" dirty="0"/>
              <a:t>ButWhy , Imputing data, and the art of Interpretability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3411" y="4456989"/>
            <a:ext cx="10363200" cy="502766"/>
          </a:xfrm>
        </p:spPr>
        <p:txBody>
          <a:bodyPr/>
          <a:lstStyle/>
          <a:p>
            <a:r>
              <a:rPr lang="en-US" dirty="0"/>
              <a:t>Medial </a:t>
            </a:r>
            <a:r>
              <a:rPr lang="en-US" dirty="0" err="1"/>
              <a:t>EarlySign</a:t>
            </a:r>
            <a:r>
              <a:rPr lang="en-US" dirty="0"/>
              <a:t> , </a:t>
            </a:r>
            <a:r>
              <a:rPr lang="en-US" dirty="0" err="1"/>
              <a:t>AlgoTeam</a:t>
            </a:r>
            <a:r>
              <a:rPr lang="en-US" dirty="0"/>
              <a:t> group</a:t>
            </a:r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250785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C91E-322D-4D54-BD83-B1FE31C8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based method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302BD-B8F5-417C-BAFE-D9F5F83169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Given a sample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we find the closest samples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without taking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coordinate into account.</a:t>
                </a:r>
              </a:p>
              <a:p>
                <a:r>
                  <a:rPr lang="en-US" sz="2400" dirty="0"/>
                  <a:t>We can now score all these samples and test how many of them cross the threshold of the predictor.</a:t>
                </a:r>
              </a:p>
              <a:p>
                <a:r>
                  <a:rPr lang="en-US" sz="2400" dirty="0"/>
                  <a:t>Pros:</a:t>
                </a:r>
              </a:p>
              <a:p>
                <a:pPr lvl="1"/>
                <a:r>
                  <a:rPr lang="en-US" sz="1867" dirty="0"/>
                  <a:t>Agnostic to model</a:t>
                </a:r>
              </a:p>
              <a:p>
                <a:pPr lvl="1"/>
                <a:r>
                  <a:rPr lang="en-US" sz="1867" dirty="0"/>
                  <a:t>Takes threshold into account</a:t>
                </a:r>
              </a:p>
              <a:p>
                <a:pPr lvl="1"/>
                <a:r>
                  <a:rPr lang="en-US" sz="1867" dirty="0"/>
                  <a:t>No need for special imputation algorithms.</a:t>
                </a:r>
              </a:p>
              <a:p>
                <a:r>
                  <a:rPr lang="en-US" sz="2400" dirty="0"/>
                  <a:t>Cons:</a:t>
                </a:r>
              </a:p>
              <a:p>
                <a:pPr lvl="1"/>
                <a:r>
                  <a:rPr lang="en-US" sz="1867" dirty="0"/>
                  <a:t>KNN … keep a huge number of samples with model</a:t>
                </a:r>
              </a:p>
              <a:p>
                <a:pPr lvl="1"/>
                <a:r>
                  <a:rPr lang="en-US" sz="1867" dirty="0"/>
                  <a:t>Slow</a:t>
                </a:r>
              </a:p>
              <a:p>
                <a:pPr lvl="1"/>
                <a:r>
                  <a:rPr lang="en-US" sz="1867" dirty="0"/>
                  <a:t>Groups of correlated features</a:t>
                </a:r>
                <a:endParaRPr lang="en-IL" sz="1867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302BD-B8F5-417C-BAFE-D9F5F8316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4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43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5621-6C14-47BE-8D62-823ED6B5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</p:spPr>
        <p:txBody>
          <a:bodyPr/>
          <a:lstStyle/>
          <a:p>
            <a:r>
              <a:rPr lang="en-US" dirty="0"/>
              <a:t>The connection between Imputing and ButWhy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FB737E-CC7D-4DB0-A037-EE9C056CC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Let’s examine again the simple estimated contribution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{Score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given} – {Score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missing}</a:t>
                </a:r>
              </a:p>
              <a:p>
                <a:r>
                  <a:rPr lang="en-US" sz="2800" dirty="0"/>
                  <a:t>What is the contribution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can be derived perfectly from the other features?</a:t>
                </a:r>
              </a:p>
              <a:p>
                <a:pPr lvl="1"/>
                <a:r>
                  <a:rPr lang="en-US" sz="2267" dirty="0"/>
                  <a:t>Answer : 0</a:t>
                </a:r>
              </a:p>
              <a:p>
                <a:r>
                  <a:rPr lang="en-US" sz="2800" dirty="0"/>
                  <a:t>In order to get good estimates for scores given a subgroup of features:</a:t>
                </a:r>
              </a:p>
              <a:p>
                <a:pPr lvl="1"/>
                <a:r>
                  <a:rPr lang="en-US" sz="2267" dirty="0"/>
                  <a:t>A good imputer to fill in all other features is needed.</a:t>
                </a:r>
              </a:p>
              <a:p>
                <a:r>
                  <a:rPr lang="en-US" sz="2800" dirty="0"/>
                  <a:t>Imputations are a must in order to calculate the Shapley formula.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We need an imputer that allows </a:t>
                </a:r>
                <a:r>
                  <a:rPr lang="en-US" sz="2800" b="1" dirty="0"/>
                  <a:t>sampling</a:t>
                </a:r>
                <a:r>
                  <a:rPr lang="en-US" sz="2800" dirty="0"/>
                  <a:t> of the imputed space</a:t>
                </a:r>
              </a:p>
              <a:p>
                <a:pPr marL="609585" lvl="1" indent="0">
                  <a:buNone/>
                </a:pPr>
                <a:endParaRPr lang="en-US" sz="2267" dirty="0"/>
              </a:p>
              <a:p>
                <a:pPr marL="609585" lvl="1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FB737E-CC7D-4DB0-A037-EE9C056CC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6" t="-94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45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76D1-8E93-4E72-A0CE-A4C051B5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 benefits of good imputing algorithms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920C5-38C6-4E4C-9608-54B29354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Allow using algorithms that require full matrices</a:t>
            </a:r>
          </a:p>
          <a:p>
            <a:pPr lvl="1"/>
            <a:r>
              <a:rPr lang="en-US" sz="2400" dirty="0"/>
              <a:t>Linear models, logistic models</a:t>
            </a:r>
          </a:p>
          <a:p>
            <a:pPr lvl="1"/>
            <a:r>
              <a:rPr lang="en-US" sz="2400" dirty="0"/>
              <a:t>Neural Nets</a:t>
            </a:r>
          </a:p>
          <a:p>
            <a:r>
              <a:rPr lang="en-US" sz="2800" dirty="0"/>
              <a:t>Improve performance of predictions</a:t>
            </a:r>
          </a:p>
          <a:p>
            <a:r>
              <a:rPr lang="en-US" sz="2800" dirty="0"/>
              <a:t>Get confidence intervals for prediction over the space of missing data</a:t>
            </a:r>
          </a:p>
          <a:p>
            <a:pPr lvl="1"/>
            <a:r>
              <a:rPr lang="en-US" sz="2267" dirty="0"/>
              <a:t>And improve criteria for eligibility for scoring.</a:t>
            </a:r>
            <a:endParaRPr lang="en-IL" sz="2267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24AF8-9820-4D91-B9FB-8FA0349B0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814261"/>
              </p:ext>
            </p:extLst>
          </p:nvPr>
        </p:nvGraphicFramePr>
        <p:xfrm>
          <a:off x="707053" y="4498564"/>
          <a:ext cx="2882450" cy="170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45">
                  <a:extLst>
                    <a:ext uri="{9D8B030D-6E8A-4147-A177-3AD203B41FA5}">
                      <a16:colId xmlns:a16="http://schemas.microsoft.com/office/drawing/2014/main" val="2592062121"/>
                    </a:ext>
                  </a:extLst>
                </a:gridCol>
                <a:gridCol w="288245">
                  <a:extLst>
                    <a:ext uri="{9D8B030D-6E8A-4147-A177-3AD203B41FA5}">
                      <a16:colId xmlns:a16="http://schemas.microsoft.com/office/drawing/2014/main" val="2548248415"/>
                    </a:ext>
                  </a:extLst>
                </a:gridCol>
                <a:gridCol w="288245">
                  <a:extLst>
                    <a:ext uri="{9D8B030D-6E8A-4147-A177-3AD203B41FA5}">
                      <a16:colId xmlns:a16="http://schemas.microsoft.com/office/drawing/2014/main" val="1015130901"/>
                    </a:ext>
                  </a:extLst>
                </a:gridCol>
                <a:gridCol w="288245">
                  <a:extLst>
                    <a:ext uri="{9D8B030D-6E8A-4147-A177-3AD203B41FA5}">
                      <a16:colId xmlns:a16="http://schemas.microsoft.com/office/drawing/2014/main" val="2780465390"/>
                    </a:ext>
                  </a:extLst>
                </a:gridCol>
                <a:gridCol w="288245">
                  <a:extLst>
                    <a:ext uri="{9D8B030D-6E8A-4147-A177-3AD203B41FA5}">
                      <a16:colId xmlns:a16="http://schemas.microsoft.com/office/drawing/2014/main" val="3073220976"/>
                    </a:ext>
                  </a:extLst>
                </a:gridCol>
                <a:gridCol w="288245">
                  <a:extLst>
                    <a:ext uri="{9D8B030D-6E8A-4147-A177-3AD203B41FA5}">
                      <a16:colId xmlns:a16="http://schemas.microsoft.com/office/drawing/2014/main" val="2745511765"/>
                    </a:ext>
                  </a:extLst>
                </a:gridCol>
                <a:gridCol w="288245">
                  <a:extLst>
                    <a:ext uri="{9D8B030D-6E8A-4147-A177-3AD203B41FA5}">
                      <a16:colId xmlns:a16="http://schemas.microsoft.com/office/drawing/2014/main" val="367769403"/>
                    </a:ext>
                  </a:extLst>
                </a:gridCol>
                <a:gridCol w="288245">
                  <a:extLst>
                    <a:ext uri="{9D8B030D-6E8A-4147-A177-3AD203B41FA5}">
                      <a16:colId xmlns:a16="http://schemas.microsoft.com/office/drawing/2014/main" val="2166498631"/>
                    </a:ext>
                  </a:extLst>
                </a:gridCol>
                <a:gridCol w="288245">
                  <a:extLst>
                    <a:ext uri="{9D8B030D-6E8A-4147-A177-3AD203B41FA5}">
                      <a16:colId xmlns:a16="http://schemas.microsoft.com/office/drawing/2014/main" val="366112065"/>
                    </a:ext>
                  </a:extLst>
                </a:gridCol>
                <a:gridCol w="288245">
                  <a:extLst>
                    <a:ext uri="{9D8B030D-6E8A-4147-A177-3AD203B41FA5}">
                      <a16:colId xmlns:a16="http://schemas.microsoft.com/office/drawing/2014/main" val="555589803"/>
                    </a:ext>
                  </a:extLst>
                </a:gridCol>
              </a:tblGrid>
              <a:tr h="170713">
                <a:tc>
                  <a:txBody>
                    <a:bodyPr/>
                    <a:lstStyle/>
                    <a:p>
                      <a:endParaRPr lang="en-IL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5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5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5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976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E90407-B1C2-4C99-AFEF-7A9B3CF67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116573"/>
              </p:ext>
            </p:extLst>
          </p:nvPr>
        </p:nvGraphicFramePr>
        <p:xfrm>
          <a:off x="4125795" y="4498564"/>
          <a:ext cx="3317130" cy="15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13">
                  <a:extLst>
                    <a:ext uri="{9D8B030D-6E8A-4147-A177-3AD203B41FA5}">
                      <a16:colId xmlns:a16="http://schemas.microsoft.com/office/drawing/2014/main" val="2592062121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548248415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1015130901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780465390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3073220976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745511765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367769403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166498631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366112065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555589803"/>
                    </a:ext>
                  </a:extLst>
                </a:gridCol>
              </a:tblGrid>
              <a:tr h="146393"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976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385F74-7485-4689-A06F-BE57F9865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42941"/>
              </p:ext>
            </p:extLst>
          </p:nvPr>
        </p:nvGraphicFramePr>
        <p:xfrm>
          <a:off x="4125795" y="4765908"/>
          <a:ext cx="3317130" cy="15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13">
                  <a:extLst>
                    <a:ext uri="{9D8B030D-6E8A-4147-A177-3AD203B41FA5}">
                      <a16:colId xmlns:a16="http://schemas.microsoft.com/office/drawing/2014/main" val="2592062121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548248415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1015130901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780465390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3073220976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745511765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367769403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166498631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366112065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555589803"/>
                    </a:ext>
                  </a:extLst>
                </a:gridCol>
              </a:tblGrid>
              <a:tr h="146393"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9765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E1A504C-AF50-413C-8FC8-4664C22EE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19937"/>
              </p:ext>
            </p:extLst>
          </p:nvPr>
        </p:nvGraphicFramePr>
        <p:xfrm>
          <a:off x="4125795" y="4914420"/>
          <a:ext cx="3317130" cy="15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13">
                  <a:extLst>
                    <a:ext uri="{9D8B030D-6E8A-4147-A177-3AD203B41FA5}">
                      <a16:colId xmlns:a16="http://schemas.microsoft.com/office/drawing/2014/main" val="2592062121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548248415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1015130901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780465390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3073220976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745511765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367769403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166498631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366112065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555589803"/>
                    </a:ext>
                  </a:extLst>
                </a:gridCol>
              </a:tblGrid>
              <a:tr h="146393"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976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160E9B7-BCB4-442D-89EB-701D2EF96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775283"/>
              </p:ext>
            </p:extLst>
          </p:nvPr>
        </p:nvGraphicFramePr>
        <p:xfrm>
          <a:off x="4125795" y="5061800"/>
          <a:ext cx="3317130" cy="15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13">
                  <a:extLst>
                    <a:ext uri="{9D8B030D-6E8A-4147-A177-3AD203B41FA5}">
                      <a16:colId xmlns:a16="http://schemas.microsoft.com/office/drawing/2014/main" val="2592062121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548248415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1015130901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780465390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3073220976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745511765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367769403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166498631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366112065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555589803"/>
                    </a:ext>
                  </a:extLst>
                </a:gridCol>
              </a:tblGrid>
              <a:tr h="146393"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9765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3F3F09C-73EB-4DD1-AB63-B93586CDF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788048"/>
              </p:ext>
            </p:extLst>
          </p:nvPr>
        </p:nvGraphicFramePr>
        <p:xfrm>
          <a:off x="4125795" y="5224158"/>
          <a:ext cx="3317130" cy="15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13">
                  <a:extLst>
                    <a:ext uri="{9D8B030D-6E8A-4147-A177-3AD203B41FA5}">
                      <a16:colId xmlns:a16="http://schemas.microsoft.com/office/drawing/2014/main" val="2592062121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548248415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1015130901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780465390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3073220976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745511765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367769403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166498631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366112065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555589803"/>
                    </a:ext>
                  </a:extLst>
                </a:gridCol>
              </a:tblGrid>
              <a:tr h="146393"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9765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2321F08-9C1E-4886-BE70-617A9A41F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64818"/>
              </p:ext>
            </p:extLst>
          </p:nvPr>
        </p:nvGraphicFramePr>
        <p:xfrm>
          <a:off x="4125795" y="5377607"/>
          <a:ext cx="3317130" cy="15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13">
                  <a:extLst>
                    <a:ext uri="{9D8B030D-6E8A-4147-A177-3AD203B41FA5}">
                      <a16:colId xmlns:a16="http://schemas.microsoft.com/office/drawing/2014/main" val="2592062121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548248415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1015130901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780465390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3073220976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745511765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367769403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2166498631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366112065"/>
                    </a:ext>
                  </a:extLst>
                </a:gridCol>
                <a:gridCol w="331713">
                  <a:extLst>
                    <a:ext uri="{9D8B030D-6E8A-4147-A177-3AD203B41FA5}">
                      <a16:colId xmlns:a16="http://schemas.microsoft.com/office/drawing/2014/main" val="555589803"/>
                    </a:ext>
                  </a:extLst>
                </a:gridCol>
              </a:tblGrid>
              <a:tr h="146393"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L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97653"/>
                  </a:ext>
                </a:extLst>
              </a:tr>
            </a:tbl>
          </a:graphicData>
        </a:graphic>
      </p:graphicFrame>
      <p:pic>
        <p:nvPicPr>
          <p:cNvPr id="6146" name="Picture 2" descr="https://encrypted-tbn0.gstatic.com/images?q=tbn:ANd9GcTNhM4YB44scot-2aFM6mWr4YatfsSu7Qm_Qhj1Cr_azJNkZElh">
            <a:extLst>
              <a:ext uri="{FF2B5EF4-FFF2-40B4-BE49-F238E27FC236}">
                <a16:creationId xmlns:a16="http://schemas.microsoft.com/office/drawing/2014/main" id="{056DEB02-B29D-420F-8315-280B333CD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499" y="4346781"/>
            <a:ext cx="24765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2892A5-7FC1-4FE2-ACEF-1CD87A31CB67}"/>
              </a:ext>
            </a:extLst>
          </p:cNvPr>
          <p:cNvSpPr txBox="1"/>
          <p:nvPr/>
        </p:nvSpPr>
        <p:spPr>
          <a:xfrm>
            <a:off x="1454883" y="4014288"/>
            <a:ext cx="138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Data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3092C-CE5E-434B-8B3D-DCF1909B106C}"/>
              </a:ext>
            </a:extLst>
          </p:cNvPr>
          <p:cNvSpPr txBox="1"/>
          <p:nvPr/>
        </p:nvSpPr>
        <p:spPr>
          <a:xfrm>
            <a:off x="4953641" y="4014288"/>
            <a:ext cx="147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Imputed Data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485A9-5BBA-4702-BDFA-1134AAF86867}"/>
              </a:ext>
            </a:extLst>
          </p:cNvPr>
          <p:cNvSpPr txBox="1"/>
          <p:nvPr/>
        </p:nvSpPr>
        <p:spPr>
          <a:xfrm>
            <a:off x="9445512" y="3977449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383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F48F-E0C0-40D1-82DE-FDB2F92E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ways to impute – Gibbs Sampling 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1FDCB-EE76-4314-B483-7C64E65F1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533" dirty="0"/>
                  <a:t>For </a:t>
                </a:r>
                <a14:m>
                  <m:oMath xmlns:m="http://schemas.openxmlformats.org/officeDocument/2006/math">
                    <m:r>
                      <a:rPr lang="en-US" sz="2533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533" dirty="0"/>
                  <a:t> features learn </a:t>
                </a:r>
                <a14:m>
                  <m:oMath xmlns:m="http://schemas.openxmlformats.org/officeDocument/2006/math">
                    <m:r>
                      <a:rPr lang="en-US" sz="2533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533" dirty="0"/>
                  <a:t>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33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33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533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533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67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67" dirty="0"/>
                  <a:t> starts from all features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67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67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67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67" dirty="0"/>
                  <a:t> returns a distribution for all 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67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67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67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067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67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67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67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sz="2067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67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67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67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67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67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67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sz="2067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67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67" b="0" dirty="0"/>
              </a:p>
              <a:p>
                <a:r>
                  <a:rPr lang="en-US" sz="2533" dirty="0"/>
                  <a:t>Do the following monte-</a:t>
                </a:r>
                <a:r>
                  <a:rPr lang="en-US" sz="2533" dirty="0" err="1"/>
                  <a:t>carlo</a:t>
                </a:r>
                <a:r>
                  <a:rPr lang="en-US" sz="2533" dirty="0"/>
                  <a:t> process:</a:t>
                </a:r>
              </a:p>
              <a:p>
                <a:pPr lvl="1"/>
                <a:r>
                  <a:rPr lang="en-US" sz="2067" dirty="0"/>
                  <a:t>Go over all missing values:</a:t>
                </a:r>
              </a:p>
              <a:p>
                <a:pPr lvl="2"/>
                <a:r>
                  <a:rPr lang="en-US" sz="2067" dirty="0"/>
                  <a:t>Predict distribution using the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67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67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67" dirty="0"/>
              </a:p>
              <a:p>
                <a:pPr lvl="2"/>
                <a:r>
                  <a:rPr lang="en-US" sz="2067" dirty="0"/>
                  <a:t>Randomize a value from the distribution</a:t>
                </a:r>
              </a:p>
              <a:p>
                <a:pPr lvl="1"/>
                <a:r>
                  <a:rPr lang="en-US" sz="2067" dirty="0"/>
                  <a:t>Repeat that process many times (100-1000 for each sample)</a:t>
                </a:r>
              </a:p>
              <a:p>
                <a:r>
                  <a:rPr lang="en-US" sz="2600" dirty="0"/>
                  <a:t>Works very well</a:t>
                </a:r>
              </a:p>
              <a:p>
                <a:r>
                  <a:rPr lang="en-US" sz="2600" dirty="0"/>
                  <a:t>Problems:</a:t>
                </a:r>
              </a:p>
              <a:p>
                <a:pPr lvl="1"/>
                <a:r>
                  <a:rPr lang="en-US" sz="2067" dirty="0"/>
                  <a:t>Huge sizes of models</a:t>
                </a:r>
              </a:p>
              <a:p>
                <a:pPr lvl="1"/>
                <a:r>
                  <a:rPr lang="en-US" sz="2067" dirty="0"/>
                  <a:t>Extremely slow to the point of not being practical for large numbers/dimension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1FDCB-EE76-4314-B483-7C64E65F1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7" t="-94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06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E3CB-4976-4AEB-AA8B-BE01EF1B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ways to impute - GANs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B85E-577B-43D1-86F0-FE6798E1A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0" y="835887"/>
            <a:ext cx="10796400" cy="5800476"/>
          </a:xfrm>
        </p:spPr>
        <p:txBody>
          <a:bodyPr/>
          <a:lstStyle/>
          <a:p>
            <a:r>
              <a:rPr lang="en-US" dirty="0"/>
              <a:t>A recent method using deep learning :</a:t>
            </a:r>
          </a:p>
          <a:p>
            <a:endParaRPr lang="en-IL" dirty="0"/>
          </a:p>
        </p:txBody>
      </p:sp>
      <p:pic>
        <p:nvPicPr>
          <p:cNvPr id="7170" name="Picture 2" descr="https://tryolabs.com/images/blog/post-images/2016-12-06-major-advancements-in-deep-learning-2016/GAN-diagram.5dfe9e84.png">
            <a:extLst>
              <a:ext uri="{FF2B5EF4-FFF2-40B4-BE49-F238E27FC236}">
                <a16:creationId xmlns:a16="http://schemas.microsoft.com/office/drawing/2014/main" id="{1CD70A38-CA8A-4D88-9B9D-DC86CE7ED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20" y="1578712"/>
            <a:ext cx="36576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94D305-8219-4444-AB5D-5621359D9A4A}"/>
              </a:ext>
            </a:extLst>
          </p:cNvPr>
          <p:cNvSpPr txBox="1"/>
          <p:nvPr/>
        </p:nvSpPr>
        <p:spPr>
          <a:xfrm>
            <a:off x="4425820" y="1791479"/>
            <a:ext cx="72105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Z : Random numbers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G : Generator model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 : Discriminator model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Generator learns to fake samples that can’t be separated from real ones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Discriminator learns to separate real and fake samples</a:t>
            </a:r>
            <a:endParaRPr lang="en-IL" dirty="0"/>
          </a:p>
        </p:txBody>
      </p:sp>
      <p:pic>
        <p:nvPicPr>
          <p:cNvPr id="7174" name="Picture 6" descr="https://adriancolyer.files.wordpress.com/2018/05/progressive-gans-side-by-side.jpeg?w=520">
            <a:extLst>
              <a:ext uri="{FF2B5EF4-FFF2-40B4-BE49-F238E27FC236}">
                <a16:creationId xmlns:a16="http://schemas.microsoft.com/office/drawing/2014/main" id="{B6AF2474-9884-4298-AE1D-C95DEE45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350" y="3268807"/>
            <a:ext cx="3795227" cy="274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BEDE51-9F5D-4C9D-87F9-C6207757CA25}"/>
              </a:ext>
            </a:extLst>
          </p:cNvPr>
          <p:cNvSpPr/>
          <p:nvPr/>
        </p:nvSpPr>
        <p:spPr>
          <a:xfrm>
            <a:off x="5654349" y="3309999"/>
            <a:ext cx="1866123" cy="1336646"/>
          </a:xfrm>
          <a:prstGeom prst="rect">
            <a:avLst/>
          </a:prstGeom>
          <a:gradFill>
            <a:gsLst>
              <a:gs pos="9200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B803AA-27AB-4C27-85FE-25128663ACAA}"/>
              </a:ext>
            </a:extLst>
          </p:cNvPr>
          <p:cNvSpPr/>
          <p:nvPr/>
        </p:nvSpPr>
        <p:spPr>
          <a:xfrm>
            <a:off x="7551963" y="4643115"/>
            <a:ext cx="1866123" cy="1336646"/>
          </a:xfrm>
          <a:prstGeom prst="rect">
            <a:avLst/>
          </a:prstGeom>
          <a:gradFill>
            <a:gsLst>
              <a:gs pos="9200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 w="857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685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2CB3-6419-4179-B42E-FBBBAEF8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GANs for feature imputing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5E5A0-395A-4241-866E-6D4F51B1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0" y="3449843"/>
            <a:ext cx="4969611" cy="1495381"/>
          </a:xfrm>
        </p:spPr>
        <p:txBody>
          <a:bodyPr>
            <a:normAutofit/>
          </a:bodyPr>
          <a:lstStyle/>
          <a:p>
            <a:r>
              <a:rPr lang="en-US" sz="2400" dirty="0"/>
              <a:t>Real Samples</a:t>
            </a:r>
          </a:p>
          <a:p>
            <a:pPr lvl="1"/>
            <a:r>
              <a:rPr lang="en-US" sz="2000" dirty="0"/>
              <a:t>Full samples</a:t>
            </a:r>
          </a:p>
          <a:p>
            <a:pPr lvl="1"/>
            <a:r>
              <a:rPr lang="en-US" sz="2000" dirty="0"/>
              <a:t>Samples with missing data</a:t>
            </a:r>
          </a:p>
        </p:txBody>
      </p:sp>
      <p:pic>
        <p:nvPicPr>
          <p:cNvPr id="8194" name="Picture 2" descr="https://pbs.twimg.com/media/DtYMmDJXgAETW4W.jpg">
            <a:extLst>
              <a:ext uri="{FF2B5EF4-FFF2-40B4-BE49-F238E27FC236}">
                <a16:creationId xmlns:a16="http://schemas.microsoft.com/office/drawing/2014/main" id="{C7B2E66C-DE5B-4A9E-AAF3-4F765AEBC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735" y="923732"/>
            <a:ext cx="7833206" cy="232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76EB8B-762E-4E7A-910A-9F8BF56C5C5F}"/>
              </a:ext>
            </a:extLst>
          </p:cNvPr>
          <p:cNvSpPr txBox="1">
            <a:spLocks/>
          </p:cNvSpPr>
          <p:nvPr/>
        </p:nvSpPr>
        <p:spPr>
          <a:xfrm>
            <a:off x="4916330" y="3449843"/>
            <a:ext cx="4969611" cy="3186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Fake Samples</a:t>
            </a:r>
          </a:p>
          <a:p>
            <a:pPr lvl="1"/>
            <a:r>
              <a:rPr lang="en-US" sz="2000" dirty="0"/>
              <a:t>Known features plus mask of missing</a:t>
            </a:r>
          </a:p>
          <a:p>
            <a:r>
              <a:rPr lang="en-US" sz="2533" dirty="0"/>
              <a:t>Generator fills in missing data</a:t>
            </a:r>
          </a:p>
          <a:p>
            <a:pPr lvl="1"/>
            <a:r>
              <a:rPr lang="en-US" sz="2000" dirty="0"/>
              <a:t>If needed sample is then masked with a random real data missing mask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8FBA9-BCA4-45AF-8753-C1813FE02444}"/>
              </a:ext>
            </a:extLst>
          </p:cNvPr>
          <p:cNvSpPr txBox="1"/>
          <p:nvPr/>
        </p:nvSpPr>
        <p:spPr>
          <a:xfrm>
            <a:off x="645693" y="5606127"/>
            <a:ext cx="7254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b="1" dirty="0"/>
              <a:t>Big Advantage : Compact model, and fast in usage (!) </a:t>
            </a:r>
            <a:endParaRPr lang="en-IL" sz="2400" b="1" dirty="0"/>
          </a:p>
        </p:txBody>
      </p:sp>
    </p:spTree>
    <p:extLst>
      <p:ext uri="{BB962C8B-B14F-4D97-AF65-F5344CB8AC3E}">
        <p14:creationId xmlns:p14="http://schemas.microsoft.com/office/powerpoint/2010/main" val="44345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9549-A27B-4CE0-B761-39243819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methods comparison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97C0B-3AA3-4923-AC1D-0ED337634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: Using mean/median given age and gender</a:t>
            </a:r>
          </a:p>
          <a:p>
            <a:r>
              <a:rPr lang="en-US" dirty="0"/>
              <a:t>Gibbs</a:t>
            </a:r>
          </a:p>
          <a:p>
            <a:r>
              <a:rPr lang="en-US" dirty="0"/>
              <a:t>GAN</a:t>
            </a:r>
          </a:p>
          <a:p>
            <a:r>
              <a:rPr lang="en-US" dirty="0"/>
              <a:t>Trying to separate a real population of full samples from imputed samples: (lower is better !)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BE4EC1-BB96-41B6-9822-97DE17AEE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01627"/>
              </p:ext>
            </p:extLst>
          </p:nvPr>
        </p:nvGraphicFramePr>
        <p:xfrm>
          <a:off x="1201575" y="3836090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9337204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6048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Separation AUC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8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9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Gibbs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3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034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35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A46A-F131-47E3-BB6F-8AFA317E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2B33-95E9-49F2-88F8-BF9D9192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Each model can train an explainer as part of the infrastructure</a:t>
            </a:r>
          </a:p>
          <a:p>
            <a:r>
              <a:rPr lang="en-US" sz="2800" dirty="0"/>
              <a:t>An explainer returns :</a:t>
            </a:r>
          </a:p>
          <a:p>
            <a:pPr lvl="1"/>
            <a:r>
              <a:rPr lang="en-US" sz="2400" dirty="0"/>
              <a:t>A list of the top features contributing most to score</a:t>
            </a:r>
          </a:p>
          <a:p>
            <a:pPr lvl="1"/>
            <a:r>
              <a:rPr lang="en-US" sz="2400" dirty="0"/>
              <a:t>A list of the top signals contributing most to score</a:t>
            </a:r>
          </a:p>
          <a:p>
            <a:r>
              <a:rPr lang="en-US" sz="2800" dirty="0"/>
              <a:t>The explanations are returned as attributes in the predictions file.</a:t>
            </a:r>
          </a:p>
          <a:p>
            <a:r>
              <a:rPr lang="en-US" sz="2800" dirty="0"/>
              <a:t>Options to use Shapley on linear and tree models directly.</a:t>
            </a:r>
          </a:p>
          <a:p>
            <a:r>
              <a:rPr lang="en-US" sz="2800" dirty="0"/>
              <a:t>Options to use Shapley-Lime estimations using subgroup sampling and imputing algorithms.</a:t>
            </a:r>
          </a:p>
          <a:p>
            <a:r>
              <a:rPr lang="en-US" sz="2800" dirty="0"/>
              <a:t>New interesting methods to impute data implemented.</a:t>
            </a:r>
          </a:p>
        </p:txBody>
      </p:sp>
    </p:spTree>
    <p:extLst>
      <p:ext uri="{BB962C8B-B14F-4D97-AF65-F5344CB8AC3E}">
        <p14:creationId xmlns:p14="http://schemas.microsoft.com/office/powerpoint/2010/main" val="694780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F91A-B4F4-4204-A150-764CCE1B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 – ButWhy and Imputations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9E60-DDB4-46AD-BF7E-286CEF06B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Handle feature correlation problem</a:t>
            </a:r>
          </a:p>
          <a:p>
            <a:pPr lvl="1"/>
            <a:r>
              <a:rPr lang="en-US" dirty="0"/>
              <a:t>Not described in this lecture , but a big issue.</a:t>
            </a:r>
          </a:p>
          <a:p>
            <a:pPr lvl="1"/>
            <a:r>
              <a:rPr lang="en-US" dirty="0"/>
              <a:t>Heuristics using correlation matrix</a:t>
            </a:r>
          </a:p>
          <a:p>
            <a:r>
              <a:rPr lang="en-US" dirty="0"/>
              <a:t>Better handle signals (group of features) contribution</a:t>
            </a:r>
          </a:p>
          <a:p>
            <a:r>
              <a:rPr lang="en-US" dirty="0"/>
              <a:t>Finish implementation and </a:t>
            </a:r>
            <a:r>
              <a:rPr lang="en-US" b="1" dirty="0"/>
              <a:t>test on real models</a:t>
            </a:r>
          </a:p>
          <a:p>
            <a:r>
              <a:rPr lang="en-US" dirty="0"/>
              <a:t>Design and implement AM API for ButWhy</a:t>
            </a:r>
          </a:p>
          <a:p>
            <a:r>
              <a:rPr lang="en-US" dirty="0"/>
              <a:t>Finish GAN direction work</a:t>
            </a:r>
          </a:p>
          <a:p>
            <a:r>
              <a:rPr lang="en-US" dirty="0"/>
              <a:t>Test new imputation mechanisms:</a:t>
            </a:r>
          </a:p>
          <a:p>
            <a:pPr lvl="1"/>
            <a:r>
              <a:rPr lang="en-US" dirty="0"/>
              <a:t>In Shapley-Lime method</a:t>
            </a:r>
          </a:p>
          <a:p>
            <a:pPr lvl="1"/>
            <a:r>
              <a:rPr lang="en-US" dirty="0"/>
              <a:t>Performance wise</a:t>
            </a:r>
          </a:p>
          <a:p>
            <a:pPr lvl="1"/>
            <a:r>
              <a:rPr lang="en-US" dirty="0"/>
              <a:t>Generate score distribution over missing values space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36923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1ECD-36DB-4738-925A-8413B03F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happening in the </a:t>
            </a:r>
            <a:r>
              <a:rPr lang="en-US" dirty="0" err="1"/>
              <a:t>AlgoTeam</a:t>
            </a:r>
            <a:endParaRPr lang="en-I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FE5F8F-2E6C-4893-BF86-DE002FA22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196653"/>
              </p:ext>
            </p:extLst>
          </p:nvPr>
        </p:nvGraphicFramePr>
        <p:xfrm>
          <a:off x="828601" y="1206230"/>
          <a:ext cx="9708204" cy="472764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427051">
                  <a:extLst>
                    <a:ext uri="{9D8B030D-6E8A-4147-A177-3AD203B41FA5}">
                      <a16:colId xmlns:a16="http://schemas.microsoft.com/office/drawing/2014/main" val="4226121028"/>
                    </a:ext>
                  </a:extLst>
                </a:gridCol>
                <a:gridCol w="2427051">
                  <a:extLst>
                    <a:ext uri="{9D8B030D-6E8A-4147-A177-3AD203B41FA5}">
                      <a16:colId xmlns:a16="http://schemas.microsoft.com/office/drawing/2014/main" val="3020999114"/>
                    </a:ext>
                  </a:extLst>
                </a:gridCol>
                <a:gridCol w="2427051">
                  <a:extLst>
                    <a:ext uri="{9D8B030D-6E8A-4147-A177-3AD203B41FA5}">
                      <a16:colId xmlns:a16="http://schemas.microsoft.com/office/drawing/2014/main" val="1928650050"/>
                    </a:ext>
                  </a:extLst>
                </a:gridCol>
                <a:gridCol w="2427051">
                  <a:extLst>
                    <a:ext uri="{9D8B030D-6E8A-4147-A177-3AD203B41FA5}">
                      <a16:colId xmlns:a16="http://schemas.microsoft.com/office/drawing/2014/main" val="4046380400"/>
                    </a:ext>
                  </a:extLst>
                </a:gridCol>
              </a:tblGrid>
              <a:tr h="1244551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Pre2D</a:t>
                      </a:r>
                    </a:p>
                    <a:p>
                      <a:pPr algn="ctr"/>
                      <a:r>
                        <a:rPr lang="en-US" sz="2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Paper</a:t>
                      </a:r>
                      <a:endParaRPr lang="en-IL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CKD</a:t>
                      </a:r>
                      <a:endParaRPr lang="en-IL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CVD</a:t>
                      </a:r>
                      <a:endParaRPr lang="en-IL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Flu</a:t>
                      </a:r>
                    </a:p>
                    <a:p>
                      <a:pPr algn="ctr"/>
                      <a:r>
                        <a:rPr lang="en-US" sz="2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MHS , KP</a:t>
                      </a:r>
                    </a:p>
                    <a:p>
                      <a:pPr algn="ctr"/>
                      <a:r>
                        <a:rPr lang="en-US" sz="24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GHS</a:t>
                      </a:r>
                      <a:endParaRPr lang="en-IL" sz="2400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687677"/>
                  </a:ext>
                </a:extLst>
              </a:tr>
              <a:tr h="11610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Lung Ca.</a:t>
                      </a:r>
                      <a:endParaRPr lang="en-IL" dirty="0">
                        <a:ln>
                          <a:noFill/>
                        </a:ln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AAA</a:t>
                      </a:r>
                      <a:endParaRPr lang="en-IL" dirty="0">
                        <a:ln>
                          <a:noFill/>
                        </a:ln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Ddimer</a:t>
                      </a:r>
                      <a:endParaRPr lang="en-IL" dirty="0">
                        <a:ln>
                          <a:noFill/>
                        </a:ln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ButWhy</a:t>
                      </a:r>
                      <a:endParaRPr lang="en-IL" dirty="0">
                        <a:ln>
                          <a:noFill/>
                        </a:ln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41188"/>
                  </a:ext>
                </a:extLst>
              </a:tr>
              <a:tr h="11610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GAN </a:t>
                      </a:r>
                      <a:endParaRPr lang="en-IL" dirty="0">
                        <a:ln>
                          <a:noFill/>
                        </a:ln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What If BP</a:t>
                      </a:r>
                      <a:endParaRPr lang="en-IL" dirty="0">
                        <a:ln>
                          <a:noFill/>
                        </a:ln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Dockers</a:t>
                      </a:r>
                      <a:endParaRPr lang="en-IL" dirty="0">
                        <a:ln>
                          <a:noFill/>
                        </a:ln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Embeddings</a:t>
                      </a:r>
                      <a:endParaRPr lang="en-IL" dirty="0">
                        <a:ln>
                          <a:noFill/>
                        </a:ln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679847"/>
                  </a:ext>
                </a:extLst>
              </a:tr>
              <a:tr h="116103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RNNs</a:t>
                      </a:r>
                      <a:endParaRPr lang="en-IL" dirty="0">
                        <a:ln>
                          <a:noFill/>
                        </a:ln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NBA</a:t>
                      </a:r>
                      <a:endParaRPr lang="en-IL" dirty="0">
                        <a:ln>
                          <a:noFill/>
                        </a:ln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</a:rPr>
                        <a:t>Hematuria</a:t>
                      </a:r>
                      <a:endParaRPr lang="en-IL" dirty="0">
                        <a:ln>
                          <a:noFill/>
                        </a:ln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Linux AM</a:t>
                      </a:r>
                      <a:endParaRPr lang="en-IL" b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7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61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C5A9-E95E-4E01-85A8-2A5A0649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ButWhy vs. Importance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58B6-46AA-4EF2-BE17-69E282F1E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Feature Importance:</a:t>
            </a:r>
          </a:p>
          <a:p>
            <a:pPr lvl="1"/>
            <a:r>
              <a:rPr lang="en-US" sz="2000" b="1" dirty="0"/>
              <a:t>Group statistics </a:t>
            </a:r>
            <a:r>
              <a:rPr lang="en-US" sz="2000" dirty="0"/>
              <a:t>: Which features/signals gave the most information on average</a:t>
            </a:r>
          </a:p>
          <a:p>
            <a:pPr lvl="2"/>
            <a:r>
              <a:rPr lang="en-US" sz="1800" dirty="0"/>
              <a:t>On the train population</a:t>
            </a:r>
          </a:p>
          <a:p>
            <a:pPr lvl="2"/>
            <a:endParaRPr lang="en-US" sz="1800" dirty="0"/>
          </a:p>
          <a:p>
            <a:r>
              <a:rPr lang="en-US" sz="2400" dirty="0"/>
              <a:t>ButWhy:</a:t>
            </a:r>
          </a:p>
          <a:p>
            <a:pPr lvl="1"/>
            <a:r>
              <a:rPr lang="en-US" sz="2000" b="1" dirty="0"/>
              <a:t>Individual</a:t>
            </a:r>
            <a:r>
              <a:rPr lang="en-US" sz="2000" dirty="0"/>
              <a:t> : Which features were important for a specific patient</a:t>
            </a:r>
          </a:p>
          <a:p>
            <a:pPr marL="1219170" lvl="2" indent="0">
              <a:buNone/>
            </a:pPr>
            <a:r>
              <a:rPr lang="en-US" dirty="0"/>
              <a:t>		</a:t>
            </a:r>
          </a:p>
        </p:txBody>
      </p:sp>
      <p:pic>
        <p:nvPicPr>
          <p:cNvPr id="1026" name="Picture 2" descr="http://therapytoronto.ca/news/wp-content/uploads/2017/03/Rejection.jpg">
            <a:extLst>
              <a:ext uri="{FF2B5EF4-FFF2-40B4-BE49-F238E27FC236}">
                <a16:creationId xmlns:a16="http://schemas.microsoft.com/office/drawing/2014/main" id="{B061D3E0-70A1-4CDC-ADBB-F9A4E6254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72" y="3736125"/>
            <a:ext cx="2543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622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27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7B06-5D8C-4C89-AAE9-946CAB41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a model?</a:t>
            </a:r>
            <a:endParaRPr lang="en-I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FA5A90-3D3F-4C1E-BD5D-1E8CF2B772C1}"/>
              </a:ext>
            </a:extLst>
          </p:cNvPr>
          <p:cNvSpPr/>
          <p:nvPr/>
        </p:nvSpPr>
        <p:spPr>
          <a:xfrm>
            <a:off x="386161" y="1614195"/>
            <a:ext cx="1334278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A09E47-C1DD-4F8B-80DD-928442AC0DF7}"/>
              </a:ext>
            </a:extLst>
          </p:cNvPr>
          <p:cNvSpPr/>
          <p:nvPr/>
        </p:nvSpPr>
        <p:spPr>
          <a:xfrm>
            <a:off x="2428011" y="1614195"/>
            <a:ext cx="1259632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Signals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ECC6AF-4E4B-43D4-AD7C-C1C36BC91E05}"/>
              </a:ext>
            </a:extLst>
          </p:cNvPr>
          <p:cNvSpPr/>
          <p:nvPr/>
        </p:nvSpPr>
        <p:spPr>
          <a:xfrm>
            <a:off x="4395215" y="1614195"/>
            <a:ext cx="1259631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F61138-85E3-4387-800A-7E04E3984053}"/>
              </a:ext>
            </a:extLst>
          </p:cNvPr>
          <p:cNvSpPr/>
          <p:nvPr/>
        </p:nvSpPr>
        <p:spPr>
          <a:xfrm>
            <a:off x="4395215" y="2988906"/>
            <a:ext cx="1259631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Signal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Features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3D75F5-9D0B-42D8-90B4-FBA63C19865F}"/>
              </a:ext>
            </a:extLst>
          </p:cNvPr>
          <p:cNvSpPr/>
          <p:nvPr/>
        </p:nvSpPr>
        <p:spPr>
          <a:xfrm>
            <a:off x="4395214" y="4363619"/>
            <a:ext cx="1259631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Complex Features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486CAA-7647-45CE-86F9-308D8E3762EA}"/>
              </a:ext>
            </a:extLst>
          </p:cNvPr>
          <p:cNvSpPr/>
          <p:nvPr/>
        </p:nvSpPr>
        <p:spPr>
          <a:xfrm>
            <a:off x="6362418" y="1614195"/>
            <a:ext cx="1259631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Matrix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F9D790-7B8C-409E-BE7F-58365253ED79}"/>
              </a:ext>
            </a:extLst>
          </p:cNvPr>
          <p:cNvSpPr/>
          <p:nvPr/>
        </p:nvSpPr>
        <p:spPr>
          <a:xfrm>
            <a:off x="8329621" y="1614195"/>
            <a:ext cx="1259631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Imputed Matrix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53275B-9A12-4FFD-A0AB-473BBD18AC7C}"/>
              </a:ext>
            </a:extLst>
          </p:cNvPr>
          <p:cNvSpPr/>
          <p:nvPr/>
        </p:nvSpPr>
        <p:spPr>
          <a:xfrm>
            <a:off x="10296824" y="1631301"/>
            <a:ext cx="1259631" cy="88018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Classifier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patientengagementhit.com/images/site/features/medical-stock-image-use.jpg">
            <a:extLst>
              <a:ext uri="{FF2B5EF4-FFF2-40B4-BE49-F238E27FC236}">
                <a16:creationId xmlns:a16="http://schemas.microsoft.com/office/drawing/2014/main" id="{3E5CE8F3-2C7E-4E0A-BE76-6757E0780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61" y="2988906"/>
            <a:ext cx="1334278" cy="207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datavizproject.com/wp-content/uploads/2015/10/1-Line-Chart.png">
            <a:extLst>
              <a:ext uri="{FF2B5EF4-FFF2-40B4-BE49-F238E27FC236}">
                <a16:creationId xmlns:a16="http://schemas.microsoft.com/office/drawing/2014/main" id="{F530A7FA-16FC-423E-AE25-A0ED2E7EB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741" y="2793790"/>
            <a:ext cx="1504172" cy="14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66AC1F5-3D66-4FBC-BD8C-2D42DFB66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741" y="4363619"/>
            <a:ext cx="150417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B45D1E-62B5-47F9-AAAA-9AAD9E3C8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468" y="2876211"/>
            <a:ext cx="1377529" cy="12665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12ED59-D598-4434-8A9F-0E8931D96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0908" y="2891397"/>
            <a:ext cx="1117055" cy="126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4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C19E-C459-47B5-8AB5-CC52A649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ButWhy - Get intuition using linear models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F1CFB0-09FB-4122-9598-7227DC5ED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Easiest case:</a:t>
                </a:r>
              </a:p>
              <a:p>
                <a:pPr lvl="1"/>
                <a:r>
                  <a:rPr lang="en-US" sz="2000" dirty="0"/>
                  <a:t>Features are independent</a:t>
                </a:r>
              </a:p>
              <a:p>
                <a:pPr lvl="1"/>
                <a:r>
                  <a:rPr lang="en-US" sz="2000" dirty="0"/>
                  <a:t>All features are normalized to the same scale (not a must)</a:t>
                </a:r>
              </a:p>
              <a:p>
                <a:pPr lvl="1"/>
                <a:r>
                  <a:rPr lang="en-US" sz="2000" dirty="0"/>
                  <a:t>No missing values</a:t>
                </a:r>
              </a:p>
              <a:p>
                <a:pPr lvl="1"/>
                <a:r>
                  <a:rPr lang="en-US" sz="2000" dirty="0"/>
                  <a:t>Model is linear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en-US" sz="2000" b="0" dirty="0"/>
              </a:p>
              <a:p>
                <a:pPr lvl="1"/>
                <a:endParaRPr lang="en-US" sz="2000" dirty="0"/>
              </a:p>
              <a:p>
                <a:r>
                  <a:rPr lang="en-US" sz="2800" b="0" dirty="0"/>
                  <a:t>The contribution of the feature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b="0" dirty="0"/>
                  <a:t> is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sz="2800" dirty="0"/>
                  <a:t>We’ll call it shortly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r>
                  <a:rPr lang="en-US" sz="2800" b="0" dirty="0"/>
                  <a:t>Largest positive contributions : explain what made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b="0" dirty="0"/>
                  <a:t> a higher score.</a:t>
                </a:r>
              </a:p>
              <a:p>
                <a:r>
                  <a:rPr lang="en-US" sz="2800" b="0" dirty="0"/>
                  <a:t>Largest negative contributions : explain what made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b="0" dirty="0"/>
                  <a:t> a lower score.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F1CFB0-09FB-4122-9598-7227DC5ED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6" t="-94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Close">
            <a:extLst>
              <a:ext uri="{FF2B5EF4-FFF2-40B4-BE49-F238E27FC236}">
                <a16:creationId xmlns:a16="http://schemas.microsoft.com/office/drawing/2014/main" id="{22D645A8-D613-4836-A606-5D7A71C761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539" y="1366452"/>
            <a:ext cx="342683" cy="355344"/>
          </a:xfrm>
          <a:prstGeom prst="rect">
            <a:avLst/>
          </a:prstGeom>
        </p:spPr>
      </p:pic>
      <p:pic>
        <p:nvPicPr>
          <p:cNvPr id="6" name="Graphic 5" descr="Close">
            <a:extLst>
              <a:ext uri="{FF2B5EF4-FFF2-40B4-BE49-F238E27FC236}">
                <a16:creationId xmlns:a16="http://schemas.microsoft.com/office/drawing/2014/main" id="{B1473823-2D97-4F9E-8A58-7BF47968A7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539" y="2074689"/>
            <a:ext cx="342683" cy="355344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22F7499A-2F49-4DDE-8548-1240BAD55C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629" y="2430033"/>
            <a:ext cx="342683" cy="35534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89098758-FA70-4D0D-9E5D-3E1D2A7227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448" y="1719344"/>
            <a:ext cx="342683" cy="3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0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A6A1-5CFC-4631-B235-D6BE590E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Linear models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129D-7B4B-4C58-B131-516D03362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0" y="835887"/>
            <a:ext cx="10796400" cy="5800476"/>
          </a:xfrm>
        </p:spPr>
        <p:txBody>
          <a:bodyPr/>
          <a:lstStyle/>
          <a:p>
            <a:r>
              <a:rPr lang="en-US" dirty="0"/>
              <a:t>Many methods and directions</a:t>
            </a:r>
          </a:p>
          <a:p>
            <a:r>
              <a:rPr lang="en-US" dirty="0"/>
              <a:t>Lately , united to some degree using Shapley values.</a:t>
            </a:r>
          </a:p>
          <a:p>
            <a:endParaRPr lang="en-IL" dirty="0"/>
          </a:p>
        </p:txBody>
      </p:sp>
      <p:pic>
        <p:nvPicPr>
          <p:cNvPr id="3078" name="Picture 6" descr="https://upload.wikimedia.org/wikipedia/commons/thumb/d/d2/Lloyd_Shapley_2_2012.jpg/285px-Lloyd_Shapley_2_2012.jpg">
            <a:extLst>
              <a:ext uri="{FF2B5EF4-FFF2-40B4-BE49-F238E27FC236}">
                <a16:creationId xmlns:a16="http://schemas.microsoft.com/office/drawing/2014/main" id="{137BCDC5-FE3A-488E-8FBE-7C19E5C7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80" y="2426251"/>
            <a:ext cx="27146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7F7282-8E8A-4402-8110-631DDCEF1F69}"/>
              </a:ext>
            </a:extLst>
          </p:cNvPr>
          <p:cNvSpPr txBox="1"/>
          <p:nvPr/>
        </p:nvSpPr>
        <p:spPr>
          <a:xfrm>
            <a:off x="3632225" y="2389220"/>
            <a:ext cx="53365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Lloyd Shapley : 1923 – 2016 , American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Nobel Prize in Economics 2012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One of the fathers of game theory </a:t>
            </a:r>
            <a:endParaRPr lang="en-I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15F9E-7C6A-4242-B008-9689BE49D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581" y="3589549"/>
            <a:ext cx="5968950" cy="255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8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BB63-9FB2-4D55-8708-FCF261DD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Shapley Values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9B77C-0C6D-49B9-95DB-0CD489947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Our prediction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the prediction algorithm , the </a:t>
                </a:r>
                <a:r>
                  <a:rPr lang="en-US" sz="2400" u="sng" dirty="0"/>
                  <a:t>black-box</a:t>
                </a:r>
                <a:r>
                  <a:rPr lang="en-US" sz="24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can also be a missing value.</a:t>
                </a:r>
              </a:p>
              <a:p>
                <a:r>
                  <a:rPr lang="en-US" sz="2800" dirty="0"/>
                  <a:t>We could try to estimate the contribution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800" dirty="0"/>
                  <a:t>y calculating:</a:t>
                </a:r>
              </a:p>
              <a:p>
                <a:pPr lvl="1"/>
                <a:r>
                  <a:rPr lang="en-US" sz="2400" dirty="0"/>
                  <a:t>{Score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given} – {Score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missing}</a:t>
                </a:r>
              </a:p>
              <a:p>
                <a:r>
                  <a:rPr lang="en-US" sz="2800" dirty="0"/>
                  <a:t>The XOR Problem : 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need to be considered </a:t>
                </a:r>
                <a:r>
                  <a:rPr lang="en-US" sz="2800" b="1" dirty="0"/>
                  <a:t>together</a:t>
                </a:r>
                <a:r>
                  <a:rPr lang="en-US" sz="2800" dirty="0"/>
                  <a:t> in order to contribute to the score?</a:t>
                </a:r>
              </a:p>
              <a:p>
                <a:pPr marL="609585" lvl="1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D9B77C-0C6D-49B9-95DB-0CD489947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6" t="-945" r="-96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5788A2-63A3-4942-A16A-ADAE4188B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75812"/>
              </p:ext>
            </p:extLst>
          </p:nvPr>
        </p:nvGraphicFramePr>
        <p:xfrm>
          <a:off x="1602791" y="4321283"/>
          <a:ext cx="306251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838">
                  <a:extLst>
                    <a:ext uri="{9D8B030D-6E8A-4147-A177-3AD203B41FA5}">
                      <a16:colId xmlns:a16="http://schemas.microsoft.com/office/drawing/2014/main" val="841871999"/>
                    </a:ext>
                  </a:extLst>
                </a:gridCol>
                <a:gridCol w="1020838">
                  <a:extLst>
                    <a:ext uri="{9D8B030D-6E8A-4147-A177-3AD203B41FA5}">
                      <a16:colId xmlns:a16="http://schemas.microsoft.com/office/drawing/2014/main" val="1868431489"/>
                    </a:ext>
                  </a:extLst>
                </a:gridCol>
                <a:gridCol w="1020838">
                  <a:extLst>
                    <a:ext uri="{9D8B030D-6E8A-4147-A177-3AD203B41FA5}">
                      <a16:colId xmlns:a16="http://schemas.microsoft.com/office/drawing/2014/main" val="4046316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7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  <a:endParaRPr lang="en-IL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7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endParaRPr lang="en-IL" b="1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4697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5A8161-C8C3-48A0-968F-C94934C5A0D6}"/>
                  </a:ext>
                </a:extLst>
              </p:cNvPr>
              <p:cNvSpPr txBox="1"/>
              <p:nvPr/>
            </p:nvSpPr>
            <p:spPr>
              <a:xfrm>
                <a:off x="4665305" y="4811260"/>
                <a:ext cx="485926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Knowing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gives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information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5A8161-C8C3-48A0-968F-C94934C5A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05" y="4811260"/>
                <a:ext cx="4859263" cy="391646"/>
              </a:xfrm>
              <a:prstGeom prst="rect">
                <a:avLst/>
              </a:prstGeom>
              <a:blipFill>
                <a:blip r:embed="rId3"/>
                <a:stretch>
                  <a:fillRect t="-6250" r="-125" b="-203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26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A0E9-8601-4CF7-9F82-01F12FC7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into Shapley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85E05-7EE7-4CFF-9470-5B881CBB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Due to complex connections between features (such as XOR) :</a:t>
            </a:r>
          </a:p>
          <a:p>
            <a:pPr lvl="1"/>
            <a:r>
              <a:rPr lang="en-US" sz="2000" dirty="0"/>
              <a:t>Go over all subgroups of features</a:t>
            </a:r>
          </a:p>
          <a:p>
            <a:pPr lvl="1"/>
            <a:r>
              <a:rPr lang="en-US" sz="2000" dirty="0"/>
              <a:t>For each subgroup calculate its contribution (score with it – score without it)</a:t>
            </a:r>
          </a:p>
          <a:p>
            <a:r>
              <a:rPr lang="en-US" sz="2400" dirty="0"/>
              <a:t>We still need a score for a single feature …</a:t>
            </a:r>
          </a:p>
          <a:p>
            <a:r>
              <a:rPr lang="en-US" sz="2400" dirty="0"/>
              <a:t>Enters the </a:t>
            </a:r>
            <a:r>
              <a:rPr lang="en-US" sz="2400" dirty="0" err="1"/>
              <a:t>shapley</a:t>
            </a:r>
            <a:r>
              <a:rPr lang="en-US" sz="2400" dirty="0"/>
              <a:t> theorem :</a:t>
            </a:r>
          </a:p>
          <a:p>
            <a:endParaRPr lang="en-IL" dirty="0"/>
          </a:p>
        </p:txBody>
      </p:sp>
      <p:pic>
        <p:nvPicPr>
          <p:cNvPr id="4098" name="Picture 2" descr="https://cdn-images-1.medium.com/max/1600/1*E6ThOg3_jwQ6r5frOTC6_A.png">
            <a:extLst>
              <a:ext uri="{FF2B5EF4-FFF2-40B4-BE49-F238E27FC236}">
                <a16:creationId xmlns:a16="http://schemas.microsoft.com/office/drawing/2014/main" id="{8EB178FA-FA07-4B54-B3D7-AF3EF624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52" y="2955075"/>
            <a:ext cx="93726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DA85CA-B20E-48FB-809F-C04ACADE9498}"/>
                  </a:ext>
                </a:extLst>
              </p:cNvPr>
              <p:cNvSpPr txBox="1"/>
              <p:nvPr/>
            </p:nvSpPr>
            <p:spPr>
              <a:xfrm>
                <a:off x="463993" y="4632119"/>
                <a:ext cx="802892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400" dirty="0"/>
                  <a:t> is the expectation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over the space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400" dirty="0"/>
                  <a:t> is given.</a:t>
                </a:r>
              </a:p>
              <a:p>
                <a:pPr marL="742950" lvl="1" indent="-285750" algn="l" rtl="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other features are “imputed”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400" dirty="0"/>
                  <a:t>.</a:t>
                </a:r>
                <a:endParaRPr lang="en-IL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DA85CA-B20E-48FB-809F-C04ACADE9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93" y="4632119"/>
                <a:ext cx="8028929" cy="830997"/>
              </a:xfrm>
              <a:prstGeom prst="rect">
                <a:avLst/>
              </a:prstGeom>
              <a:blipFill>
                <a:blip r:embed="rId3"/>
                <a:stretch>
                  <a:fillRect l="-987" t="-5882" r="-304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80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8F3B-9B59-4882-BAA7-B9CA5BFF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Shapley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9723-48EB-47D5-9AD9-D3BDD55CF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number of sub groups is exponential</a:t>
            </a:r>
          </a:p>
          <a:p>
            <a:pPr lvl="1"/>
            <a:r>
              <a:rPr lang="en-US" sz="2400" dirty="0"/>
              <a:t>No practical way to compute it on large feature sets</a:t>
            </a:r>
          </a:p>
          <a:p>
            <a:r>
              <a:rPr lang="en-US" sz="2800" dirty="0"/>
              <a:t>For some specific models, it is possible:</a:t>
            </a:r>
          </a:p>
          <a:p>
            <a:pPr lvl="1"/>
            <a:r>
              <a:rPr lang="en-US" sz="2400" dirty="0"/>
              <a:t>Linear models</a:t>
            </a:r>
          </a:p>
          <a:p>
            <a:pPr lvl="1"/>
            <a:r>
              <a:rPr lang="en-US" sz="2400" dirty="0"/>
              <a:t>Tree models (!) </a:t>
            </a:r>
          </a:p>
          <a:p>
            <a:pPr lvl="2"/>
            <a:r>
              <a:rPr lang="en-US" sz="2000" dirty="0"/>
              <a:t>Including: random forest, </a:t>
            </a:r>
            <a:r>
              <a:rPr lang="en-US" sz="2000" dirty="0" err="1"/>
              <a:t>xgb</a:t>
            </a:r>
            <a:r>
              <a:rPr lang="en-US" sz="2000" dirty="0"/>
              <a:t>, </a:t>
            </a:r>
            <a:r>
              <a:rPr lang="en-US" sz="2000" dirty="0" err="1"/>
              <a:t>lightgbm</a:t>
            </a:r>
            <a:r>
              <a:rPr lang="en-US" sz="2000" dirty="0"/>
              <a:t>.</a:t>
            </a:r>
          </a:p>
          <a:p>
            <a:r>
              <a:rPr lang="en-US" sz="2800" dirty="0"/>
              <a:t>For other cases: we can try to estimate the value by sampling only a small part of the subgroups</a:t>
            </a:r>
          </a:p>
          <a:p>
            <a:pPr lvl="1"/>
            <a:r>
              <a:rPr lang="en-US" sz="2400" dirty="0"/>
              <a:t>We need a fast way to calculate the score given only a subgroup of the features.</a:t>
            </a:r>
            <a:endParaRPr lang="en-IL" sz="2400" dirty="0"/>
          </a:p>
        </p:txBody>
      </p:sp>
      <p:pic>
        <p:nvPicPr>
          <p:cNvPr id="5124" name="Picture 4" descr="https://d6vdma9166ldh.cloudfront.net/media/images/46694221-9868-491f-919a-32bcf442feb6.jpg">
            <a:extLst>
              <a:ext uri="{FF2B5EF4-FFF2-40B4-BE49-F238E27FC236}">
                <a16:creationId xmlns:a16="http://schemas.microsoft.com/office/drawing/2014/main" id="{872B925A-DC1B-4516-9614-155C87471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139" y="2202024"/>
            <a:ext cx="3960666" cy="122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21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ED4F-8FD0-4D05-ABF9-A1E1D3A5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Shapley – Lime : agnostic to model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D70370-4826-49F0-8656-558EBD6AD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Given a sample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and a prediction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Randomize several random masks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/>
                  <a:t> : feature stays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: feature becomes missing</a:t>
                </a:r>
              </a:p>
              <a:p>
                <a:pPr lvl="1"/>
                <a:r>
                  <a:rPr lang="en-US" sz="2000" dirty="0"/>
                  <a:t>Generate an imputed version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Get the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 (simply use th</a:t>
                </a:r>
                <a:r>
                  <a:rPr lang="en-US" sz="2000" dirty="0"/>
                  <a:t>e model)</a:t>
                </a:r>
                <a:endParaRPr lang="en-US" sz="2000" b="0" dirty="0"/>
              </a:p>
              <a:p>
                <a:pPr lvl="1"/>
                <a:r>
                  <a:rPr lang="en-US" sz="2000" dirty="0"/>
                  <a:t>Train a simple regression model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(!) with assigned weights</a:t>
                </a:r>
                <a:endParaRPr lang="en-US" sz="1733" dirty="0"/>
              </a:p>
              <a:p>
                <a:pPr lvl="1"/>
                <a:r>
                  <a:rPr lang="en-US" sz="2000" dirty="0"/>
                  <a:t>The coefficients will be the estimated Shapley values.</a:t>
                </a:r>
              </a:p>
              <a:p>
                <a:r>
                  <a:rPr lang="en-US" sz="2400" dirty="0"/>
                  <a:t>Open questions</a:t>
                </a:r>
              </a:p>
              <a:p>
                <a:pPr lvl="1"/>
                <a:r>
                  <a:rPr lang="en-US" sz="1867" dirty="0"/>
                  <a:t>Which masks to choose?</a:t>
                </a:r>
              </a:p>
              <a:p>
                <a:pPr lvl="2"/>
                <a:r>
                  <a:rPr lang="en-US" sz="1600" dirty="0"/>
                  <a:t>not too many missing values?</a:t>
                </a:r>
              </a:p>
              <a:p>
                <a:pPr lvl="2"/>
                <a:r>
                  <a:rPr lang="en-US" sz="1600" dirty="0"/>
                  <a:t>Take out full signals related features together?</a:t>
                </a:r>
                <a:endParaRPr lang="en-US" sz="1867" dirty="0"/>
              </a:p>
              <a:p>
                <a:endParaRPr lang="en-I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D70370-4826-49F0-8656-558EBD6AD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4" t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6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dial">
  <a:themeElements>
    <a:clrScheme name="Custom 10">
      <a:dk1>
        <a:sysClr val="windowText" lastClr="000000"/>
      </a:dk1>
      <a:lt1>
        <a:sysClr val="window" lastClr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medial">
  <a:themeElements>
    <a:clrScheme name="Custom 10">
      <a:dk1>
        <a:sysClr val="windowText" lastClr="000000"/>
      </a:dk1>
      <a:lt1>
        <a:sysClr val="window" lastClr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medial">
  <a:themeElements>
    <a:clrScheme name="Custom 10">
      <a:dk1>
        <a:sysClr val="windowText" lastClr="000000"/>
      </a:dk1>
      <a:lt1>
        <a:sysClr val="window" lastClr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medial">
  <a:themeElements>
    <a:clrScheme name="Custom 10">
      <a:dk1>
        <a:sysClr val="windowText" lastClr="000000"/>
      </a:dk1>
      <a:lt1>
        <a:sysClr val="window" lastClr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medial">
  <a:themeElements>
    <a:clrScheme name="Custom 10">
      <a:dk1>
        <a:sysClr val="windowText" lastClr="000000"/>
      </a:dk1>
      <a:lt1>
        <a:sysClr val="window" lastClr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6_medial">
  <a:themeElements>
    <a:clrScheme name="Custom 10">
      <a:dk1>
        <a:sysClr val="windowText" lastClr="000000"/>
      </a:dk1>
      <a:lt1>
        <a:sysClr val="window" lastClr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33f4b6-f204-47a2-bd3c-cffa105970bc" xsi:nil="true"/>
    <lcf76f155ced4ddcb4097134ff3c332f xmlns="75732a1a-ab78-4c69-9481-b06b03852f9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1E3404EF4534293ADBB1F9F9B9FD9" ma:contentTypeVersion="18" ma:contentTypeDescription="Create a new document." ma:contentTypeScope="" ma:versionID="1afcd1ccfa8e8ae6df4d71e492629205">
  <xsd:schema xmlns:xsd="http://www.w3.org/2001/XMLSchema" xmlns:xs="http://www.w3.org/2001/XMLSchema" xmlns:p="http://schemas.microsoft.com/office/2006/metadata/properties" xmlns:ns2="75732a1a-ab78-4c69-9481-b06b03852f9d" xmlns:ns3="b133f4b6-f204-47a2-bd3c-cffa105970bc" targetNamespace="http://schemas.microsoft.com/office/2006/metadata/properties" ma:root="true" ma:fieldsID="09b2fe4ac5d5244333d5ce4613a74b69" ns2:_="" ns3:_="">
    <xsd:import namespace="75732a1a-ab78-4c69-9481-b06b03852f9d"/>
    <xsd:import namespace="b133f4b6-f204-47a2-bd3c-cffa10597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32a1a-ab78-4c69-9481-b06b03852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1120e63-87db-46fd-88e4-34d6166552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3f4b6-f204-47a2-bd3c-cffa10597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6f369fc-18bf-4df0-8121-16676ad4663f}" ma:internalName="TaxCatchAll" ma:showField="CatchAllData" ma:web="b133f4b6-f204-47a2-bd3c-cffa105970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54C480-66C9-4070-8FB8-7CF693D645C0}">
  <ds:schemaRefs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b133f4b6-f204-47a2-bd3c-cffa105970bc"/>
    <ds:schemaRef ds:uri="75732a1a-ab78-4c69-9481-b06b03852f9d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800143-8595-4A7D-988A-CAA8141E85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262EE8-C482-477A-97CF-18CBAB7B437E}"/>
</file>

<file path=docProps/app.xml><?xml version="1.0" encoding="utf-8"?>
<Properties xmlns="http://schemas.openxmlformats.org/officeDocument/2006/extended-properties" xmlns:vt="http://schemas.openxmlformats.org/officeDocument/2006/docPropsVTypes">
  <TotalTime>5934</TotalTime>
  <Words>1177</Words>
  <Application>Microsoft Office PowerPoint</Application>
  <PresentationFormat>Widescreen</PresentationFormat>
  <Paragraphs>201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medial</vt:lpstr>
      <vt:lpstr>1_medial</vt:lpstr>
      <vt:lpstr>2_medial</vt:lpstr>
      <vt:lpstr>3_medial</vt:lpstr>
      <vt:lpstr>4_medial</vt:lpstr>
      <vt:lpstr>6_medial</vt:lpstr>
      <vt:lpstr>ButWhy , Imputing data, and the art of Interpretability </vt:lpstr>
      <vt:lpstr>ButWhy vs. Importance</vt:lpstr>
      <vt:lpstr>What happens in a model?</vt:lpstr>
      <vt:lpstr>ButWhy - Get intuition using linear models</vt:lpstr>
      <vt:lpstr>Non Linear models</vt:lpstr>
      <vt:lpstr>Intro to Shapley Values</vt:lpstr>
      <vt:lpstr>Deeper into Shapley</vt:lpstr>
      <vt:lpstr>Problems with Shapley </vt:lpstr>
      <vt:lpstr>Shapley – Lime : agnostic to model</vt:lpstr>
      <vt:lpstr>KNN based method</vt:lpstr>
      <vt:lpstr>The connection between Imputing and ButWhy</vt:lpstr>
      <vt:lpstr>The other benefits of good imputing algorithms</vt:lpstr>
      <vt:lpstr>Better ways to impute – Gibbs Sampling </vt:lpstr>
      <vt:lpstr>Better ways to impute - GANs</vt:lpstr>
      <vt:lpstr>GANs for feature imputing</vt:lpstr>
      <vt:lpstr>Imputing methods comparison</vt:lpstr>
      <vt:lpstr>Current state</vt:lpstr>
      <vt:lpstr>ToDo – ButWhy and Imputations</vt:lpstr>
      <vt:lpstr>What’s happening in the AlgoTeam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journey into learning from medical records</dc:title>
  <dc:creator>Avi Shoshan</dc:creator>
  <cp:lastModifiedBy>Yaron</cp:lastModifiedBy>
  <cp:revision>109</cp:revision>
  <dcterms:modified xsi:type="dcterms:W3CDTF">2019-10-29T13:21:31Z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0x0101002C31E3404EF4534293ADBB1F9F9B9FD9</vt:lpwstr>
  </property>
</Properties>
</file>