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4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5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  <p:sldMasterId id="2147483680" r:id="rId5"/>
    <p:sldMasterId id="2147483700" r:id="rId6"/>
    <p:sldMasterId id="2147483720" r:id="rId7"/>
    <p:sldMasterId id="2147483740" r:id="rId8"/>
    <p:sldMasterId id="2147483780" r:id="rId9"/>
  </p:sldMasterIdLst>
  <p:notesMasterIdLst>
    <p:notesMasterId r:id="rId44"/>
  </p:notesMasterIdLst>
  <p:sldIdLst>
    <p:sldId id="257" r:id="rId10"/>
    <p:sldId id="305" r:id="rId11"/>
    <p:sldId id="331" r:id="rId12"/>
    <p:sldId id="332" r:id="rId13"/>
    <p:sldId id="312" r:id="rId14"/>
    <p:sldId id="333" r:id="rId15"/>
    <p:sldId id="335" r:id="rId16"/>
    <p:sldId id="336" r:id="rId17"/>
    <p:sldId id="310" r:id="rId18"/>
    <p:sldId id="311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2" r:id="rId27"/>
    <p:sldId id="321" r:id="rId28"/>
    <p:sldId id="323" r:id="rId29"/>
    <p:sldId id="320" r:id="rId30"/>
    <p:sldId id="287" r:id="rId31"/>
    <p:sldId id="307" r:id="rId32"/>
    <p:sldId id="265" r:id="rId33"/>
    <p:sldId id="272" r:id="rId34"/>
    <p:sldId id="273" r:id="rId35"/>
    <p:sldId id="274" r:id="rId36"/>
    <p:sldId id="275" r:id="rId37"/>
    <p:sldId id="276" r:id="rId38"/>
    <p:sldId id="284" r:id="rId39"/>
    <p:sldId id="297" r:id="rId40"/>
    <p:sldId id="308" r:id="rId41"/>
    <p:sldId id="309" r:id="rId42"/>
    <p:sldId id="283" r:id="rId4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F9C7149-E16A-4F91-BBD8-359DC1753342}">
          <p14:sldIdLst>
            <p14:sldId id="257"/>
            <p14:sldId id="305"/>
            <p14:sldId id="331"/>
            <p14:sldId id="332"/>
            <p14:sldId id="312"/>
            <p14:sldId id="333"/>
            <p14:sldId id="335"/>
            <p14:sldId id="336"/>
            <p14:sldId id="310"/>
            <p14:sldId id="311"/>
            <p14:sldId id="313"/>
            <p14:sldId id="314"/>
            <p14:sldId id="315"/>
          </p14:sldIdLst>
        </p14:section>
        <p14:section name="Untitled Section" id="{B3E5C508-76BE-4B08-A674-B027D49FC989}">
          <p14:sldIdLst>
            <p14:sldId id="316"/>
            <p14:sldId id="317"/>
            <p14:sldId id="318"/>
            <p14:sldId id="319"/>
            <p14:sldId id="322"/>
            <p14:sldId id="321"/>
            <p14:sldId id="323"/>
            <p14:sldId id="320"/>
            <p14:sldId id="287"/>
            <p14:sldId id="307"/>
            <p14:sldId id="265"/>
            <p14:sldId id="272"/>
            <p14:sldId id="273"/>
            <p14:sldId id="274"/>
            <p14:sldId id="275"/>
            <p14:sldId id="276"/>
            <p14:sldId id="284"/>
            <p14:sldId id="297"/>
            <p14:sldId id="308"/>
            <p14:sldId id="309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" v="15" dt="2019-10-23T07:26:47.144"/>
    <p1510:client id="{496E3D18-376B-4DF2-DB2C-CAE3AA476FC9}" v="1" dt="2019-11-03T17:12:28.876"/>
    <p1510:client id="{EDF55DA2-B676-D37D-13B8-35257B90A804}" v="12" dt="2019-12-23T08:26:26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microsoft.com/office/2016/11/relationships/changesInfo" Target="changesInfos/changesInfo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viewProps" Target="viewProp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 Shoshan" userId="S::avi@earlysign.com::00d9c0e4-1fd5-45ef-a1a4-b454cc6b3668" providerId="AD" clId="Web-{496E3D18-376B-4DF2-DB2C-CAE3AA476FC9}"/>
    <pc:docChg chg="modSld">
      <pc:chgData name="Avi Shoshan" userId="S::avi@earlysign.com::00d9c0e4-1fd5-45ef-a1a4-b454cc6b3668" providerId="AD" clId="Web-{496E3D18-376B-4DF2-DB2C-CAE3AA476FC9}" dt="2019-11-03T17:12:28.876" v="0"/>
      <pc:docMkLst>
        <pc:docMk/>
      </pc:docMkLst>
      <pc:sldChg chg="mod modShow">
        <pc:chgData name="Avi Shoshan" userId="S::avi@earlysign.com::00d9c0e4-1fd5-45ef-a1a4-b454cc6b3668" providerId="AD" clId="Web-{496E3D18-376B-4DF2-DB2C-CAE3AA476FC9}" dt="2019-11-03T17:12:28.876" v="0"/>
        <pc:sldMkLst>
          <pc:docMk/>
          <pc:sldMk cId="2083957483" sldId="338"/>
        </pc:sldMkLst>
      </pc:sldChg>
    </pc:docChg>
  </pc:docChgLst>
  <pc:docChgLst>
    <pc:chgData name="Yaron" userId="5aab97db-2b28-4b1e-ae6e-ac1b04411bcf" providerId="ADAL" clId="{B1359D9C-16C7-4F9A-8622-EA70FB2483B8}"/>
    <pc:docChg chg="addSld delSld modSld sldOrd">
      <pc:chgData name="Yaron" userId="5aab97db-2b28-4b1e-ae6e-ac1b04411bcf" providerId="ADAL" clId="{B1359D9C-16C7-4F9A-8622-EA70FB2483B8}" dt="2019-10-23T07:26:47.144" v="2"/>
      <pc:docMkLst>
        <pc:docMk/>
      </pc:docMkLst>
      <pc:sldChg chg="ord">
        <pc:chgData name="Yaron" userId="5aab97db-2b28-4b1e-ae6e-ac1b04411bcf" providerId="ADAL" clId="{B1359D9C-16C7-4F9A-8622-EA70FB2483B8}" dt="2019-10-23T07:26:38.651" v="0"/>
        <pc:sldMkLst>
          <pc:docMk/>
          <pc:sldMk cId="2236338265" sldId="327"/>
        </pc:sldMkLst>
      </pc:sldChg>
      <pc:sldChg chg="add del">
        <pc:chgData name="Yaron" userId="5aab97db-2b28-4b1e-ae6e-ac1b04411bcf" providerId="ADAL" clId="{B1359D9C-16C7-4F9A-8622-EA70FB2483B8}" dt="2019-10-23T07:26:47.144" v="2"/>
        <pc:sldMkLst>
          <pc:docMk/>
          <pc:sldMk cId="895174129" sldId="339"/>
        </pc:sldMkLst>
      </pc:sldChg>
    </pc:docChg>
  </pc:docChgLst>
  <pc:docChgLst>
    <pc:chgData name="Avi Shoshan" userId="S::avi@earlysign.com::00d9c0e4-1fd5-45ef-a1a4-b454cc6b3668" providerId="AD" clId="Web-{EDF55DA2-B676-D37D-13B8-35257B90A804}"/>
    <pc:docChg chg="delSld modSection">
      <pc:chgData name="Avi Shoshan" userId="S::avi@earlysign.com::00d9c0e4-1fd5-45ef-a1a4-b454cc6b3668" providerId="AD" clId="Web-{EDF55DA2-B676-D37D-13B8-35257B90A804}" dt="2019-12-23T08:26:26.021" v="11"/>
      <pc:docMkLst>
        <pc:docMk/>
      </pc:docMkLst>
      <pc:sldChg chg="del">
        <pc:chgData name="Avi Shoshan" userId="S::avi@earlysign.com::00d9c0e4-1fd5-45ef-a1a4-b454cc6b3668" providerId="AD" clId="Web-{EDF55DA2-B676-D37D-13B8-35257B90A804}" dt="2019-12-23T08:25:23.115" v="5"/>
        <pc:sldMkLst>
          <pc:docMk/>
          <pc:sldMk cId="3952155835" sldId="289"/>
        </pc:sldMkLst>
      </pc:sldChg>
      <pc:sldChg chg="del">
        <pc:chgData name="Avi Shoshan" userId="S::avi@earlysign.com::00d9c0e4-1fd5-45ef-a1a4-b454cc6b3668" providerId="AD" clId="Web-{EDF55DA2-B676-D37D-13B8-35257B90A804}" dt="2019-12-23T08:26:00.521" v="9"/>
        <pc:sldMkLst>
          <pc:docMk/>
          <pc:sldMk cId="3208021891" sldId="292"/>
        </pc:sldMkLst>
      </pc:sldChg>
      <pc:sldChg chg="del">
        <pc:chgData name="Avi Shoshan" userId="S::avi@earlysign.com::00d9c0e4-1fd5-45ef-a1a4-b454cc6b3668" providerId="AD" clId="Web-{EDF55DA2-B676-D37D-13B8-35257B90A804}" dt="2019-12-23T08:25:04.365" v="0"/>
        <pc:sldMkLst>
          <pc:docMk/>
          <pc:sldMk cId="2609503612" sldId="324"/>
        </pc:sldMkLst>
      </pc:sldChg>
      <pc:sldChg chg="del">
        <pc:chgData name="Avi Shoshan" userId="S::avi@earlysign.com::00d9c0e4-1fd5-45ef-a1a4-b454cc6b3668" providerId="AD" clId="Web-{EDF55DA2-B676-D37D-13B8-35257B90A804}" dt="2019-12-23T08:25:25.177" v="6"/>
        <pc:sldMkLst>
          <pc:docMk/>
          <pc:sldMk cId="1609243060" sldId="325"/>
        </pc:sldMkLst>
      </pc:sldChg>
      <pc:sldChg chg="del">
        <pc:chgData name="Avi Shoshan" userId="S::avi@earlysign.com::00d9c0e4-1fd5-45ef-a1a4-b454cc6b3668" providerId="AD" clId="Web-{EDF55DA2-B676-D37D-13B8-35257B90A804}" dt="2019-12-23T08:25:08.943" v="2"/>
        <pc:sldMkLst>
          <pc:docMk/>
          <pc:sldMk cId="2123169072" sldId="326"/>
        </pc:sldMkLst>
      </pc:sldChg>
      <pc:sldChg chg="del">
        <pc:chgData name="Avi Shoshan" userId="S::avi@earlysign.com::00d9c0e4-1fd5-45ef-a1a4-b454cc6b3668" providerId="AD" clId="Web-{EDF55DA2-B676-D37D-13B8-35257B90A804}" dt="2019-12-23T08:25:12.974" v="3"/>
        <pc:sldMkLst>
          <pc:docMk/>
          <pc:sldMk cId="2236338265" sldId="327"/>
        </pc:sldMkLst>
      </pc:sldChg>
      <pc:sldChg chg="del">
        <pc:chgData name="Avi Shoshan" userId="S::avi@earlysign.com::00d9c0e4-1fd5-45ef-a1a4-b454cc6b3668" providerId="AD" clId="Web-{EDF55DA2-B676-D37D-13B8-35257B90A804}" dt="2019-12-23T08:25:14.974" v="4"/>
        <pc:sldMkLst>
          <pc:docMk/>
          <pc:sldMk cId="2150851266" sldId="328"/>
        </pc:sldMkLst>
      </pc:sldChg>
      <pc:sldChg chg="del">
        <pc:chgData name="Avi Shoshan" userId="S::avi@earlysign.com::00d9c0e4-1fd5-45ef-a1a4-b454cc6b3668" providerId="AD" clId="Web-{EDF55DA2-B676-D37D-13B8-35257B90A804}" dt="2019-12-23T08:25:28.443" v="7"/>
        <pc:sldMkLst>
          <pc:docMk/>
          <pc:sldMk cId="3822670329" sldId="329"/>
        </pc:sldMkLst>
      </pc:sldChg>
      <pc:sldChg chg="del">
        <pc:chgData name="Avi Shoshan" userId="S::avi@earlysign.com::00d9c0e4-1fd5-45ef-a1a4-b454cc6b3668" providerId="AD" clId="Web-{EDF55DA2-B676-D37D-13B8-35257B90A804}" dt="2019-12-23T08:25:05.630" v="1"/>
        <pc:sldMkLst>
          <pc:docMk/>
          <pc:sldMk cId="1113242683" sldId="330"/>
        </pc:sldMkLst>
      </pc:sldChg>
      <pc:sldChg chg="del">
        <pc:chgData name="Avi Shoshan" userId="S::avi@earlysign.com::00d9c0e4-1fd5-45ef-a1a4-b454cc6b3668" providerId="AD" clId="Web-{EDF55DA2-B676-D37D-13B8-35257B90A804}" dt="2019-12-23T08:26:14.881" v="10"/>
        <pc:sldMkLst>
          <pc:docMk/>
          <pc:sldMk cId="1569528039" sldId="334"/>
        </pc:sldMkLst>
      </pc:sldChg>
      <pc:sldChg chg="del">
        <pc:chgData name="Avi Shoshan" userId="S::avi@earlysign.com::00d9c0e4-1fd5-45ef-a1a4-b454cc6b3668" providerId="AD" clId="Web-{EDF55DA2-B676-D37D-13B8-35257B90A804}" dt="2019-12-23T08:25:45.396" v="8"/>
        <pc:sldMkLst>
          <pc:docMk/>
          <pc:sldMk cId="509479116" sldId="337"/>
        </pc:sldMkLst>
      </pc:sldChg>
      <pc:sldChg chg="del">
        <pc:chgData name="Avi Shoshan" userId="S::avi@earlysign.com::00d9c0e4-1fd5-45ef-a1a4-b454cc6b3668" providerId="AD" clId="Web-{EDF55DA2-B676-D37D-13B8-35257B90A804}" dt="2019-12-23T08:26:26.021" v="11"/>
        <pc:sldMkLst>
          <pc:docMk/>
          <pc:sldMk cId="2083957483" sldId="33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</a:rPr>
              <a:t>Test1 – Patient1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2584-4DD4-9E45-5BF457239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85120"/>
        <c:axId val="1098387296"/>
      </c:scatterChart>
      <c:valAx>
        <c:axId val="1098385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87296"/>
        <c:crosses val="autoZero"/>
        <c:crossBetween val="midCat"/>
      </c:valAx>
      <c:valAx>
        <c:axId val="109838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85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C00000"/>
                </a:solidFill>
              </a:rPr>
              <a:t>Test1</a:t>
            </a:r>
            <a:r>
              <a:rPr lang="en-US" baseline="0">
                <a:solidFill>
                  <a:srgbClr val="C00000"/>
                </a:solidFill>
              </a:rPr>
              <a:t> – Patient2</a:t>
            </a:r>
            <a:endParaRPr lang="en-US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2">
                  <c:v>2003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4.7</c:v>
                </c:pt>
                <c:pt idx="2">
                  <c:v>5.2</c:v>
                </c:pt>
                <c:pt idx="4">
                  <c:v>7.7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8DA-4040-B0F7-A02CCEFA3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90016"/>
        <c:axId val="1098391648"/>
      </c:scatterChart>
      <c:valAx>
        <c:axId val="109839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1648"/>
        <c:crosses val="autoZero"/>
        <c:crossBetween val="midCat"/>
      </c:valAx>
      <c:valAx>
        <c:axId val="10983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 Test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D1EF-43C6-A74B-7F8C7A8A2A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93824"/>
        <c:axId val="1098394368"/>
      </c:scatterChart>
      <c:valAx>
        <c:axId val="10983938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4368"/>
        <c:crosses val="autoZero"/>
        <c:crossBetween val="midCat"/>
      </c:valAx>
      <c:valAx>
        <c:axId val="109839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38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CF7-4569-B28F-B02F578421E4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tx2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1CF7-4569-B28F-B02F578421E4}"/>
              </c:ext>
            </c:extLst>
          </c:dPt>
          <c:xVal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5">
                  <c:v>7.5</c:v>
                </c:pt>
                <c:pt idx="6">
                  <c:v>6.3</c:v>
                </c:pt>
                <c:pt idx="7">
                  <c:v>8.5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Predicted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3-1CF7-4569-B28F-B02F57842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97088"/>
        <c:axId val="1098398176"/>
      </c:scatterChart>
      <c:valAx>
        <c:axId val="1098397088"/>
        <c:scaling>
          <c:orientation val="minMax"/>
          <c:max val="2012"/>
          <c:min val="199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8176"/>
        <c:crosses val="autoZero"/>
        <c:crossBetween val="midCat"/>
        <c:majorUnit val="2"/>
      </c:valAx>
      <c:valAx>
        <c:axId val="1098398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70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0CD-4E18-903D-00FBEF2D9E76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6">
                  <c:v>2.5</c:v>
                </c:pt>
                <c:pt idx="7">
                  <c:v>2.5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Predicted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10CD-4E18-903D-00FBEF2D9E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97632"/>
        <c:axId val="1098396544"/>
      </c:scatterChart>
      <c:valAx>
        <c:axId val="1098397632"/>
        <c:scaling>
          <c:orientation val="minMax"/>
          <c:max val="2012"/>
          <c:min val="199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6544"/>
        <c:crosses val="autoZero"/>
        <c:crossBetween val="midCat"/>
        <c:majorUnit val="2"/>
      </c:valAx>
      <c:valAx>
        <c:axId val="1098396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8368054906064"/>
          <c:y val="6.4819401524102038E-2"/>
          <c:w val="0.63318766323753173"/>
          <c:h val="0.6436351237957365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C7BB-4505-B11D-99EC8EFE0CC7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5">
                  <c:v>7.5</c:v>
                </c:pt>
                <c:pt idx="6">
                  <c:v>6.3</c:v>
                </c:pt>
                <c:pt idx="7">
                  <c:v>8.5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Predicted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C7BB-4505-B11D-99EC8EFE0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86208"/>
        <c:axId val="1098386752"/>
      </c:scatterChart>
      <c:valAx>
        <c:axId val="1098386208"/>
        <c:scaling>
          <c:orientation val="minMax"/>
          <c:max val="2012"/>
          <c:min val="1998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8386752"/>
        <c:crosses val="autoZero"/>
        <c:crossBetween val="midCat"/>
      </c:valAx>
      <c:valAx>
        <c:axId val="10983867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838620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7588368054906064"/>
          <c:y val="6.4819401524102038E-2"/>
          <c:w val="0.63318766323753173"/>
          <c:h val="0.64363512379573651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0671-41B2-9949-DDBFB9F23438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5">
                  <c:v>7.5</c:v>
                </c:pt>
                <c:pt idx="6">
                  <c:v>6.3</c:v>
                </c:pt>
                <c:pt idx="7">
                  <c:v>8.5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Predicted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1-0671-41B2-9949-DDBFB9F234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84576"/>
        <c:axId val="1126720352"/>
      </c:scatterChart>
      <c:valAx>
        <c:axId val="1098384576"/>
        <c:scaling>
          <c:orientation val="minMax"/>
          <c:max val="2012"/>
          <c:min val="1998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6720352"/>
        <c:crosses val="autoZero"/>
        <c:crossBetween val="midCat"/>
      </c:valAx>
      <c:valAx>
        <c:axId val="11267203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098384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F20-4F1A-BD1F-171E724CC1CC}"/>
              </c:ext>
            </c:extLst>
          </c:dP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13.4</c:v>
                </c:pt>
                <c:pt idx="2">
                  <c:v>12.8</c:v>
                </c:pt>
                <c:pt idx="3">
                  <c:v>25</c:v>
                </c:pt>
                <c:pt idx="4">
                  <c:v>13.2</c:v>
                </c:pt>
                <c:pt idx="5">
                  <c:v>13.1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200810</c:v>
                      </c:pt>
                      <c:pt idx="1">
                        <c:v>200901</c:v>
                      </c:pt>
                      <c:pt idx="2">
                        <c:v>2001106</c:v>
                      </c:pt>
                      <c:pt idx="3">
                        <c:v>201205</c:v>
                      </c:pt>
                      <c:pt idx="4">
                        <c:v>201307</c:v>
                      </c:pt>
                      <c:pt idx="5">
                        <c:v>201309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2F20-4F1A-BD1F-171E724CC1C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200810</c:v>
                      </c:pt>
                      <c:pt idx="1">
                        <c:v>200901</c:v>
                      </c:pt>
                      <c:pt idx="2">
                        <c:v>2001106</c:v>
                      </c:pt>
                      <c:pt idx="3">
                        <c:v>201205</c:v>
                      </c:pt>
                      <c:pt idx="4">
                        <c:v>201307</c:v>
                      </c:pt>
                      <c:pt idx="5">
                        <c:v>201309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2-2F20-4F1A-BD1F-171E724CC1CC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200810</c:v>
                      </c:pt>
                      <c:pt idx="1">
                        <c:v>200901</c:v>
                      </c:pt>
                      <c:pt idx="2">
                        <c:v>2001106</c:v>
                      </c:pt>
                      <c:pt idx="3">
                        <c:v>201205</c:v>
                      </c:pt>
                      <c:pt idx="4">
                        <c:v>201307</c:v>
                      </c:pt>
                      <c:pt idx="5">
                        <c:v>201309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3-2F20-4F1A-BD1F-171E724CC1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6720896"/>
        <c:axId val="1126719264"/>
      </c:lineChart>
      <c:catAx>
        <c:axId val="112672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26719264"/>
        <c:crosses val="autoZero"/>
        <c:auto val="1"/>
        <c:lblAlgn val="ctr"/>
        <c:lblOffset val="100"/>
        <c:noMultiLvlLbl val="0"/>
      </c:catAx>
      <c:valAx>
        <c:axId val="1126719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672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623-4685-B4F3-B91B4BE7323C}"/>
              </c:ext>
            </c:extLst>
          </c:dPt>
          <c:val>
            <c:numRef>
              <c:f>Sheet1!$B$2:$B$7</c:f>
              <c:numCache>
                <c:formatCode>General</c:formatCode>
                <c:ptCount val="6"/>
                <c:pt idx="0">
                  <c:v>13</c:v>
                </c:pt>
                <c:pt idx="1">
                  <c:v>13.4</c:v>
                </c:pt>
                <c:pt idx="2">
                  <c:v>12.8</c:v>
                </c:pt>
                <c:pt idx="3">
                  <c:v>25</c:v>
                </c:pt>
                <c:pt idx="4">
                  <c:v>13.2</c:v>
                </c:pt>
                <c:pt idx="5">
                  <c:v>13.1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200810</c:v>
                      </c:pt>
                      <c:pt idx="1">
                        <c:v>200901</c:v>
                      </c:pt>
                      <c:pt idx="2">
                        <c:v>2001106</c:v>
                      </c:pt>
                      <c:pt idx="3">
                        <c:v>201205</c:v>
                      </c:pt>
                      <c:pt idx="4">
                        <c:v>201307</c:v>
                      </c:pt>
                      <c:pt idx="5">
                        <c:v>201309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1-B623-4685-B4F3-B91B4BE7323C}"/>
            </c:ext>
          </c:extLst>
        </c:ser>
        <c:ser>
          <c:idx val="1"/>
          <c:order val="1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200810</c:v>
                      </c:pt>
                      <c:pt idx="1">
                        <c:v>200901</c:v>
                      </c:pt>
                      <c:pt idx="2">
                        <c:v>2001106</c:v>
                      </c:pt>
                      <c:pt idx="3">
                        <c:v>201205</c:v>
                      </c:pt>
                      <c:pt idx="4">
                        <c:v>201307</c:v>
                      </c:pt>
                      <c:pt idx="5">
                        <c:v>201309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2-B623-4685-B4F3-B91B4BE7323C}"/>
            </c:ext>
          </c:extLst>
        </c:ser>
        <c:ser>
          <c:idx val="2"/>
          <c:order val="2"/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15:tx>
              </c15:filteredSeriesTitle>
            </c:ext>
            <c:ext xmlns:c15="http://schemas.microsoft.com/office/drawing/2012/chart" uri="{02D57815-91ED-43cb-92C2-25804820EDAC}">
              <c15:filteredCategoryTitle>
                <c15:cat>
                  <c:num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200810</c:v>
                      </c:pt>
                      <c:pt idx="1">
                        <c:v>200901</c:v>
                      </c:pt>
                      <c:pt idx="2">
                        <c:v>2001106</c:v>
                      </c:pt>
                      <c:pt idx="3">
                        <c:v>201205</c:v>
                      </c:pt>
                      <c:pt idx="4">
                        <c:v>201307</c:v>
                      </c:pt>
                      <c:pt idx="5">
                        <c:v>201309</c:v>
                      </c:pt>
                    </c:numCache>
                  </c:numRef>
                </c15:cat>
              </c15:filteredCategoryTitle>
            </c:ext>
            <c:ext xmlns:c16="http://schemas.microsoft.com/office/drawing/2014/chart" uri="{C3380CC4-5D6E-409C-BE32-E72D297353CC}">
              <c16:uniqueId val="{00000003-B623-4685-B4F3-B91B4BE73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6723616"/>
        <c:axId val="1126716544"/>
      </c:lineChart>
      <c:catAx>
        <c:axId val="1126723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26716544"/>
        <c:crosses val="autoZero"/>
        <c:auto val="1"/>
        <c:lblAlgn val="ctr"/>
        <c:lblOffset val="100"/>
        <c:noMultiLvlLbl val="0"/>
      </c:catAx>
      <c:valAx>
        <c:axId val="112671654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2672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DB13C6-322D-44DA-A0D8-BAF876AEFD6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34759C-8E4A-42D4-8959-48FD2A6BC8E6}">
      <dgm:prSet phldrT="[Text]"/>
      <dgm:spPr/>
      <dgm:t>
        <a:bodyPr/>
        <a:lstStyle/>
        <a:p>
          <a:pPr rtl="1"/>
          <a:r>
            <a:rPr lang="en-US"/>
            <a:t>Data Repository</a:t>
          </a:r>
          <a:endParaRPr lang="he-IL"/>
        </a:p>
      </dgm:t>
    </dgm:pt>
    <dgm:pt modelId="{4EDAFEB1-F350-44FA-A1FA-2FE3726184B1}" type="par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74064A4E-0ED4-46F4-B6BC-B428BBEB4C56}" type="sib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37123E9D-53AC-42DC-8197-A3C07E1CC076}">
      <dgm:prSet phldrT="[Text]"/>
      <dgm:spPr/>
      <dgm:t>
        <a:bodyPr/>
        <a:lstStyle/>
        <a:p>
          <a:pPr rtl="1"/>
          <a:r>
            <a:rPr lang="en-US" dirty="0"/>
            <a:t>Cleaning</a:t>
          </a:r>
          <a:endParaRPr lang="he-IL" dirty="0"/>
        </a:p>
      </dgm:t>
    </dgm:pt>
    <dgm:pt modelId="{8A50FD73-6776-4FB9-A3A3-AF82C73BB478}" type="par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D925EE3-317C-4A7D-89D1-D58F407B1BDC}" type="sib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69AA6BD-CF04-49D4-9E4E-A4EE9BAD8193}">
      <dgm:prSet phldrT="[Text]"/>
      <dgm:spPr/>
      <dgm:t>
        <a:bodyPr/>
        <a:lstStyle/>
        <a:p>
          <a:pPr rtl="1"/>
          <a:r>
            <a:rPr lang="en-US"/>
            <a:t>Feature Generation</a:t>
          </a:r>
          <a:endParaRPr lang="he-IL"/>
        </a:p>
      </dgm:t>
    </dgm:pt>
    <dgm:pt modelId="{E453EB48-F44B-4E61-ACD7-489939E7B977}" type="par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547DBE84-3783-4AC4-AEF2-E591848CCEB3}" type="sib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7543EB09-1041-4892-A4B4-938A61205B24}">
      <dgm:prSet phldrT="[Text]"/>
      <dgm:spPr/>
      <dgm:t>
        <a:bodyPr/>
        <a:lstStyle/>
        <a:p>
          <a:pPr rtl="1"/>
          <a:r>
            <a:rPr lang="en-US"/>
            <a:t>Imputation</a:t>
          </a:r>
          <a:endParaRPr lang="he-IL"/>
        </a:p>
      </dgm:t>
    </dgm:pt>
    <dgm:pt modelId="{190ECEB5-5023-4CC1-8B83-7EBDE3BB4971}" type="par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0E55C69B-5B75-467D-98AB-E5EE32F34051}" type="sib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86230AC9-60E3-404D-8048-D4BDF7920B10}">
      <dgm:prSet phldrT="[Text]"/>
      <dgm:spPr/>
      <dgm:t>
        <a:bodyPr/>
        <a:lstStyle/>
        <a:p>
          <a:pPr rtl="1"/>
          <a:r>
            <a:rPr lang="en-US"/>
            <a:t>Modeling</a:t>
          </a:r>
          <a:endParaRPr lang="he-IL"/>
        </a:p>
      </dgm:t>
    </dgm:pt>
    <dgm:pt modelId="{8C45E8F2-FED8-4C02-82C3-3179B5D2A496}" type="par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8C379267-C1E3-4819-9D51-E7A403E00170}" type="sib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536DB2B8-EF1E-4514-90C1-D324348BD5CE}">
      <dgm:prSet phldrT="[Text]"/>
      <dgm:spPr/>
      <dgm:t>
        <a:bodyPr/>
        <a:lstStyle/>
        <a:p>
          <a:pPr rtl="1"/>
          <a:r>
            <a:rPr lang="en-US"/>
            <a:t>Validation</a:t>
          </a:r>
          <a:endParaRPr lang="he-IL"/>
        </a:p>
      </dgm:t>
    </dgm:pt>
    <dgm:pt modelId="{48D24FB1-ACB4-4E36-9DF4-C85AE245735D}" type="par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E9041632-4CB1-4EBB-BC87-DAD7D0BB7C6D}" type="sib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3DC7A87F-61AE-4981-849B-FE1B8EF2DFF5}" type="pres">
      <dgm:prSet presAssocID="{78DB13C6-322D-44DA-A0D8-BAF876AEFD63}" presName="Name0" presStyleCnt="0">
        <dgm:presLayoutVars>
          <dgm:dir/>
          <dgm:animLvl val="lvl"/>
          <dgm:resizeHandles val="exact"/>
        </dgm:presLayoutVars>
      </dgm:prSet>
      <dgm:spPr/>
    </dgm:pt>
    <dgm:pt modelId="{8CA97630-88CE-4656-884D-96A85E969D31}" type="pres">
      <dgm:prSet presAssocID="{8734759C-8E4A-42D4-8959-48FD2A6BC8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A87970D-09AF-41C6-8D73-0AE6F23303A8}" type="pres">
      <dgm:prSet presAssocID="{74064A4E-0ED4-46F4-B6BC-B428BBEB4C56}" presName="parTxOnlySpace" presStyleCnt="0"/>
      <dgm:spPr/>
    </dgm:pt>
    <dgm:pt modelId="{DD50407C-8B08-48D7-B849-15BC91CD9CAF}" type="pres">
      <dgm:prSet presAssocID="{37123E9D-53AC-42DC-8197-A3C07E1CC07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BA436B9-0384-4473-9F79-21DF2AE8A473}" type="pres">
      <dgm:prSet presAssocID="{4D925EE3-317C-4A7D-89D1-D58F407B1BDC}" presName="parTxOnlySpace" presStyleCnt="0"/>
      <dgm:spPr/>
    </dgm:pt>
    <dgm:pt modelId="{763A8ED1-D181-46E4-B01B-2102E7980836}" type="pres">
      <dgm:prSet presAssocID="{469AA6BD-CF04-49D4-9E4E-A4EE9BAD819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8575B8-1D73-4727-A080-416B534C7DC1}" type="pres">
      <dgm:prSet presAssocID="{547DBE84-3783-4AC4-AEF2-E591848CCEB3}" presName="parTxOnlySpace" presStyleCnt="0"/>
      <dgm:spPr/>
    </dgm:pt>
    <dgm:pt modelId="{D0ECC2C4-9497-413E-A3C3-C3FF181BD87C}" type="pres">
      <dgm:prSet presAssocID="{7543EB09-1041-4892-A4B4-938A61205B2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A77459-1D27-4E79-85D7-696C5A0683D2}" type="pres">
      <dgm:prSet presAssocID="{0E55C69B-5B75-467D-98AB-E5EE32F34051}" presName="parTxOnlySpace" presStyleCnt="0"/>
      <dgm:spPr/>
    </dgm:pt>
    <dgm:pt modelId="{81E67B2B-D3BC-492A-B0BF-3941B2D67895}" type="pres">
      <dgm:prSet presAssocID="{86230AC9-60E3-404D-8048-D4BDF7920B1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C9D89C4-59BD-4B45-9278-535FAA27CE95}" type="pres">
      <dgm:prSet presAssocID="{8C379267-C1E3-4819-9D51-E7A403E00170}" presName="parTxOnlySpace" presStyleCnt="0"/>
      <dgm:spPr/>
    </dgm:pt>
    <dgm:pt modelId="{0F399784-8FBC-4990-A2A3-51E96C40E04D}" type="pres">
      <dgm:prSet presAssocID="{536DB2B8-EF1E-4514-90C1-D324348BD5C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DAD6704-25C8-4C61-9A7C-701D1D374B81}" srcId="{78DB13C6-322D-44DA-A0D8-BAF876AEFD63}" destId="{8734759C-8E4A-42D4-8959-48FD2A6BC8E6}" srcOrd="0" destOrd="0" parTransId="{4EDAFEB1-F350-44FA-A1FA-2FE3726184B1}" sibTransId="{74064A4E-0ED4-46F4-B6BC-B428BBEB4C56}"/>
    <dgm:cxn modelId="{67FF0A0D-2308-40BB-8469-87B58A1C13DA}" srcId="{78DB13C6-322D-44DA-A0D8-BAF876AEFD63}" destId="{7543EB09-1041-4892-A4B4-938A61205B24}" srcOrd="3" destOrd="0" parTransId="{190ECEB5-5023-4CC1-8B83-7EBDE3BB4971}" sibTransId="{0E55C69B-5B75-467D-98AB-E5EE32F34051}"/>
    <dgm:cxn modelId="{8A78DC0F-D508-43D3-8272-405F9A9C1D55}" type="presOf" srcId="{469AA6BD-CF04-49D4-9E4E-A4EE9BAD8193}" destId="{763A8ED1-D181-46E4-B01B-2102E7980836}" srcOrd="0" destOrd="0" presId="urn:microsoft.com/office/officeart/2005/8/layout/chevron1"/>
    <dgm:cxn modelId="{18B66D11-AC0D-41F7-8632-2F6F238CB8E3}" type="presOf" srcId="{536DB2B8-EF1E-4514-90C1-D324348BD5CE}" destId="{0F399784-8FBC-4990-A2A3-51E96C40E04D}" srcOrd="0" destOrd="0" presId="urn:microsoft.com/office/officeart/2005/8/layout/chevron1"/>
    <dgm:cxn modelId="{15625013-C511-4FB5-951D-F6495BBCD9B9}" type="presOf" srcId="{86230AC9-60E3-404D-8048-D4BDF7920B10}" destId="{81E67B2B-D3BC-492A-B0BF-3941B2D67895}" srcOrd="0" destOrd="0" presId="urn:microsoft.com/office/officeart/2005/8/layout/chevron1"/>
    <dgm:cxn modelId="{9097AC2B-990B-460A-8189-C71884D839AF}" type="presOf" srcId="{37123E9D-53AC-42DC-8197-A3C07E1CC076}" destId="{DD50407C-8B08-48D7-B849-15BC91CD9CAF}" srcOrd="0" destOrd="0" presId="urn:microsoft.com/office/officeart/2005/8/layout/chevron1"/>
    <dgm:cxn modelId="{9375C738-D99D-4582-A978-9D32D439D8B8}" type="presOf" srcId="{8734759C-8E4A-42D4-8959-48FD2A6BC8E6}" destId="{8CA97630-88CE-4656-884D-96A85E969D31}" srcOrd="0" destOrd="0" presId="urn:microsoft.com/office/officeart/2005/8/layout/chevron1"/>
    <dgm:cxn modelId="{BF564C45-7BB1-4DDF-A3A8-BA9FE9BDA278}" srcId="{78DB13C6-322D-44DA-A0D8-BAF876AEFD63}" destId="{536DB2B8-EF1E-4514-90C1-D324348BD5CE}" srcOrd="5" destOrd="0" parTransId="{48D24FB1-ACB4-4E36-9DF4-C85AE245735D}" sibTransId="{E9041632-4CB1-4EBB-BC87-DAD7D0BB7C6D}"/>
    <dgm:cxn modelId="{E8053E55-D789-4519-A5EA-C95B00C40695}" srcId="{78DB13C6-322D-44DA-A0D8-BAF876AEFD63}" destId="{469AA6BD-CF04-49D4-9E4E-A4EE9BAD8193}" srcOrd="2" destOrd="0" parTransId="{E453EB48-F44B-4E61-ACD7-489939E7B977}" sibTransId="{547DBE84-3783-4AC4-AEF2-E591848CCEB3}"/>
    <dgm:cxn modelId="{577233B2-AE48-43DF-8E41-9C3034E89162}" type="presOf" srcId="{78DB13C6-322D-44DA-A0D8-BAF876AEFD63}" destId="{3DC7A87F-61AE-4981-849B-FE1B8EF2DFF5}" srcOrd="0" destOrd="0" presId="urn:microsoft.com/office/officeart/2005/8/layout/chevron1"/>
    <dgm:cxn modelId="{0CBDA7E1-638F-42F3-AAEB-D7D539D10364}" type="presOf" srcId="{7543EB09-1041-4892-A4B4-938A61205B24}" destId="{D0ECC2C4-9497-413E-A3C3-C3FF181BD87C}" srcOrd="0" destOrd="0" presId="urn:microsoft.com/office/officeart/2005/8/layout/chevron1"/>
    <dgm:cxn modelId="{B874F8EF-DB2B-4ADC-B9CE-73B5E5CA6198}" srcId="{78DB13C6-322D-44DA-A0D8-BAF876AEFD63}" destId="{37123E9D-53AC-42DC-8197-A3C07E1CC076}" srcOrd="1" destOrd="0" parTransId="{8A50FD73-6776-4FB9-A3A3-AF82C73BB478}" sibTransId="{4D925EE3-317C-4A7D-89D1-D58F407B1BDC}"/>
    <dgm:cxn modelId="{CF58D4F9-24D1-4DDA-B7E7-9569A1676AC7}" srcId="{78DB13C6-322D-44DA-A0D8-BAF876AEFD63}" destId="{86230AC9-60E3-404D-8048-D4BDF7920B10}" srcOrd="4" destOrd="0" parTransId="{8C45E8F2-FED8-4C02-82C3-3179B5D2A496}" sibTransId="{8C379267-C1E3-4819-9D51-E7A403E00170}"/>
    <dgm:cxn modelId="{8912698F-A01D-45BC-B805-D4EA3DBCABC0}" type="presParOf" srcId="{3DC7A87F-61AE-4981-849B-FE1B8EF2DFF5}" destId="{8CA97630-88CE-4656-884D-96A85E969D31}" srcOrd="0" destOrd="0" presId="urn:microsoft.com/office/officeart/2005/8/layout/chevron1"/>
    <dgm:cxn modelId="{9F77BBFF-77E2-49C1-AD6D-F4DF638D43FE}" type="presParOf" srcId="{3DC7A87F-61AE-4981-849B-FE1B8EF2DFF5}" destId="{6A87970D-09AF-41C6-8D73-0AE6F23303A8}" srcOrd="1" destOrd="0" presId="urn:microsoft.com/office/officeart/2005/8/layout/chevron1"/>
    <dgm:cxn modelId="{48DE9EC5-266E-42DF-90F5-0CC8DCCC797E}" type="presParOf" srcId="{3DC7A87F-61AE-4981-849B-FE1B8EF2DFF5}" destId="{DD50407C-8B08-48D7-B849-15BC91CD9CAF}" srcOrd="2" destOrd="0" presId="urn:microsoft.com/office/officeart/2005/8/layout/chevron1"/>
    <dgm:cxn modelId="{48CBB2F1-C095-4C27-9422-8F5C0FCB82D1}" type="presParOf" srcId="{3DC7A87F-61AE-4981-849B-FE1B8EF2DFF5}" destId="{BBA436B9-0384-4473-9F79-21DF2AE8A473}" srcOrd="3" destOrd="0" presId="urn:microsoft.com/office/officeart/2005/8/layout/chevron1"/>
    <dgm:cxn modelId="{6DB706CB-558A-43FE-A190-19223E86D978}" type="presParOf" srcId="{3DC7A87F-61AE-4981-849B-FE1B8EF2DFF5}" destId="{763A8ED1-D181-46E4-B01B-2102E7980836}" srcOrd="4" destOrd="0" presId="urn:microsoft.com/office/officeart/2005/8/layout/chevron1"/>
    <dgm:cxn modelId="{46B8A3D9-E699-4918-808A-E690E3712A39}" type="presParOf" srcId="{3DC7A87F-61AE-4981-849B-FE1B8EF2DFF5}" destId="{0B8575B8-1D73-4727-A080-416B534C7DC1}" srcOrd="5" destOrd="0" presId="urn:microsoft.com/office/officeart/2005/8/layout/chevron1"/>
    <dgm:cxn modelId="{7B239431-2102-4E87-8F81-3A2BCF0381FE}" type="presParOf" srcId="{3DC7A87F-61AE-4981-849B-FE1B8EF2DFF5}" destId="{D0ECC2C4-9497-413E-A3C3-C3FF181BD87C}" srcOrd="6" destOrd="0" presId="urn:microsoft.com/office/officeart/2005/8/layout/chevron1"/>
    <dgm:cxn modelId="{B676CB83-B2B4-4228-B2E1-778F0A3444B2}" type="presParOf" srcId="{3DC7A87F-61AE-4981-849B-FE1B8EF2DFF5}" destId="{D5A77459-1D27-4E79-85D7-696C5A0683D2}" srcOrd="7" destOrd="0" presId="urn:microsoft.com/office/officeart/2005/8/layout/chevron1"/>
    <dgm:cxn modelId="{F3851145-C46E-4D39-A49E-5F762AE18AA5}" type="presParOf" srcId="{3DC7A87F-61AE-4981-849B-FE1B8EF2DFF5}" destId="{81E67B2B-D3BC-492A-B0BF-3941B2D67895}" srcOrd="8" destOrd="0" presId="urn:microsoft.com/office/officeart/2005/8/layout/chevron1"/>
    <dgm:cxn modelId="{A1484BF7-774A-4879-81F9-1C2F55BACEA5}" type="presParOf" srcId="{3DC7A87F-61AE-4981-849B-FE1B8EF2DFF5}" destId="{8C9D89C4-59BD-4B45-9278-535FAA27CE95}" srcOrd="9" destOrd="0" presId="urn:microsoft.com/office/officeart/2005/8/layout/chevron1"/>
    <dgm:cxn modelId="{DE579F4B-C90A-424F-916F-EFD636892B25}" type="presParOf" srcId="{3DC7A87F-61AE-4981-849B-FE1B8EF2DFF5}" destId="{0F399784-8FBC-4990-A2A3-51E96C40E04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B13C6-322D-44DA-A0D8-BAF876AEFD6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34759C-8E4A-42D4-8959-48FD2A6BC8E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/>
        </a:solidFill>
      </dgm:spPr>
      <dgm:t>
        <a:bodyPr/>
        <a:lstStyle/>
        <a:p>
          <a:pPr rtl="1"/>
          <a:r>
            <a:rPr lang="en-US">
              <a:solidFill>
                <a:schemeClr val="bg1"/>
              </a:solidFill>
            </a:rPr>
            <a:t>Data Repository</a:t>
          </a:r>
          <a:endParaRPr lang="he-IL">
            <a:solidFill>
              <a:schemeClr val="bg1"/>
            </a:solidFill>
          </a:endParaRPr>
        </a:p>
      </dgm:t>
    </dgm:pt>
    <dgm:pt modelId="{4EDAFEB1-F350-44FA-A1FA-2FE3726184B1}" type="par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74064A4E-0ED4-46F4-B6BC-B428BBEB4C56}" type="sib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37123E9D-53AC-42DC-8197-A3C07E1CC076}">
      <dgm:prSet phldrT="[Text]"/>
      <dgm:spPr/>
      <dgm:t>
        <a:bodyPr/>
        <a:lstStyle/>
        <a:p>
          <a:pPr rtl="1"/>
          <a:r>
            <a:rPr lang="en-US"/>
            <a:t>Basic Cleaning</a:t>
          </a:r>
          <a:endParaRPr lang="he-IL"/>
        </a:p>
      </dgm:t>
    </dgm:pt>
    <dgm:pt modelId="{8A50FD73-6776-4FB9-A3A3-AF82C73BB478}" type="par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D925EE3-317C-4A7D-89D1-D58F407B1BDC}" type="sib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69AA6BD-CF04-49D4-9E4E-A4EE9BAD8193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Feature Generation</a:t>
          </a:r>
          <a:endParaRPr lang="he-IL">
            <a:solidFill>
              <a:schemeClr val="tx1"/>
            </a:solidFill>
          </a:endParaRPr>
        </a:p>
      </dgm:t>
    </dgm:pt>
    <dgm:pt modelId="{E453EB48-F44B-4E61-ACD7-489939E7B977}" type="par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547DBE84-3783-4AC4-AEF2-E591848CCEB3}" type="sib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7543EB09-1041-4892-A4B4-938A61205B24}">
      <dgm:prSet phldrT="[Text]"/>
      <dgm:spPr/>
      <dgm:t>
        <a:bodyPr/>
        <a:lstStyle/>
        <a:p>
          <a:pPr rtl="1"/>
          <a:r>
            <a:rPr lang="en-US"/>
            <a:t>Imputation</a:t>
          </a:r>
          <a:endParaRPr lang="he-IL"/>
        </a:p>
      </dgm:t>
    </dgm:pt>
    <dgm:pt modelId="{190ECEB5-5023-4CC1-8B83-7EBDE3BB4971}" type="par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0E55C69B-5B75-467D-98AB-E5EE32F34051}" type="sib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86230AC9-60E3-404D-8048-D4BDF7920B10}">
      <dgm:prSet phldrT="[Text]"/>
      <dgm:spPr/>
      <dgm:t>
        <a:bodyPr/>
        <a:lstStyle/>
        <a:p>
          <a:pPr rtl="1"/>
          <a:r>
            <a:rPr lang="en-US"/>
            <a:t>Modeling</a:t>
          </a:r>
          <a:endParaRPr lang="he-IL"/>
        </a:p>
      </dgm:t>
    </dgm:pt>
    <dgm:pt modelId="{8C45E8F2-FED8-4C02-82C3-3179B5D2A496}" type="par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8C379267-C1E3-4819-9D51-E7A403E00170}" type="sib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536DB2B8-EF1E-4514-90C1-D324348BD5CE}">
      <dgm:prSet phldrT="[Text]"/>
      <dgm:spPr/>
      <dgm:t>
        <a:bodyPr/>
        <a:lstStyle/>
        <a:p>
          <a:pPr rtl="1"/>
          <a:r>
            <a:rPr lang="en-US"/>
            <a:t>Validation</a:t>
          </a:r>
        </a:p>
      </dgm:t>
    </dgm:pt>
    <dgm:pt modelId="{48D24FB1-ACB4-4E36-9DF4-C85AE245735D}" type="par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E9041632-4CB1-4EBB-BC87-DAD7D0BB7C6D}" type="sib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3DC7A87F-61AE-4981-849B-FE1B8EF2DFF5}" type="pres">
      <dgm:prSet presAssocID="{78DB13C6-322D-44DA-A0D8-BAF876AEFD63}" presName="Name0" presStyleCnt="0">
        <dgm:presLayoutVars>
          <dgm:dir/>
          <dgm:animLvl val="lvl"/>
          <dgm:resizeHandles val="exact"/>
        </dgm:presLayoutVars>
      </dgm:prSet>
      <dgm:spPr/>
    </dgm:pt>
    <dgm:pt modelId="{8CA97630-88CE-4656-884D-96A85E969D31}" type="pres">
      <dgm:prSet presAssocID="{8734759C-8E4A-42D4-8959-48FD2A6BC8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A87970D-09AF-41C6-8D73-0AE6F23303A8}" type="pres">
      <dgm:prSet presAssocID="{74064A4E-0ED4-46F4-B6BC-B428BBEB4C56}" presName="parTxOnlySpace" presStyleCnt="0"/>
      <dgm:spPr/>
    </dgm:pt>
    <dgm:pt modelId="{DD50407C-8B08-48D7-B849-15BC91CD9CAF}" type="pres">
      <dgm:prSet presAssocID="{37123E9D-53AC-42DC-8197-A3C07E1CC07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BA436B9-0384-4473-9F79-21DF2AE8A473}" type="pres">
      <dgm:prSet presAssocID="{4D925EE3-317C-4A7D-89D1-D58F407B1BDC}" presName="parTxOnlySpace" presStyleCnt="0"/>
      <dgm:spPr/>
    </dgm:pt>
    <dgm:pt modelId="{763A8ED1-D181-46E4-B01B-2102E7980836}" type="pres">
      <dgm:prSet presAssocID="{469AA6BD-CF04-49D4-9E4E-A4EE9BAD819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8575B8-1D73-4727-A080-416B534C7DC1}" type="pres">
      <dgm:prSet presAssocID="{547DBE84-3783-4AC4-AEF2-E591848CCEB3}" presName="parTxOnlySpace" presStyleCnt="0"/>
      <dgm:spPr/>
    </dgm:pt>
    <dgm:pt modelId="{D0ECC2C4-9497-413E-A3C3-C3FF181BD87C}" type="pres">
      <dgm:prSet presAssocID="{7543EB09-1041-4892-A4B4-938A61205B2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A77459-1D27-4E79-85D7-696C5A0683D2}" type="pres">
      <dgm:prSet presAssocID="{0E55C69B-5B75-467D-98AB-E5EE32F34051}" presName="parTxOnlySpace" presStyleCnt="0"/>
      <dgm:spPr/>
    </dgm:pt>
    <dgm:pt modelId="{81E67B2B-D3BC-492A-B0BF-3941B2D67895}" type="pres">
      <dgm:prSet presAssocID="{86230AC9-60E3-404D-8048-D4BDF7920B1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C9D89C4-59BD-4B45-9278-535FAA27CE95}" type="pres">
      <dgm:prSet presAssocID="{8C379267-C1E3-4819-9D51-E7A403E00170}" presName="parTxOnlySpace" presStyleCnt="0"/>
      <dgm:spPr/>
    </dgm:pt>
    <dgm:pt modelId="{0F399784-8FBC-4990-A2A3-51E96C40E04D}" type="pres">
      <dgm:prSet presAssocID="{536DB2B8-EF1E-4514-90C1-D324348BD5C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DAD6704-25C8-4C61-9A7C-701D1D374B81}" srcId="{78DB13C6-322D-44DA-A0D8-BAF876AEFD63}" destId="{8734759C-8E4A-42D4-8959-48FD2A6BC8E6}" srcOrd="0" destOrd="0" parTransId="{4EDAFEB1-F350-44FA-A1FA-2FE3726184B1}" sibTransId="{74064A4E-0ED4-46F4-B6BC-B428BBEB4C56}"/>
    <dgm:cxn modelId="{67FF0A0D-2308-40BB-8469-87B58A1C13DA}" srcId="{78DB13C6-322D-44DA-A0D8-BAF876AEFD63}" destId="{7543EB09-1041-4892-A4B4-938A61205B24}" srcOrd="3" destOrd="0" parTransId="{190ECEB5-5023-4CC1-8B83-7EBDE3BB4971}" sibTransId="{0E55C69B-5B75-467D-98AB-E5EE32F34051}"/>
    <dgm:cxn modelId="{DAC6B520-8B9B-4331-80C8-7AD05DDA6646}" type="presOf" srcId="{86230AC9-60E3-404D-8048-D4BDF7920B10}" destId="{81E67B2B-D3BC-492A-B0BF-3941B2D67895}" srcOrd="0" destOrd="0" presId="urn:microsoft.com/office/officeart/2005/8/layout/chevron1"/>
    <dgm:cxn modelId="{BF564C45-7BB1-4DDF-A3A8-BA9FE9BDA278}" srcId="{78DB13C6-322D-44DA-A0D8-BAF876AEFD63}" destId="{536DB2B8-EF1E-4514-90C1-D324348BD5CE}" srcOrd="5" destOrd="0" parTransId="{48D24FB1-ACB4-4E36-9DF4-C85AE245735D}" sibTransId="{E9041632-4CB1-4EBB-BC87-DAD7D0BB7C6D}"/>
    <dgm:cxn modelId="{E4879F52-C66C-4140-A30B-DDFDA40FAF78}" type="presOf" srcId="{37123E9D-53AC-42DC-8197-A3C07E1CC076}" destId="{DD50407C-8B08-48D7-B849-15BC91CD9CAF}" srcOrd="0" destOrd="0" presId="urn:microsoft.com/office/officeart/2005/8/layout/chevron1"/>
    <dgm:cxn modelId="{E8053E55-D789-4519-A5EA-C95B00C40695}" srcId="{78DB13C6-322D-44DA-A0D8-BAF876AEFD63}" destId="{469AA6BD-CF04-49D4-9E4E-A4EE9BAD8193}" srcOrd="2" destOrd="0" parTransId="{E453EB48-F44B-4E61-ACD7-489939E7B977}" sibTransId="{547DBE84-3783-4AC4-AEF2-E591848CCEB3}"/>
    <dgm:cxn modelId="{5E0D4F86-6584-4A0E-B5BD-174128A9FB13}" type="presOf" srcId="{536DB2B8-EF1E-4514-90C1-D324348BD5CE}" destId="{0F399784-8FBC-4990-A2A3-51E96C40E04D}" srcOrd="0" destOrd="0" presId="urn:microsoft.com/office/officeart/2005/8/layout/chevron1"/>
    <dgm:cxn modelId="{F3ED6CA7-7E00-4196-9C48-37C5B00CF62B}" type="presOf" srcId="{8734759C-8E4A-42D4-8959-48FD2A6BC8E6}" destId="{8CA97630-88CE-4656-884D-96A85E969D31}" srcOrd="0" destOrd="0" presId="urn:microsoft.com/office/officeart/2005/8/layout/chevron1"/>
    <dgm:cxn modelId="{B874F8EF-DB2B-4ADC-B9CE-73B5E5CA6198}" srcId="{78DB13C6-322D-44DA-A0D8-BAF876AEFD63}" destId="{37123E9D-53AC-42DC-8197-A3C07E1CC076}" srcOrd="1" destOrd="0" parTransId="{8A50FD73-6776-4FB9-A3A3-AF82C73BB478}" sibTransId="{4D925EE3-317C-4A7D-89D1-D58F407B1BDC}"/>
    <dgm:cxn modelId="{B14D56F3-94BD-4975-8A48-2F2D2A43FCA9}" type="presOf" srcId="{7543EB09-1041-4892-A4B4-938A61205B24}" destId="{D0ECC2C4-9497-413E-A3C3-C3FF181BD87C}" srcOrd="0" destOrd="0" presId="urn:microsoft.com/office/officeart/2005/8/layout/chevron1"/>
    <dgm:cxn modelId="{B7C9E2F8-5791-4666-A70E-19C21E38C438}" type="presOf" srcId="{469AA6BD-CF04-49D4-9E4E-A4EE9BAD8193}" destId="{763A8ED1-D181-46E4-B01B-2102E7980836}" srcOrd="0" destOrd="0" presId="urn:microsoft.com/office/officeart/2005/8/layout/chevron1"/>
    <dgm:cxn modelId="{E6B763F9-588A-43F4-B2D0-92E85C392504}" type="presOf" srcId="{78DB13C6-322D-44DA-A0D8-BAF876AEFD63}" destId="{3DC7A87F-61AE-4981-849B-FE1B8EF2DFF5}" srcOrd="0" destOrd="0" presId="urn:microsoft.com/office/officeart/2005/8/layout/chevron1"/>
    <dgm:cxn modelId="{CF58D4F9-24D1-4DDA-B7E7-9569A1676AC7}" srcId="{78DB13C6-322D-44DA-A0D8-BAF876AEFD63}" destId="{86230AC9-60E3-404D-8048-D4BDF7920B10}" srcOrd="4" destOrd="0" parTransId="{8C45E8F2-FED8-4C02-82C3-3179B5D2A496}" sibTransId="{8C379267-C1E3-4819-9D51-E7A403E00170}"/>
    <dgm:cxn modelId="{D729AD75-5D8F-4E3C-AEA6-BB19CB909A5C}" type="presParOf" srcId="{3DC7A87F-61AE-4981-849B-FE1B8EF2DFF5}" destId="{8CA97630-88CE-4656-884D-96A85E969D31}" srcOrd="0" destOrd="0" presId="urn:microsoft.com/office/officeart/2005/8/layout/chevron1"/>
    <dgm:cxn modelId="{FEAE0BAA-E81E-4E0A-A0D8-96724C9F9F1D}" type="presParOf" srcId="{3DC7A87F-61AE-4981-849B-FE1B8EF2DFF5}" destId="{6A87970D-09AF-41C6-8D73-0AE6F23303A8}" srcOrd="1" destOrd="0" presId="urn:microsoft.com/office/officeart/2005/8/layout/chevron1"/>
    <dgm:cxn modelId="{41315292-D531-4146-8E48-3752681D2417}" type="presParOf" srcId="{3DC7A87F-61AE-4981-849B-FE1B8EF2DFF5}" destId="{DD50407C-8B08-48D7-B849-15BC91CD9CAF}" srcOrd="2" destOrd="0" presId="urn:microsoft.com/office/officeart/2005/8/layout/chevron1"/>
    <dgm:cxn modelId="{6B8B14BD-AA0E-4306-9DFD-FA5D65FAF658}" type="presParOf" srcId="{3DC7A87F-61AE-4981-849B-FE1B8EF2DFF5}" destId="{BBA436B9-0384-4473-9F79-21DF2AE8A473}" srcOrd="3" destOrd="0" presId="urn:microsoft.com/office/officeart/2005/8/layout/chevron1"/>
    <dgm:cxn modelId="{A3217A45-B680-4959-B1CC-EEB0E691DEF1}" type="presParOf" srcId="{3DC7A87F-61AE-4981-849B-FE1B8EF2DFF5}" destId="{763A8ED1-D181-46E4-B01B-2102E7980836}" srcOrd="4" destOrd="0" presId="urn:microsoft.com/office/officeart/2005/8/layout/chevron1"/>
    <dgm:cxn modelId="{3D7D0227-D2A8-4603-91AB-7639565C67B9}" type="presParOf" srcId="{3DC7A87F-61AE-4981-849B-FE1B8EF2DFF5}" destId="{0B8575B8-1D73-4727-A080-416B534C7DC1}" srcOrd="5" destOrd="0" presId="urn:microsoft.com/office/officeart/2005/8/layout/chevron1"/>
    <dgm:cxn modelId="{B8642BC4-4797-42E3-BBCF-798CC12CF6CE}" type="presParOf" srcId="{3DC7A87F-61AE-4981-849B-FE1B8EF2DFF5}" destId="{D0ECC2C4-9497-413E-A3C3-C3FF181BD87C}" srcOrd="6" destOrd="0" presId="urn:microsoft.com/office/officeart/2005/8/layout/chevron1"/>
    <dgm:cxn modelId="{D75F922E-362F-4ECD-896F-1A1DEB7214A8}" type="presParOf" srcId="{3DC7A87F-61AE-4981-849B-FE1B8EF2DFF5}" destId="{D5A77459-1D27-4E79-85D7-696C5A0683D2}" srcOrd="7" destOrd="0" presId="urn:microsoft.com/office/officeart/2005/8/layout/chevron1"/>
    <dgm:cxn modelId="{39AF4D4C-CC8B-4A81-BD6E-E94E9722336E}" type="presParOf" srcId="{3DC7A87F-61AE-4981-849B-FE1B8EF2DFF5}" destId="{81E67B2B-D3BC-492A-B0BF-3941B2D67895}" srcOrd="8" destOrd="0" presId="urn:microsoft.com/office/officeart/2005/8/layout/chevron1"/>
    <dgm:cxn modelId="{15045CA8-3BA2-4823-BE6E-E4450B085FBA}" type="presParOf" srcId="{3DC7A87F-61AE-4981-849B-FE1B8EF2DFF5}" destId="{8C9D89C4-59BD-4B45-9278-535FAA27CE95}" srcOrd="9" destOrd="0" presId="urn:microsoft.com/office/officeart/2005/8/layout/chevron1"/>
    <dgm:cxn modelId="{DACEAC08-B976-4785-8A13-9F768075F8BE}" type="presParOf" srcId="{3DC7A87F-61AE-4981-849B-FE1B8EF2DFF5}" destId="{0F399784-8FBC-4990-A2A3-51E96C40E04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DB13C6-322D-44DA-A0D8-BAF876AEFD6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34759C-8E4A-42D4-8959-48FD2A6BC8E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/>
        </a:solidFill>
      </dgm:spPr>
      <dgm:t>
        <a:bodyPr/>
        <a:lstStyle/>
        <a:p>
          <a:pPr rtl="1"/>
          <a:r>
            <a:rPr lang="en-US">
              <a:solidFill>
                <a:schemeClr val="bg1"/>
              </a:solidFill>
            </a:rPr>
            <a:t>Data Repository</a:t>
          </a:r>
          <a:endParaRPr lang="he-IL">
            <a:solidFill>
              <a:schemeClr val="bg1"/>
            </a:solidFill>
          </a:endParaRPr>
        </a:p>
      </dgm:t>
    </dgm:pt>
    <dgm:pt modelId="{4EDAFEB1-F350-44FA-A1FA-2FE3726184B1}" type="par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74064A4E-0ED4-46F4-B6BC-B428BBEB4C56}" type="sib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37123E9D-53AC-42DC-8197-A3C07E1CC076}">
      <dgm:prSet phldrT="[Text]"/>
      <dgm:spPr/>
      <dgm:t>
        <a:bodyPr/>
        <a:lstStyle/>
        <a:p>
          <a:pPr rtl="1"/>
          <a:r>
            <a:rPr lang="en-US"/>
            <a:t>Basic Cleaning</a:t>
          </a:r>
          <a:endParaRPr lang="he-IL"/>
        </a:p>
      </dgm:t>
    </dgm:pt>
    <dgm:pt modelId="{8A50FD73-6776-4FB9-A3A3-AF82C73BB478}" type="par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D925EE3-317C-4A7D-89D1-D58F407B1BDC}" type="sib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69AA6BD-CF04-49D4-9E4E-A4EE9BAD8193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Feature Generation</a:t>
          </a:r>
          <a:endParaRPr lang="he-IL">
            <a:solidFill>
              <a:schemeClr val="tx1"/>
            </a:solidFill>
          </a:endParaRPr>
        </a:p>
      </dgm:t>
    </dgm:pt>
    <dgm:pt modelId="{E453EB48-F44B-4E61-ACD7-489939E7B977}" type="par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547DBE84-3783-4AC4-AEF2-E591848CCEB3}" type="sib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7543EB09-1041-4892-A4B4-938A61205B24}">
      <dgm:prSet phldrT="[Text]"/>
      <dgm:spPr/>
      <dgm:t>
        <a:bodyPr/>
        <a:lstStyle/>
        <a:p>
          <a:pPr rtl="1"/>
          <a:r>
            <a:rPr lang="en-US"/>
            <a:t>Imputation</a:t>
          </a:r>
          <a:endParaRPr lang="he-IL"/>
        </a:p>
      </dgm:t>
    </dgm:pt>
    <dgm:pt modelId="{190ECEB5-5023-4CC1-8B83-7EBDE3BB4971}" type="par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0E55C69B-5B75-467D-98AB-E5EE32F34051}" type="sib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86230AC9-60E3-404D-8048-D4BDF7920B10}">
      <dgm:prSet phldrT="[Text]"/>
      <dgm:spPr/>
      <dgm:t>
        <a:bodyPr/>
        <a:lstStyle/>
        <a:p>
          <a:pPr rtl="1"/>
          <a:r>
            <a:rPr lang="en-US"/>
            <a:t>Modeling</a:t>
          </a:r>
          <a:endParaRPr lang="he-IL"/>
        </a:p>
      </dgm:t>
    </dgm:pt>
    <dgm:pt modelId="{8C45E8F2-FED8-4C02-82C3-3179B5D2A496}" type="par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8C379267-C1E3-4819-9D51-E7A403E00170}" type="sib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536DB2B8-EF1E-4514-90C1-D324348BD5CE}">
      <dgm:prSet phldrT="[Text]"/>
      <dgm:spPr/>
      <dgm:t>
        <a:bodyPr/>
        <a:lstStyle/>
        <a:p>
          <a:pPr rtl="1"/>
          <a:r>
            <a:rPr lang="en-US"/>
            <a:t>Validation</a:t>
          </a:r>
        </a:p>
      </dgm:t>
    </dgm:pt>
    <dgm:pt modelId="{48D24FB1-ACB4-4E36-9DF4-C85AE245735D}" type="par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E9041632-4CB1-4EBB-BC87-DAD7D0BB7C6D}" type="sib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3DC7A87F-61AE-4981-849B-FE1B8EF2DFF5}" type="pres">
      <dgm:prSet presAssocID="{78DB13C6-322D-44DA-A0D8-BAF876AEFD63}" presName="Name0" presStyleCnt="0">
        <dgm:presLayoutVars>
          <dgm:dir/>
          <dgm:animLvl val="lvl"/>
          <dgm:resizeHandles val="exact"/>
        </dgm:presLayoutVars>
      </dgm:prSet>
      <dgm:spPr/>
    </dgm:pt>
    <dgm:pt modelId="{8CA97630-88CE-4656-884D-96A85E969D31}" type="pres">
      <dgm:prSet presAssocID="{8734759C-8E4A-42D4-8959-48FD2A6BC8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A87970D-09AF-41C6-8D73-0AE6F23303A8}" type="pres">
      <dgm:prSet presAssocID="{74064A4E-0ED4-46F4-B6BC-B428BBEB4C56}" presName="parTxOnlySpace" presStyleCnt="0"/>
      <dgm:spPr/>
    </dgm:pt>
    <dgm:pt modelId="{DD50407C-8B08-48D7-B849-15BC91CD9CAF}" type="pres">
      <dgm:prSet presAssocID="{37123E9D-53AC-42DC-8197-A3C07E1CC07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BA436B9-0384-4473-9F79-21DF2AE8A473}" type="pres">
      <dgm:prSet presAssocID="{4D925EE3-317C-4A7D-89D1-D58F407B1BDC}" presName="parTxOnlySpace" presStyleCnt="0"/>
      <dgm:spPr/>
    </dgm:pt>
    <dgm:pt modelId="{763A8ED1-D181-46E4-B01B-2102E7980836}" type="pres">
      <dgm:prSet presAssocID="{469AA6BD-CF04-49D4-9E4E-A4EE9BAD819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8575B8-1D73-4727-A080-416B534C7DC1}" type="pres">
      <dgm:prSet presAssocID="{547DBE84-3783-4AC4-AEF2-E591848CCEB3}" presName="parTxOnlySpace" presStyleCnt="0"/>
      <dgm:spPr/>
    </dgm:pt>
    <dgm:pt modelId="{D0ECC2C4-9497-413E-A3C3-C3FF181BD87C}" type="pres">
      <dgm:prSet presAssocID="{7543EB09-1041-4892-A4B4-938A61205B2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A77459-1D27-4E79-85D7-696C5A0683D2}" type="pres">
      <dgm:prSet presAssocID="{0E55C69B-5B75-467D-98AB-E5EE32F34051}" presName="parTxOnlySpace" presStyleCnt="0"/>
      <dgm:spPr/>
    </dgm:pt>
    <dgm:pt modelId="{81E67B2B-D3BC-492A-B0BF-3941B2D67895}" type="pres">
      <dgm:prSet presAssocID="{86230AC9-60E3-404D-8048-D4BDF7920B1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C9D89C4-59BD-4B45-9278-535FAA27CE95}" type="pres">
      <dgm:prSet presAssocID="{8C379267-C1E3-4819-9D51-E7A403E00170}" presName="parTxOnlySpace" presStyleCnt="0"/>
      <dgm:spPr/>
    </dgm:pt>
    <dgm:pt modelId="{0F399784-8FBC-4990-A2A3-51E96C40E04D}" type="pres">
      <dgm:prSet presAssocID="{536DB2B8-EF1E-4514-90C1-D324348BD5C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DAD6704-25C8-4C61-9A7C-701D1D374B81}" srcId="{78DB13C6-322D-44DA-A0D8-BAF876AEFD63}" destId="{8734759C-8E4A-42D4-8959-48FD2A6BC8E6}" srcOrd="0" destOrd="0" parTransId="{4EDAFEB1-F350-44FA-A1FA-2FE3726184B1}" sibTransId="{74064A4E-0ED4-46F4-B6BC-B428BBEB4C56}"/>
    <dgm:cxn modelId="{67FF0A0D-2308-40BB-8469-87B58A1C13DA}" srcId="{78DB13C6-322D-44DA-A0D8-BAF876AEFD63}" destId="{7543EB09-1041-4892-A4B4-938A61205B24}" srcOrd="3" destOrd="0" parTransId="{190ECEB5-5023-4CC1-8B83-7EBDE3BB4971}" sibTransId="{0E55C69B-5B75-467D-98AB-E5EE32F34051}"/>
    <dgm:cxn modelId="{BF564C45-7BB1-4DDF-A3A8-BA9FE9BDA278}" srcId="{78DB13C6-322D-44DA-A0D8-BAF876AEFD63}" destId="{536DB2B8-EF1E-4514-90C1-D324348BD5CE}" srcOrd="5" destOrd="0" parTransId="{48D24FB1-ACB4-4E36-9DF4-C85AE245735D}" sibTransId="{E9041632-4CB1-4EBB-BC87-DAD7D0BB7C6D}"/>
    <dgm:cxn modelId="{23B3696E-E6F2-4099-B887-15EFCEDFDD59}" type="presOf" srcId="{536DB2B8-EF1E-4514-90C1-D324348BD5CE}" destId="{0F399784-8FBC-4990-A2A3-51E96C40E04D}" srcOrd="0" destOrd="0" presId="urn:microsoft.com/office/officeart/2005/8/layout/chevron1"/>
    <dgm:cxn modelId="{E8053E55-D789-4519-A5EA-C95B00C40695}" srcId="{78DB13C6-322D-44DA-A0D8-BAF876AEFD63}" destId="{469AA6BD-CF04-49D4-9E4E-A4EE9BAD8193}" srcOrd="2" destOrd="0" parTransId="{E453EB48-F44B-4E61-ACD7-489939E7B977}" sibTransId="{547DBE84-3783-4AC4-AEF2-E591848CCEB3}"/>
    <dgm:cxn modelId="{67A0CF80-98A9-4D2C-83C9-81F6BA47396D}" type="presOf" srcId="{7543EB09-1041-4892-A4B4-938A61205B24}" destId="{D0ECC2C4-9497-413E-A3C3-C3FF181BD87C}" srcOrd="0" destOrd="0" presId="urn:microsoft.com/office/officeart/2005/8/layout/chevron1"/>
    <dgm:cxn modelId="{E19FD68C-C6B5-43F8-AA78-DC90DF53A601}" type="presOf" srcId="{8734759C-8E4A-42D4-8959-48FD2A6BC8E6}" destId="{8CA97630-88CE-4656-884D-96A85E969D31}" srcOrd="0" destOrd="0" presId="urn:microsoft.com/office/officeart/2005/8/layout/chevron1"/>
    <dgm:cxn modelId="{B965D39B-CF4D-404D-9E33-B64FDC99654E}" type="presOf" srcId="{86230AC9-60E3-404D-8048-D4BDF7920B10}" destId="{81E67B2B-D3BC-492A-B0BF-3941B2D67895}" srcOrd="0" destOrd="0" presId="urn:microsoft.com/office/officeart/2005/8/layout/chevron1"/>
    <dgm:cxn modelId="{F7047D9F-D332-400C-8EE9-560AF0720DA4}" type="presOf" srcId="{37123E9D-53AC-42DC-8197-A3C07E1CC076}" destId="{DD50407C-8B08-48D7-B849-15BC91CD9CAF}" srcOrd="0" destOrd="0" presId="urn:microsoft.com/office/officeart/2005/8/layout/chevron1"/>
    <dgm:cxn modelId="{591914B2-EF64-461C-A778-9591C56E76A3}" type="presOf" srcId="{78DB13C6-322D-44DA-A0D8-BAF876AEFD63}" destId="{3DC7A87F-61AE-4981-849B-FE1B8EF2DFF5}" srcOrd="0" destOrd="0" presId="urn:microsoft.com/office/officeart/2005/8/layout/chevron1"/>
    <dgm:cxn modelId="{B874F8EF-DB2B-4ADC-B9CE-73B5E5CA6198}" srcId="{78DB13C6-322D-44DA-A0D8-BAF876AEFD63}" destId="{37123E9D-53AC-42DC-8197-A3C07E1CC076}" srcOrd="1" destOrd="0" parTransId="{8A50FD73-6776-4FB9-A3A3-AF82C73BB478}" sibTransId="{4D925EE3-317C-4A7D-89D1-D58F407B1BDC}"/>
    <dgm:cxn modelId="{65377CF3-30AF-4D6C-8F49-576B1ACA501D}" type="presOf" srcId="{469AA6BD-CF04-49D4-9E4E-A4EE9BAD8193}" destId="{763A8ED1-D181-46E4-B01B-2102E7980836}" srcOrd="0" destOrd="0" presId="urn:microsoft.com/office/officeart/2005/8/layout/chevron1"/>
    <dgm:cxn modelId="{CF58D4F9-24D1-4DDA-B7E7-9569A1676AC7}" srcId="{78DB13C6-322D-44DA-A0D8-BAF876AEFD63}" destId="{86230AC9-60E3-404D-8048-D4BDF7920B10}" srcOrd="4" destOrd="0" parTransId="{8C45E8F2-FED8-4C02-82C3-3179B5D2A496}" sibTransId="{8C379267-C1E3-4819-9D51-E7A403E00170}"/>
    <dgm:cxn modelId="{823DD5EE-6BC8-4EC8-BE39-1F86DF917743}" type="presParOf" srcId="{3DC7A87F-61AE-4981-849B-FE1B8EF2DFF5}" destId="{8CA97630-88CE-4656-884D-96A85E969D31}" srcOrd="0" destOrd="0" presId="urn:microsoft.com/office/officeart/2005/8/layout/chevron1"/>
    <dgm:cxn modelId="{24017EB5-81D3-488C-A96B-B5D8B40C0504}" type="presParOf" srcId="{3DC7A87F-61AE-4981-849B-FE1B8EF2DFF5}" destId="{6A87970D-09AF-41C6-8D73-0AE6F23303A8}" srcOrd="1" destOrd="0" presId="urn:microsoft.com/office/officeart/2005/8/layout/chevron1"/>
    <dgm:cxn modelId="{E559DC2D-7D77-4052-92C6-5016D3A11194}" type="presParOf" srcId="{3DC7A87F-61AE-4981-849B-FE1B8EF2DFF5}" destId="{DD50407C-8B08-48D7-B849-15BC91CD9CAF}" srcOrd="2" destOrd="0" presId="urn:microsoft.com/office/officeart/2005/8/layout/chevron1"/>
    <dgm:cxn modelId="{70017627-8851-4DF2-B22A-1EDEFAB7B5C2}" type="presParOf" srcId="{3DC7A87F-61AE-4981-849B-FE1B8EF2DFF5}" destId="{BBA436B9-0384-4473-9F79-21DF2AE8A473}" srcOrd="3" destOrd="0" presId="urn:microsoft.com/office/officeart/2005/8/layout/chevron1"/>
    <dgm:cxn modelId="{30EC0198-FB65-47DF-9342-A7611E615ACC}" type="presParOf" srcId="{3DC7A87F-61AE-4981-849B-FE1B8EF2DFF5}" destId="{763A8ED1-D181-46E4-B01B-2102E7980836}" srcOrd="4" destOrd="0" presId="urn:microsoft.com/office/officeart/2005/8/layout/chevron1"/>
    <dgm:cxn modelId="{92E34FDD-AED2-432D-90D2-351A4E5CB542}" type="presParOf" srcId="{3DC7A87F-61AE-4981-849B-FE1B8EF2DFF5}" destId="{0B8575B8-1D73-4727-A080-416B534C7DC1}" srcOrd="5" destOrd="0" presId="urn:microsoft.com/office/officeart/2005/8/layout/chevron1"/>
    <dgm:cxn modelId="{5288CAAB-2EFF-4D14-B3CF-A4348A9B2EB7}" type="presParOf" srcId="{3DC7A87F-61AE-4981-849B-FE1B8EF2DFF5}" destId="{D0ECC2C4-9497-413E-A3C3-C3FF181BD87C}" srcOrd="6" destOrd="0" presId="urn:microsoft.com/office/officeart/2005/8/layout/chevron1"/>
    <dgm:cxn modelId="{16A40B61-C9D4-48E7-B1B6-6F4501545819}" type="presParOf" srcId="{3DC7A87F-61AE-4981-849B-FE1B8EF2DFF5}" destId="{D5A77459-1D27-4E79-85D7-696C5A0683D2}" srcOrd="7" destOrd="0" presId="urn:microsoft.com/office/officeart/2005/8/layout/chevron1"/>
    <dgm:cxn modelId="{4BC0B244-6E22-46FD-A9DF-8546EF3EBE9E}" type="presParOf" srcId="{3DC7A87F-61AE-4981-849B-FE1B8EF2DFF5}" destId="{81E67B2B-D3BC-492A-B0BF-3941B2D67895}" srcOrd="8" destOrd="0" presId="urn:microsoft.com/office/officeart/2005/8/layout/chevron1"/>
    <dgm:cxn modelId="{AB01CA66-9505-4DAF-A3A5-A96EE4C7550D}" type="presParOf" srcId="{3DC7A87F-61AE-4981-849B-FE1B8EF2DFF5}" destId="{8C9D89C4-59BD-4B45-9278-535FAA27CE95}" srcOrd="9" destOrd="0" presId="urn:microsoft.com/office/officeart/2005/8/layout/chevron1"/>
    <dgm:cxn modelId="{34DA21FB-7BB2-44A7-A901-57915C7607A2}" type="presParOf" srcId="{3DC7A87F-61AE-4981-849B-FE1B8EF2DFF5}" destId="{0F399784-8FBC-4990-A2A3-51E96C40E04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DB13C6-322D-44DA-A0D8-BAF876AEFD6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34759C-8E4A-42D4-8959-48FD2A6BC8E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/>
        </a:solidFill>
      </dgm:spPr>
      <dgm:t>
        <a:bodyPr/>
        <a:lstStyle/>
        <a:p>
          <a:pPr rtl="1"/>
          <a:r>
            <a:rPr lang="en-US">
              <a:solidFill>
                <a:schemeClr val="bg1"/>
              </a:solidFill>
            </a:rPr>
            <a:t>Data Repository</a:t>
          </a:r>
          <a:endParaRPr lang="he-IL">
            <a:solidFill>
              <a:schemeClr val="bg1"/>
            </a:solidFill>
          </a:endParaRPr>
        </a:p>
      </dgm:t>
    </dgm:pt>
    <dgm:pt modelId="{4EDAFEB1-F350-44FA-A1FA-2FE3726184B1}" type="par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74064A4E-0ED4-46F4-B6BC-B428BBEB4C56}" type="sib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37123E9D-53AC-42DC-8197-A3C07E1CC076}">
      <dgm:prSet phldrT="[Text]"/>
      <dgm:spPr/>
      <dgm:t>
        <a:bodyPr/>
        <a:lstStyle/>
        <a:p>
          <a:pPr rtl="1"/>
          <a:r>
            <a:rPr lang="en-US"/>
            <a:t>Basic Cleaning</a:t>
          </a:r>
          <a:endParaRPr lang="he-IL"/>
        </a:p>
      </dgm:t>
    </dgm:pt>
    <dgm:pt modelId="{8A50FD73-6776-4FB9-A3A3-AF82C73BB478}" type="par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D925EE3-317C-4A7D-89D1-D58F407B1BDC}" type="sib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69AA6BD-CF04-49D4-9E4E-A4EE9BAD8193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Feature Generation</a:t>
          </a:r>
          <a:endParaRPr lang="he-IL">
            <a:solidFill>
              <a:schemeClr val="tx1"/>
            </a:solidFill>
          </a:endParaRPr>
        </a:p>
      </dgm:t>
    </dgm:pt>
    <dgm:pt modelId="{E453EB48-F44B-4E61-ACD7-489939E7B977}" type="par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547DBE84-3783-4AC4-AEF2-E591848CCEB3}" type="sib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7543EB09-1041-4892-A4B4-938A61205B24}">
      <dgm:prSet phldrT="[Text]"/>
      <dgm:spPr/>
      <dgm:t>
        <a:bodyPr/>
        <a:lstStyle/>
        <a:p>
          <a:pPr rtl="1"/>
          <a:r>
            <a:rPr lang="en-US"/>
            <a:t>Imputation</a:t>
          </a:r>
          <a:endParaRPr lang="he-IL"/>
        </a:p>
      </dgm:t>
    </dgm:pt>
    <dgm:pt modelId="{190ECEB5-5023-4CC1-8B83-7EBDE3BB4971}" type="par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0E55C69B-5B75-467D-98AB-E5EE32F34051}" type="sib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86230AC9-60E3-404D-8048-D4BDF7920B10}">
      <dgm:prSet phldrT="[Text]"/>
      <dgm:spPr/>
      <dgm:t>
        <a:bodyPr/>
        <a:lstStyle/>
        <a:p>
          <a:pPr rtl="1"/>
          <a:r>
            <a:rPr lang="en-US"/>
            <a:t>Modeling</a:t>
          </a:r>
          <a:endParaRPr lang="he-IL"/>
        </a:p>
      </dgm:t>
    </dgm:pt>
    <dgm:pt modelId="{8C45E8F2-FED8-4C02-82C3-3179B5D2A496}" type="par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8C379267-C1E3-4819-9D51-E7A403E00170}" type="sib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536DB2B8-EF1E-4514-90C1-D324348BD5CE}">
      <dgm:prSet phldrT="[Text]"/>
      <dgm:spPr/>
      <dgm:t>
        <a:bodyPr/>
        <a:lstStyle/>
        <a:p>
          <a:pPr rtl="1"/>
          <a:r>
            <a:rPr lang="en-US"/>
            <a:t>Validation</a:t>
          </a:r>
        </a:p>
      </dgm:t>
    </dgm:pt>
    <dgm:pt modelId="{E9041632-4CB1-4EBB-BC87-DAD7D0BB7C6D}" type="sib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48D24FB1-ACB4-4E36-9DF4-C85AE245735D}" type="par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3DC7A87F-61AE-4981-849B-FE1B8EF2DFF5}" type="pres">
      <dgm:prSet presAssocID="{78DB13C6-322D-44DA-A0D8-BAF876AEFD63}" presName="Name0" presStyleCnt="0">
        <dgm:presLayoutVars>
          <dgm:dir/>
          <dgm:animLvl val="lvl"/>
          <dgm:resizeHandles val="exact"/>
        </dgm:presLayoutVars>
      </dgm:prSet>
      <dgm:spPr/>
    </dgm:pt>
    <dgm:pt modelId="{8CA97630-88CE-4656-884D-96A85E969D31}" type="pres">
      <dgm:prSet presAssocID="{8734759C-8E4A-42D4-8959-48FD2A6BC8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A87970D-09AF-41C6-8D73-0AE6F23303A8}" type="pres">
      <dgm:prSet presAssocID="{74064A4E-0ED4-46F4-B6BC-B428BBEB4C56}" presName="parTxOnlySpace" presStyleCnt="0"/>
      <dgm:spPr/>
    </dgm:pt>
    <dgm:pt modelId="{DD50407C-8B08-48D7-B849-15BC91CD9CAF}" type="pres">
      <dgm:prSet presAssocID="{37123E9D-53AC-42DC-8197-A3C07E1CC07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BA436B9-0384-4473-9F79-21DF2AE8A473}" type="pres">
      <dgm:prSet presAssocID="{4D925EE3-317C-4A7D-89D1-D58F407B1BDC}" presName="parTxOnlySpace" presStyleCnt="0"/>
      <dgm:spPr/>
    </dgm:pt>
    <dgm:pt modelId="{763A8ED1-D181-46E4-B01B-2102E7980836}" type="pres">
      <dgm:prSet presAssocID="{469AA6BD-CF04-49D4-9E4E-A4EE9BAD819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8575B8-1D73-4727-A080-416B534C7DC1}" type="pres">
      <dgm:prSet presAssocID="{547DBE84-3783-4AC4-AEF2-E591848CCEB3}" presName="parTxOnlySpace" presStyleCnt="0"/>
      <dgm:spPr/>
    </dgm:pt>
    <dgm:pt modelId="{D0ECC2C4-9497-413E-A3C3-C3FF181BD87C}" type="pres">
      <dgm:prSet presAssocID="{7543EB09-1041-4892-A4B4-938A61205B2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A77459-1D27-4E79-85D7-696C5A0683D2}" type="pres">
      <dgm:prSet presAssocID="{0E55C69B-5B75-467D-98AB-E5EE32F34051}" presName="parTxOnlySpace" presStyleCnt="0"/>
      <dgm:spPr/>
    </dgm:pt>
    <dgm:pt modelId="{81E67B2B-D3BC-492A-B0BF-3941B2D67895}" type="pres">
      <dgm:prSet presAssocID="{86230AC9-60E3-404D-8048-D4BDF7920B1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C9D89C4-59BD-4B45-9278-535FAA27CE95}" type="pres">
      <dgm:prSet presAssocID="{8C379267-C1E3-4819-9D51-E7A403E00170}" presName="parTxOnlySpace" presStyleCnt="0"/>
      <dgm:spPr/>
    </dgm:pt>
    <dgm:pt modelId="{0F399784-8FBC-4990-A2A3-51E96C40E04D}" type="pres">
      <dgm:prSet presAssocID="{536DB2B8-EF1E-4514-90C1-D324348BD5C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DAD6704-25C8-4C61-9A7C-701D1D374B81}" srcId="{78DB13C6-322D-44DA-A0D8-BAF876AEFD63}" destId="{8734759C-8E4A-42D4-8959-48FD2A6BC8E6}" srcOrd="0" destOrd="0" parTransId="{4EDAFEB1-F350-44FA-A1FA-2FE3726184B1}" sibTransId="{74064A4E-0ED4-46F4-B6BC-B428BBEB4C56}"/>
    <dgm:cxn modelId="{3CBFC90B-BDE1-4B87-91A1-F3B5D588E0D6}" type="presOf" srcId="{8734759C-8E4A-42D4-8959-48FD2A6BC8E6}" destId="{8CA97630-88CE-4656-884D-96A85E969D31}" srcOrd="0" destOrd="0" presId="urn:microsoft.com/office/officeart/2005/8/layout/chevron1"/>
    <dgm:cxn modelId="{67FF0A0D-2308-40BB-8469-87B58A1C13DA}" srcId="{78DB13C6-322D-44DA-A0D8-BAF876AEFD63}" destId="{7543EB09-1041-4892-A4B4-938A61205B24}" srcOrd="3" destOrd="0" parTransId="{190ECEB5-5023-4CC1-8B83-7EBDE3BB4971}" sibTransId="{0E55C69B-5B75-467D-98AB-E5EE32F34051}"/>
    <dgm:cxn modelId="{E9D95833-6949-42C4-87F8-E0D01D3E5E4C}" type="presOf" srcId="{536DB2B8-EF1E-4514-90C1-D324348BD5CE}" destId="{0F399784-8FBC-4990-A2A3-51E96C40E04D}" srcOrd="0" destOrd="0" presId="urn:microsoft.com/office/officeart/2005/8/layout/chevron1"/>
    <dgm:cxn modelId="{BF564C45-7BB1-4DDF-A3A8-BA9FE9BDA278}" srcId="{78DB13C6-322D-44DA-A0D8-BAF876AEFD63}" destId="{536DB2B8-EF1E-4514-90C1-D324348BD5CE}" srcOrd="5" destOrd="0" parTransId="{48D24FB1-ACB4-4E36-9DF4-C85AE245735D}" sibTransId="{E9041632-4CB1-4EBB-BC87-DAD7D0BB7C6D}"/>
    <dgm:cxn modelId="{E8053E55-D789-4519-A5EA-C95B00C40695}" srcId="{78DB13C6-322D-44DA-A0D8-BAF876AEFD63}" destId="{469AA6BD-CF04-49D4-9E4E-A4EE9BAD8193}" srcOrd="2" destOrd="0" parTransId="{E453EB48-F44B-4E61-ACD7-489939E7B977}" sibTransId="{547DBE84-3783-4AC4-AEF2-E591848CCEB3}"/>
    <dgm:cxn modelId="{8E7B6B75-7F79-42B0-9D25-0CC657CB883E}" type="presOf" srcId="{86230AC9-60E3-404D-8048-D4BDF7920B10}" destId="{81E67B2B-D3BC-492A-B0BF-3941B2D67895}" srcOrd="0" destOrd="0" presId="urn:microsoft.com/office/officeart/2005/8/layout/chevron1"/>
    <dgm:cxn modelId="{A03F5889-4B3B-4D4F-819F-91D5C1D7845D}" type="presOf" srcId="{469AA6BD-CF04-49D4-9E4E-A4EE9BAD8193}" destId="{763A8ED1-D181-46E4-B01B-2102E7980836}" srcOrd="0" destOrd="0" presId="urn:microsoft.com/office/officeart/2005/8/layout/chevron1"/>
    <dgm:cxn modelId="{20E4318F-1854-4821-B35A-04AAB0D81BAF}" type="presOf" srcId="{7543EB09-1041-4892-A4B4-938A61205B24}" destId="{D0ECC2C4-9497-413E-A3C3-C3FF181BD87C}" srcOrd="0" destOrd="0" presId="urn:microsoft.com/office/officeart/2005/8/layout/chevron1"/>
    <dgm:cxn modelId="{2DCCE298-566F-4BA2-A701-255C9B415FFF}" type="presOf" srcId="{37123E9D-53AC-42DC-8197-A3C07E1CC076}" destId="{DD50407C-8B08-48D7-B849-15BC91CD9CAF}" srcOrd="0" destOrd="0" presId="urn:microsoft.com/office/officeart/2005/8/layout/chevron1"/>
    <dgm:cxn modelId="{971FBFE4-9746-4B81-8A86-F4F2FAC7F341}" type="presOf" srcId="{78DB13C6-322D-44DA-A0D8-BAF876AEFD63}" destId="{3DC7A87F-61AE-4981-849B-FE1B8EF2DFF5}" srcOrd="0" destOrd="0" presId="urn:microsoft.com/office/officeart/2005/8/layout/chevron1"/>
    <dgm:cxn modelId="{B874F8EF-DB2B-4ADC-B9CE-73B5E5CA6198}" srcId="{78DB13C6-322D-44DA-A0D8-BAF876AEFD63}" destId="{37123E9D-53AC-42DC-8197-A3C07E1CC076}" srcOrd="1" destOrd="0" parTransId="{8A50FD73-6776-4FB9-A3A3-AF82C73BB478}" sibTransId="{4D925EE3-317C-4A7D-89D1-D58F407B1BDC}"/>
    <dgm:cxn modelId="{CF58D4F9-24D1-4DDA-B7E7-9569A1676AC7}" srcId="{78DB13C6-322D-44DA-A0D8-BAF876AEFD63}" destId="{86230AC9-60E3-404D-8048-D4BDF7920B10}" srcOrd="4" destOrd="0" parTransId="{8C45E8F2-FED8-4C02-82C3-3179B5D2A496}" sibTransId="{8C379267-C1E3-4819-9D51-E7A403E00170}"/>
    <dgm:cxn modelId="{A1D81E3B-BD28-4BB1-8E04-B148D13B1B48}" type="presParOf" srcId="{3DC7A87F-61AE-4981-849B-FE1B8EF2DFF5}" destId="{8CA97630-88CE-4656-884D-96A85E969D31}" srcOrd="0" destOrd="0" presId="urn:microsoft.com/office/officeart/2005/8/layout/chevron1"/>
    <dgm:cxn modelId="{F84F3E75-CC98-417E-AB65-CF708EE8713F}" type="presParOf" srcId="{3DC7A87F-61AE-4981-849B-FE1B8EF2DFF5}" destId="{6A87970D-09AF-41C6-8D73-0AE6F23303A8}" srcOrd="1" destOrd="0" presId="urn:microsoft.com/office/officeart/2005/8/layout/chevron1"/>
    <dgm:cxn modelId="{DD709F05-4F58-4623-B6D2-D0BB5BA269F1}" type="presParOf" srcId="{3DC7A87F-61AE-4981-849B-FE1B8EF2DFF5}" destId="{DD50407C-8B08-48D7-B849-15BC91CD9CAF}" srcOrd="2" destOrd="0" presId="urn:microsoft.com/office/officeart/2005/8/layout/chevron1"/>
    <dgm:cxn modelId="{D46AD131-8C5B-409F-BFAB-2B7D78889F35}" type="presParOf" srcId="{3DC7A87F-61AE-4981-849B-FE1B8EF2DFF5}" destId="{BBA436B9-0384-4473-9F79-21DF2AE8A473}" srcOrd="3" destOrd="0" presId="urn:microsoft.com/office/officeart/2005/8/layout/chevron1"/>
    <dgm:cxn modelId="{D1AF307C-6AC5-4589-B659-F0E72901F866}" type="presParOf" srcId="{3DC7A87F-61AE-4981-849B-FE1B8EF2DFF5}" destId="{763A8ED1-D181-46E4-B01B-2102E7980836}" srcOrd="4" destOrd="0" presId="urn:microsoft.com/office/officeart/2005/8/layout/chevron1"/>
    <dgm:cxn modelId="{4779DB7F-7D25-4B16-A3B0-A1376C426301}" type="presParOf" srcId="{3DC7A87F-61AE-4981-849B-FE1B8EF2DFF5}" destId="{0B8575B8-1D73-4727-A080-416B534C7DC1}" srcOrd="5" destOrd="0" presId="urn:microsoft.com/office/officeart/2005/8/layout/chevron1"/>
    <dgm:cxn modelId="{319AB52C-25CE-470A-8423-3B4CF5A05152}" type="presParOf" srcId="{3DC7A87F-61AE-4981-849B-FE1B8EF2DFF5}" destId="{D0ECC2C4-9497-413E-A3C3-C3FF181BD87C}" srcOrd="6" destOrd="0" presId="urn:microsoft.com/office/officeart/2005/8/layout/chevron1"/>
    <dgm:cxn modelId="{8FFB0A2F-8595-4C6B-952D-8D6072981676}" type="presParOf" srcId="{3DC7A87F-61AE-4981-849B-FE1B8EF2DFF5}" destId="{D5A77459-1D27-4E79-85D7-696C5A0683D2}" srcOrd="7" destOrd="0" presId="urn:microsoft.com/office/officeart/2005/8/layout/chevron1"/>
    <dgm:cxn modelId="{F9A22074-99A8-4F35-A33E-BD659CC2D555}" type="presParOf" srcId="{3DC7A87F-61AE-4981-849B-FE1B8EF2DFF5}" destId="{81E67B2B-D3BC-492A-B0BF-3941B2D67895}" srcOrd="8" destOrd="0" presId="urn:microsoft.com/office/officeart/2005/8/layout/chevron1"/>
    <dgm:cxn modelId="{74733D26-B96F-41DB-8BE1-B72873386E82}" type="presParOf" srcId="{3DC7A87F-61AE-4981-849B-FE1B8EF2DFF5}" destId="{8C9D89C4-59BD-4B45-9278-535FAA27CE95}" srcOrd="9" destOrd="0" presId="urn:microsoft.com/office/officeart/2005/8/layout/chevron1"/>
    <dgm:cxn modelId="{186AF0A7-207B-4A68-AC71-F000C90C4148}" type="presParOf" srcId="{3DC7A87F-61AE-4981-849B-FE1B8EF2DFF5}" destId="{0F399784-8FBC-4990-A2A3-51E96C40E04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DB13C6-322D-44DA-A0D8-BAF876AEFD6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34759C-8E4A-42D4-8959-48FD2A6BC8E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/>
        </a:solidFill>
      </dgm:spPr>
      <dgm:t>
        <a:bodyPr/>
        <a:lstStyle/>
        <a:p>
          <a:pPr rtl="1"/>
          <a:r>
            <a:rPr lang="en-US">
              <a:solidFill>
                <a:schemeClr val="bg1"/>
              </a:solidFill>
            </a:rPr>
            <a:t>Data Repository</a:t>
          </a:r>
          <a:endParaRPr lang="he-IL">
            <a:solidFill>
              <a:schemeClr val="bg1"/>
            </a:solidFill>
          </a:endParaRPr>
        </a:p>
      </dgm:t>
    </dgm:pt>
    <dgm:pt modelId="{4EDAFEB1-F350-44FA-A1FA-2FE3726184B1}" type="par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74064A4E-0ED4-46F4-B6BC-B428BBEB4C56}" type="sib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37123E9D-53AC-42DC-8197-A3C07E1CC076}">
      <dgm:prSet phldrT="[Text]"/>
      <dgm:spPr/>
      <dgm:t>
        <a:bodyPr/>
        <a:lstStyle/>
        <a:p>
          <a:pPr rtl="1"/>
          <a:r>
            <a:rPr lang="en-US"/>
            <a:t>Basic Cleaning</a:t>
          </a:r>
          <a:endParaRPr lang="he-IL"/>
        </a:p>
      </dgm:t>
    </dgm:pt>
    <dgm:pt modelId="{8A50FD73-6776-4FB9-A3A3-AF82C73BB478}" type="par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D925EE3-317C-4A7D-89D1-D58F407B1BDC}" type="sib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69AA6BD-CF04-49D4-9E4E-A4EE9BAD8193}">
      <dgm:prSet phldrT="[Text]"/>
      <dgm:spPr/>
      <dgm:t>
        <a:bodyPr/>
        <a:lstStyle/>
        <a:p>
          <a:pPr rtl="1"/>
          <a:r>
            <a:rPr lang="en-US"/>
            <a:t>Feature Generation</a:t>
          </a:r>
          <a:endParaRPr lang="he-IL"/>
        </a:p>
      </dgm:t>
    </dgm:pt>
    <dgm:pt modelId="{E453EB48-F44B-4E61-ACD7-489939E7B977}" type="par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547DBE84-3783-4AC4-AEF2-E591848CCEB3}" type="sib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7543EB09-1041-4892-A4B4-938A61205B24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Imputation</a:t>
          </a:r>
          <a:endParaRPr lang="he-IL">
            <a:solidFill>
              <a:schemeClr val="tx1"/>
            </a:solidFill>
          </a:endParaRPr>
        </a:p>
      </dgm:t>
    </dgm:pt>
    <dgm:pt modelId="{190ECEB5-5023-4CC1-8B83-7EBDE3BB4971}" type="par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0E55C69B-5B75-467D-98AB-E5EE32F34051}" type="sib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86230AC9-60E3-404D-8048-D4BDF7920B10}">
      <dgm:prSet phldrT="[Text]"/>
      <dgm:spPr/>
      <dgm:t>
        <a:bodyPr/>
        <a:lstStyle/>
        <a:p>
          <a:pPr rtl="1"/>
          <a:r>
            <a:rPr lang="en-US"/>
            <a:t>Modeling</a:t>
          </a:r>
          <a:endParaRPr lang="he-IL"/>
        </a:p>
      </dgm:t>
    </dgm:pt>
    <dgm:pt modelId="{8C45E8F2-FED8-4C02-82C3-3179B5D2A496}" type="par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8C379267-C1E3-4819-9D51-E7A403E00170}" type="sib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536DB2B8-EF1E-4514-90C1-D324348BD5CE}">
      <dgm:prSet phldrT="[Text]"/>
      <dgm:spPr/>
      <dgm:t>
        <a:bodyPr/>
        <a:lstStyle/>
        <a:p>
          <a:pPr rtl="1"/>
          <a:r>
            <a:rPr lang="en-US"/>
            <a:t>Validation</a:t>
          </a:r>
        </a:p>
      </dgm:t>
    </dgm:pt>
    <dgm:pt modelId="{48D24FB1-ACB4-4E36-9DF4-C85AE245735D}" type="par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E9041632-4CB1-4EBB-BC87-DAD7D0BB7C6D}" type="sib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3DC7A87F-61AE-4981-849B-FE1B8EF2DFF5}" type="pres">
      <dgm:prSet presAssocID="{78DB13C6-322D-44DA-A0D8-BAF876AEFD63}" presName="Name0" presStyleCnt="0">
        <dgm:presLayoutVars>
          <dgm:dir/>
          <dgm:animLvl val="lvl"/>
          <dgm:resizeHandles val="exact"/>
        </dgm:presLayoutVars>
      </dgm:prSet>
      <dgm:spPr/>
    </dgm:pt>
    <dgm:pt modelId="{8CA97630-88CE-4656-884D-96A85E969D31}" type="pres">
      <dgm:prSet presAssocID="{8734759C-8E4A-42D4-8959-48FD2A6BC8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A87970D-09AF-41C6-8D73-0AE6F23303A8}" type="pres">
      <dgm:prSet presAssocID="{74064A4E-0ED4-46F4-B6BC-B428BBEB4C56}" presName="parTxOnlySpace" presStyleCnt="0"/>
      <dgm:spPr/>
    </dgm:pt>
    <dgm:pt modelId="{DD50407C-8B08-48D7-B849-15BC91CD9CAF}" type="pres">
      <dgm:prSet presAssocID="{37123E9D-53AC-42DC-8197-A3C07E1CC07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BA436B9-0384-4473-9F79-21DF2AE8A473}" type="pres">
      <dgm:prSet presAssocID="{4D925EE3-317C-4A7D-89D1-D58F407B1BDC}" presName="parTxOnlySpace" presStyleCnt="0"/>
      <dgm:spPr/>
    </dgm:pt>
    <dgm:pt modelId="{763A8ED1-D181-46E4-B01B-2102E7980836}" type="pres">
      <dgm:prSet presAssocID="{469AA6BD-CF04-49D4-9E4E-A4EE9BAD819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8575B8-1D73-4727-A080-416B534C7DC1}" type="pres">
      <dgm:prSet presAssocID="{547DBE84-3783-4AC4-AEF2-E591848CCEB3}" presName="parTxOnlySpace" presStyleCnt="0"/>
      <dgm:spPr/>
    </dgm:pt>
    <dgm:pt modelId="{D0ECC2C4-9497-413E-A3C3-C3FF181BD87C}" type="pres">
      <dgm:prSet presAssocID="{7543EB09-1041-4892-A4B4-938A61205B2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A77459-1D27-4E79-85D7-696C5A0683D2}" type="pres">
      <dgm:prSet presAssocID="{0E55C69B-5B75-467D-98AB-E5EE32F34051}" presName="parTxOnlySpace" presStyleCnt="0"/>
      <dgm:spPr/>
    </dgm:pt>
    <dgm:pt modelId="{81E67B2B-D3BC-492A-B0BF-3941B2D67895}" type="pres">
      <dgm:prSet presAssocID="{86230AC9-60E3-404D-8048-D4BDF7920B1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C9D89C4-59BD-4B45-9278-535FAA27CE95}" type="pres">
      <dgm:prSet presAssocID="{8C379267-C1E3-4819-9D51-E7A403E00170}" presName="parTxOnlySpace" presStyleCnt="0"/>
      <dgm:spPr/>
    </dgm:pt>
    <dgm:pt modelId="{0F399784-8FBC-4990-A2A3-51E96C40E04D}" type="pres">
      <dgm:prSet presAssocID="{536DB2B8-EF1E-4514-90C1-D324348BD5C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3030900-2228-45AF-BA82-9FA8D099F43F}" type="presOf" srcId="{7543EB09-1041-4892-A4B4-938A61205B24}" destId="{D0ECC2C4-9497-413E-A3C3-C3FF181BD87C}" srcOrd="0" destOrd="0" presId="urn:microsoft.com/office/officeart/2005/8/layout/chevron1"/>
    <dgm:cxn modelId="{EDAD6704-25C8-4C61-9A7C-701D1D374B81}" srcId="{78DB13C6-322D-44DA-A0D8-BAF876AEFD63}" destId="{8734759C-8E4A-42D4-8959-48FD2A6BC8E6}" srcOrd="0" destOrd="0" parTransId="{4EDAFEB1-F350-44FA-A1FA-2FE3726184B1}" sibTransId="{74064A4E-0ED4-46F4-B6BC-B428BBEB4C56}"/>
    <dgm:cxn modelId="{EBA67A07-6821-4BFF-AEF6-048D74098FDE}" type="presOf" srcId="{8734759C-8E4A-42D4-8959-48FD2A6BC8E6}" destId="{8CA97630-88CE-4656-884D-96A85E969D31}" srcOrd="0" destOrd="0" presId="urn:microsoft.com/office/officeart/2005/8/layout/chevron1"/>
    <dgm:cxn modelId="{67FF0A0D-2308-40BB-8469-87B58A1C13DA}" srcId="{78DB13C6-322D-44DA-A0D8-BAF876AEFD63}" destId="{7543EB09-1041-4892-A4B4-938A61205B24}" srcOrd="3" destOrd="0" parTransId="{190ECEB5-5023-4CC1-8B83-7EBDE3BB4971}" sibTransId="{0E55C69B-5B75-467D-98AB-E5EE32F34051}"/>
    <dgm:cxn modelId="{DB25E818-7C7C-4CF5-BA2E-CD9DE97AAD42}" type="presOf" srcId="{86230AC9-60E3-404D-8048-D4BDF7920B10}" destId="{81E67B2B-D3BC-492A-B0BF-3941B2D67895}" srcOrd="0" destOrd="0" presId="urn:microsoft.com/office/officeart/2005/8/layout/chevron1"/>
    <dgm:cxn modelId="{ED966E31-43C5-4D41-A954-944E3CC31020}" type="presOf" srcId="{536DB2B8-EF1E-4514-90C1-D324348BD5CE}" destId="{0F399784-8FBC-4990-A2A3-51E96C40E04D}" srcOrd="0" destOrd="0" presId="urn:microsoft.com/office/officeart/2005/8/layout/chevron1"/>
    <dgm:cxn modelId="{7FF9653E-F181-450B-8419-BA13A5655C28}" type="presOf" srcId="{469AA6BD-CF04-49D4-9E4E-A4EE9BAD8193}" destId="{763A8ED1-D181-46E4-B01B-2102E7980836}" srcOrd="0" destOrd="0" presId="urn:microsoft.com/office/officeart/2005/8/layout/chevron1"/>
    <dgm:cxn modelId="{BF564C45-7BB1-4DDF-A3A8-BA9FE9BDA278}" srcId="{78DB13C6-322D-44DA-A0D8-BAF876AEFD63}" destId="{536DB2B8-EF1E-4514-90C1-D324348BD5CE}" srcOrd="5" destOrd="0" parTransId="{48D24FB1-ACB4-4E36-9DF4-C85AE245735D}" sibTransId="{E9041632-4CB1-4EBB-BC87-DAD7D0BB7C6D}"/>
    <dgm:cxn modelId="{E8053E55-D789-4519-A5EA-C95B00C40695}" srcId="{78DB13C6-322D-44DA-A0D8-BAF876AEFD63}" destId="{469AA6BD-CF04-49D4-9E4E-A4EE9BAD8193}" srcOrd="2" destOrd="0" parTransId="{E453EB48-F44B-4E61-ACD7-489939E7B977}" sibTransId="{547DBE84-3783-4AC4-AEF2-E591848CCEB3}"/>
    <dgm:cxn modelId="{F80BB577-C258-4B90-8AAB-0791CA561367}" type="presOf" srcId="{37123E9D-53AC-42DC-8197-A3C07E1CC076}" destId="{DD50407C-8B08-48D7-B849-15BC91CD9CAF}" srcOrd="0" destOrd="0" presId="urn:microsoft.com/office/officeart/2005/8/layout/chevron1"/>
    <dgm:cxn modelId="{E8C4ACAE-2875-4FF5-B8EC-3A8544BEE163}" type="presOf" srcId="{78DB13C6-322D-44DA-A0D8-BAF876AEFD63}" destId="{3DC7A87F-61AE-4981-849B-FE1B8EF2DFF5}" srcOrd="0" destOrd="0" presId="urn:microsoft.com/office/officeart/2005/8/layout/chevron1"/>
    <dgm:cxn modelId="{B874F8EF-DB2B-4ADC-B9CE-73B5E5CA6198}" srcId="{78DB13C6-322D-44DA-A0D8-BAF876AEFD63}" destId="{37123E9D-53AC-42DC-8197-A3C07E1CC076}" srcOrd="1" destOrd="0" parTransId="{8A50FD73-6776-4FB9-A3A3-AF82C73BB478}" sibTransId="{4D925EE3-317C-4A7D-89D1-D58F407B1BDC}"/>
    <dgm:cxn modelId="{CF58D4F9-24D1-4DDA-B7E7-9569A1676AC7}" srcId="{78DB13C6-322D-44DA-A0D8-BAF876AEFD63}" destId="{86230AC9-60E3-404D-8048-D4BDF7920B10}" srcOrd="4" destOrd="0" parTransId="{8C45E8F2-FED8-4C02-82C3-3179B5D2A496}" sibTransId="{8C379267-C1E3-4819-9D51-E7A403E00170}"/>
    <dgm:cxn modelId="{024D2BEC-C50F-437B-85B6-5DDDD25C294F}" type="presParOf" srcId="{3DC7A87F-61AE-4981-849B-FE1B8EF2DFF5}" destId="{8CA97630-88CE-4656-884D-96A85E969D31}" srcOrd="0" destOrd="0" presId="urn:microsoft.com/office/officeart/2005/8/layout/chevron1"/>
    <dgm:cxn modelId="{801A4204-DD33-4C89-959F-5DEB11166C5C}" type="presParOf" srcId="{3DC7A87F-61AE-4981-849B-FE1B8EF2DFF5}" destId="{6A87970D-09AF-41C6-8D73-0AE6F23303A8}" srcOrd="1" destOrd="0" presId="urn:microsoft.com/office/officeart/2005/8/layout/chevron1"/>
    <dgm:cxn modelId="{3551E23E-8B48-48E0-A025-6588CB588DB6}" type="presParOf" srcId="{3DC7A87F-61AE-4981-849B-FE1B8EF2DFF5}" destId="{DD50407C-8B08-48D7-B849-15BC91CD9CAF}" srcOrd="2" destOrd="0" presId="urn:microsoft.com/office/officeart/2005/8/layout/chevron1"/>
    <dgm:cxn modelId="{B85892B0-B04D-404B-96B9-00A7A8B499AA}" type="presParOf" srcId="{3DC7A87F-61AE-4981-849B-FE1B8EF2DFF5}" destId="{BBA436B9-0384-4473-9F79-21DF2AE8A473}" srcOrd="3" destOrd="0" presId="urn:microsoft.com/office/officeart/2005/8/layout/chevron1"/>
    <dgm:cxn modelId="{B8E99BD1-A179-4327-BF07-502B964B0609}" type="presParOf" srcId="{3DC7A87F-61AE-4981-849B-FE1B8EF2DFF5}" destId="{763A8ED1-D181-46E4-B01B-2102E7980836}" srcOrd="4" destOrd="0" presId="urn:microsoft.com/office/officeart/2005/8/layout/chevron1"/>
    <dgm:cxn modelId="{5ADF41DA-DFEE-49E8-8CC1-135B25AB0A7F}" type="presParOf" srcId="{3DC7A87F-61AE-4981-849B-FE1B8EF2DFF5}" destId="{0B8575B8-1D73-4727-A080-416B534C7DC1}" srcOrd="5" destOrd="0" presId="urn:microsoft.com/office/officeart/2005/8/layout/chevron1"/>
    <dgm:cxn modelId="{EB479240-4162-494A-9345-5009EADE2E1D}" type="presParOf" srcId="{3DC7A87F-61AE-4981-849B-FE1B8EF2DFF5}" destId="{D0ECC2C4-9497-413E-A3C3-C3FF181BD87C}" srcOrd="6" destOrd="0" presId="urn:microsoft.com/office/officeart/2005/8/layout/chevron1"/>
    <dgm:cxn modelId="{F0FF1182-832E-4FD7-B459-F9FB6DE3F6E6}" type="presParOf" srcId="{3DC7A87F-61AE-4981-849B-FE1B8EF2DFF5}" destId="{D5A77459-1D27-4E79-85D7-696C5A0683D2}" srcOrd="7" destOrd="0" presId="urn:microsoft.com/office/officeart/2005/8/layout/chevron1"/>
    <dgm:cxn modelId="{0CE2119C-B187-446E-948D-1EF48D8A2638}" type="presParOf" srcId="{3DC7A87F-61AE-4981-849B-FE1B8EF2DFF5}" destId="{81E67B2B-D3BC-492A-B0BF-3941B2D67895}" srcOrd="8" destOrd="0" presId="urn:microsoft.com/office/officeart/2005/8/layout/chevron1"/>
    <dgm:cxn modelId="{A74D5A27-E97D-4ABB-A065-6EFF0A958713}" type="presParOf" srcId="{3DC7A87F-61AE-4981-849B-FE1B8EF2DFF5}" destId="{8C9D89C4-59BD-4B45-9278-535FAA27CE95}" srcOrd="9" destOrd="0" presId="urn:microsoft.com/office/officeart/2005/8/layout/chevron1"/>
    <dgm:cxn modelId="{BD8B7BD7-FFB4-47A5-950D-F0B865D84DE5}" type="presParOf" srcId="{3DC7A87F-61AE-4981-849B-FE1B8EF2DFF5}" destId="{0F399784-8FBC-4990-A2A3-51E96C40E04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DB13C6-322D-44DA-A0D8-BAF876AEFD6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34759C-8E4A-42D4-8959-48FD2A6BC8E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/>
        </a:solidFill>
      </dgm:spPr>
      <dgm:t>
        <a:bodyPr/>
        <a:lstStyle/>
        <a:p>
          <a:pPr rtl="1"/>
          <a:r>
            <a:rPr lang="en-US">
              <a:solidFill>
                <a:schemeClr val="bg1"/>
              </a:solidFill>
            </a:rPr>
            <a:t>Data Repository</a:t>
          </a:r>
          <a:endParaRPr lang="he-IL">
            <a:solidFill>
              <a:schemeClr val="bg1"/>
            </a:solidFill>
          </a:endParaRPr>
        </a:p>
      </dgm:t>
    </dgm:pt>
    <dgm:pt modelId="{4EDAFEB1-F350-44FA-A1FA-2FE3726184B1}" type="par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74064A4E-0ED4-46F4-B6BC-B428BBEB4C56}" type="sib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37123E9D-53AC-42DC-8197-A3C07E1CC076}">
      <dgm:prSet phldrT="[Text]"/>
      <dgm:spPr/>
      <dgm:t>
        <a:bodyPr/>
        <a:lstStyle/>
        <a:p>
          <a:pPr rtl="1"/>
          <a:r>
            <a:rPr lang="en-US"/>
            <a:t>Basic Cleaning</a:t>
          </a:r>
          <a:endParaRPr lang="he-IL"/>
        </a:p>
      </dgm:t>
    </dgm:pt>
    <dgm:pt modelId="{8A50FD73-6776-4FB9-A3A3-AF82C73BB478}" type="par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D925EE3-317C-4A7D-89D1-D58F407B1BDC}" type="sib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69AA6BD-CF04-49D4-9E4E-A4EE9BAD8193}">
      <dgm:prSet phldrT="[Text]"/>
      <dgm:spPr/>
      <dgm:t>
        <a:bodyPr/>
        <a:lstStyle/>
        <a:p>
          <a:pPr rtl="1"/>
          <a:r>
            <a:rPr lang="en-US"/>
            <a:t>Feature Generation</a:t>
          </a:r>
          <a:endParaRPr lang="he-IL"/>
        </a:p>
      </dgm:t>
    </dgm:pt>
    <dgm:pt modelId="{E453EB48-F44B-4E61-ACD7-489939E7B977}" type="par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547DBE84-3783-4AC4-AEF2-E591848CCEB3}" type="sib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7543EB09-1041-4892-A4B4-938A61205B24}">
      <dgm:prSet phldrT="[Text]"/>
      <dgm:spPr/>
      <dgm:t>
        <a:bodyPr/>
        <a:lstStyle/>
        <a:p>
          <a:pPr rtl="1"/>
          <a:r>
            <a:rPr lang="en-US"/>
            <a:t>Imputation</a:t>
          </a:r>
          <a:endParaRPr lang="he-IL"/>
        </a:p>
      </dgm:t>
    </dgm:pt>
    <dgm:pt modelId="{190ECEB5-5023-4CC1-8B83-7EBDE3BB4971}" type="par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0E55C69B-5B75-467D-98AB-E5EE32F34051}" type="sib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86230AC9-60E3-404D-8048-D4BDF7920B10}">
      <dgm:prSet phldrT="[Text]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>
        <a:solidFill>
          <a:srgbClr val="92D050"/>
        </a:solidFill>
      </dgm:spPr>
      <dgm:t>
        <a:bodyPr/>
        <a:lstStyle/>
        <a:p>
          <a:pPr rtl="1"/>
          <a:r>
            <a:rPr lang="en-US">
              <a:solidFill>
                <a:schemeClr val="tx1"/>
              </a:solidFill>
            </a:rPr>
            <a:t>Modeling</a:t>
          </a:r>
          <a:endParaRPr lang="he-IL">
            <a:solidFill>
              <a:schemeClr val="tx1"/>
            </a:solidFill>
          </a:endParaRPr>
        </a:p>
      </dgm:t>
    </dgm:pt>
    <dgm:pt modelId="{8C45E8F2-FED8-4C02-82C3-3179B5D2A496}" type="par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8C379267-C1E3-4819-9D51-E7A403E00170}" type="sib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536DB2B8-EF1E-4514-90C1-D324348BD5CE}">
      <dgm:prSet phldrT="[Text]"/>
      <dgm:spPr/>
      <dgm:t>
        <a:bodyPr/>
        <a:lstStyle/>
        <a:p>
          <a:pPr rtl="1"/>
          <a:r>
            <a:rPr lang="en-US"/>
            <a:t>Validation</a:t>
          </a:r>
        </a:p>
      </dgm:t>
    </dgm:pt>
    <dgm:pt modelId="{48D24FB1-ACB4-4E36-9DF4-C85AE245735D}" type="par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E9041632-4CB1-4EBB-BC87-DAD7D0BB7C6D}" type="sib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3DC7A87F-61AE-4981-849B-FE1B8EF2DFF5}" type="pres">
      <dgm:prSet presAssocID="{78DB13C6-322D-44DA-A0D8-BAF876AEFD63}" presName="Name0" presStyleCnt="0">
        <dgm:presLayoutVars>
          <dgm:dir/>
          <dgm:animLvl val="lvl"/>
          <dgm:resizeHandles val="exact"/>
        </dgm:presLayoutVars>
      </dgm:prSet>
      <dgm:spPr/>
    </dgm:pt>
    <dgm:pt modelId="{8CA97630-88CE-4656-884D-96A85E969D31}" type="pres">
      <dgm:prSet presAssocID="{8734759C-8E4A-42D4-8959-48FD2A6BC8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A87970D-09AF-41C6-8D73-0AE6F23303A8}" type="pres">
      <dgm:prSet presAssocID="{74064A4E-0ED4-46F4-B6BC-B428BBEB4C56}" presName="parTxOnlySpace" presStyleCnt="0"/>
      <dgm:spPr/>
    </dgm:pt>
    <dgm:pt modelId="{DD50407C-8B08-48D7-B849-15BC91CD9CAF}" type="pres">
      <dgm:prSet presAssocID="{37123E9D-53AC-42DC-8197-A3C07E1CC07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BA436B9-0384-4473-9F79-21DF2AE8A473}" type="pres">
      <dgm:prSet presAssocID="{4D925EE3-317C-4A7D-89D1-D58F407B1BDC}" presName="parTxOnlySpace" presStyleCnt="0"/>
      <dgm:spPr/>
    </dgm:pt>
    <dgm:pt modelId="{763A8ED1-D181-46E4-B01B-2102E7980836}" type="pres">
      <dgm:prSet presAssocID="{469AA6BD-CF04-49D4-9E4E-A4EE9BAD819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8575B8-1D73-4727-A080-416B534C7DC1}" type="pres">
      <dgm:prSet presAssocID="{547DBE84-3783-4AC4-AEF2-E591848CCEB3}" presName="parTxOnlySpace" presStyleCnt="0"/>
      <dgm:spPr/>
    </dgm:pt>
    <dgm:pt modelId="{D0ECC2C4-9497-413E-A3C3-C3FF181BD87C}" type="pres">
      <dgm:prSet presAssocID="{7543EB09-1041-4892-A4B4-938A61205B2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A77459-1D27-4E79-85D7-696C5A0683D2}" type="pres">
      <dgm:prSet presAssocID="{0E55C69B-5B75-467D-98AB-E5EE32F34051}" presName="parTxOnlySpace" presStyleCnt="0"/>
      <dgm:spPr/>
    </dgm:pt>
    <dgm:pt modelId="{81E67B2B-D3BC-492A-B0BF-3941B2D67895}" type="pres">
      <dgm:prSet presAssocID="{86230AC9-60E3-404D-8048-D4BDF7920B1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C9D89C4-59BD-4B45-9278-535FAA27CE95}" type="pres">
      <dgm:prSet presAssocID="{8C379267-C1E3-4819-9D51-E7A403E00170}" presName="parTxOnlySpace" presStyleCnt="0"/>
      <dgm:spPr/>
    </dgm:pt>
    <dgm:pt modelId="{0F399784-8FBC-4990-A2A3-51E96C40E04D}" type="pres">
      <dgm:prSet presAssocID="{536DB2B8-EF1E-4514-90C1-D324348BD5C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DAD6704-25C8-4C61-9A7C-701D1D374B81}" srcId="{78DB13C6-322D-44DA-A0D8-BAF876AEFD63}" destId="{8734759C-8E4A-42D4-8959-48FD2A6BC8E6}" srcOrd="0" destOrd="0" parTransId="{4EDAFEB1-F350-44FA-A1FA-2FE3726184B1}" sibTransId="{74064A4E-0ED4-46F4-B6BC-B428BBEB4C56}"/>
    <dgm:cxn modelId="{67FF0A0D-2308-40BB-8469-87B58A1C13DA}" srcId="{78DB13C6-322D-44DA-A0D8-BAF876AEFD63}" destId="{7543EB09-1041-4892-A4B4-938A61205B24}" srcOrd="3" destOrd="0" parTransId="{190ECEB5-5023-4CC1-8B83-7EBDE3BB4971}" sibTransId="{0E55C69B-5B75-467D-98AB-E5EE32F34051}"/>
    <dgm:cxn modelId="{67BF0225-81EA-426E-87D7-C1C2BA22A268}" type="presOf" srcId="{536DB2B8-EF1E-4514-90C1-D324348BD5CE}" destId="{0F399784-8FBC-4990-A2A3-51E96C40E04D}" srcOrd="0" destOrd="0" presId="urn:microsoft.com/office/officeart/2005/8/layout/chevron1"/>
    <dgm:cxn modelId="{BF564C45-7BB1-4DDF-A3A8-BA9FE9BDA278}" srcId="{78DB13C6-322D-44DA-A0D8-BAF876AEFD63}" destId="{536DB2B8-EF1E-4514-90C1-D324348BD5CE}" srcOrd="5" destOrd="0" parTransId="{48D24FB1-ACB4-4E36-9DF4-C85AE245735D}" sibTransId="{E9041632-4CB1-4EBB-BC87-DAD7D0BB7C6D}"/>
    <dgm:cxn modelId="{E8053E55-D789-4519-A5EA-C95B00C40695}" srcId="{78DB13C6-322D-44DA-A0D8-BAF876AEFD63}" destId="{469AA6BD-CF04-49D4-9E4E-A4EE9BAD8193}" srcOrd="2" destOrd="0" parTransId="{E453EB48-F44B-4E61-ACD7-489939E7B977}" sibTransId="{547DBE84-3783-4AC4-AEF2-E591848CCEB3}"/>
    <dgm:cxn modelId="{676726B8-D30E-4962-894E-3266F4FD4860}" type="presOf" srcId="{7543EB09-1041-4892-A4B4-938A61205B24}" destId="{D0ECC2C4-9497-413E-A3C3-C3FF181BD87C}" srcOrd="0" destOrd="0" presId="urn:microsoft.com/office/officeart/2005/8/layout/chevron1"/>
    <dgm:cxn modelId="{6F048ECA-1087-490F-AFA1-B5F00081CF5B}" type="presOf" srcId="{37123E9D-53AC-42DC-8197-A3C07E1CC076}" destId="{DD50407C-8B08-48D7-B849-15BC91CD9CAF}" srcOrd="0" destOrd="0" presId="urn:microsoft.com/office/officeart/2005/8/layout/chevron1"/>
    <dgm:cxn modelId="{299BA2D2-BEB1-4955-AD9D-2D0D119D567A}" type="presOf" srcId="{86230AC9-60E3-404D-8048-D4BDF7920B10}" destId="{81E67B2B-D3BC-492A-B0BF-3941B2D67895}" srcOrd="0" destOrd="0" presId="urn:microsoft.com/office/officeart/2005/8/layout/chevron1"/>
    <dgm:cxn modelId="{66E708DB-BAC7-49EE-B82D-B197449C063A}" type="presOf" srcId="{78DB13C6-322D-44DA-A0D8-BAF876AEFD63}" destId="{3DC7A87F-61AE-4981-849B-FE1B8EF2DFF5}" srcOrd="0" destOrd="0" presId="urn:microsoft.com/office/officeart/2005/8/layout/chevron1"/>
    <dgm:cxn modelId="{917A22E7-D5C6-461A-9C55-1895541D2D7C}" type="presOf" srcId="{469AA6BD-CF04-49D4-9E4E-A4EE9BAD8193}" destId="{763A8ED1-D181-46E4-B01B-2102E7980836}" srcOrd="0" destOrd="0" presId="urn:microsoft.com/office/officeart/2005/8/layout/chevron1"/>
    <dgm:cxn modelId="{B874F8EF-DB2B-4ADC-B9CE-73B5E5CA6198}" srcId="{78DB13C6-322D-44DA-A0D8-BAF876AEFD63}" destId="{37123E9D-53AC-42DC-8197-A3C07E1CC076}" srcOrd="1" destOrd="0" parTransId="{8A50FD73-6776-4FB9-A3A3-AF82C73BB478}" sibTransId="{4D925EE3-317C-4A7D-89D1-D58F407B1BDC}"/>
    <dgm:cxn modelId="{B9C3AEF1-6DE6-4B84-91A7-EAADB67498AB}" type="presOf" srcId="{8734759C-8E4A-42D4-8959-48FD2A6BC8E6}" destId="{8CA97630-88CE-4656-884D-96A85E969D31}" srcOrd="0" destOrd="0" presId="urn:microsoft.com/office/officeart/2005/8/layout/chevron1"/>
    <dgm:cxn modelId="{CF58D4F9-24D1-4DDA-B7E7-9569A1676AC7}" srcId="{78DB13C6-322D-44DA-A0D8-BAF876AEFD63}" destId="{86230AC9-60E3-404D-8048-D4BDF7920B10}" srcOrd="4" destOrd="0" parTransId="{8C45E8F2-FED8-4C02-82C3-3179B5D2A496}" sibTransId="{8C379267-C1E3-4819-9D51-E7A403E00170}"/>
    <dgm:cxn modelId="{FC9726A6-BFB2-40C6-B63D-FC2E57FA9F7B}" type="presParOf" srcId="{3DC7A87F-61AE-4981-849B-FE1B8EF2DFF5}" destId="{8CA97630-88CE-4656-884D-96A85E969D31}" srcOrd="0" destOrd="0" presId="urn:microsoft.com/office/officeart/2005/8/layout/chevron1"/>
    <dgm:cxn modelId="{C2946675-0956-4440-8178-8CCE3E031184}" type="presParOf" srcId="{3DC7A87F-61AE-4981-849B-FE1B8EF2DFF5}" destId="{6A87970D-09AF-41C6-8D73-0AE6F23303A8}" srcOrd="1" destOrd="0" presId="urn:microsoft.com/office/officeart/2005/8/layout/chevron1"/>
    <dgm:cxn modelId="{563022BC-7B99-4DD2-AF4B-7168B2EAC4FE}" type="presParOf" srcId="{3DC7A87F-61AE-4981-849B-FE1B8EF2DFF5}" destId="{DD50407C-8B08-48D7-B849-15BC91CD9CAF}" srcOrd="2" destOrd="0" presId="urn:microsoft.com/office/officeart/2005/8/layout/chevron1"/>
    <dgm:cxn modelId="{5EC573D4-26A2-4DCF-9CD1-7660B2B23D70}" type="presParOf" srcId="{3DC7A87F-61AE-4981-849B-FE1B8EF2DFF5}" destId="{BBA436B9-0384-4473-9F79-21DF2AE8A473}" srcOrd="3" destOrd="0" presId="urn:microsoft.com/office/officeart/2005/8/layout/chevron1"/>
    <dgm:cxn modelId="{DED0040A-A14D-4954-BF05-A6A5A55AA5D8}" type="presParOf" srcId="{3DC7A87F-61AE-4981-849B-FE1B8EF2DFF5}" destId="{763A8ED1-D181-46E4-B01B-2102E7980836}" srcOrd="4" destOrd="0" presId="urn:microsoft.com/office/officeart/2005/8/layout/chevron1"/>
    <dgm:cxn modelId="{4DE3BD0D-D937-466C-ADCC-0C1FA04FC481}" type="presParOf" srcId="{3DC7A87F-61AE-4981-849B-FE1B8EF2DFF5}" destId="{0B8575B8-1D73-4727-A080-416B534C7DC1}" srcOrd="5" destOrd="0" presId="urn:microsoft.com/office/officeart/2005/8/layout/chevron1"/>
    <dgm:cxn modelId="{F8F72833-269A-45F1-B7A1-3D042729FDE7}" type="presParOf" srcId="{3DC7A87F-61AE-4981-849B-FE1B8EF2DFF5}" destId="{D0ECC2C4-9497-413E-A3C3-C3FF181BD87C}" srcOrd="6" destOrd="0" presId="urn:microsoft.com/office/officeart/2005/8/layout/chevron1"/>
    <dgm:cxn modelId="{B2D3A0D9-422C-4ED8-8715-74A9108F2463}" type="presParOf" srcId="{3DC7A87F-61AE-4981-849B-FE1B8EF2DFF5}" destId="{D5A77459-1D27-4E79-85D7-696C5A0683D2}" srcOrd="7" destOrd="0" presId="urn:microsoft.com/office/officeart/2005/8/layout/chevron1"/>
    <dgm:cxn modelId="{8EDA8488-4268-4BCA-A41F-5400D3F20277}" type="presParOf" srcId="{3DC7A87F-61AE-4981-849B-FE1B8EF2DFF5}" destId="{81E67B2B-D3BC-492A-B0BF-3941B2D67895}" srcOrd="8" destOrd="0" presId="urn:microsoft.com/office/officeart/2005/8/layout/chevron1"/>
    <dgm:cxn modelId="{39363945-EF95-4F6E-B07C-19C853A525AA}" type="presParOf" srcId="{3DC7A87F-61AE-4981-849B-FE1B8EF2DFF5}" destId="{8C9D89C4-59BD-4B45-9278-535FAA27CE95}" srcOrd="9" destOrd="0" presId="urn:microsoft.com/office/officeart/2005/8/layout/chevron1"/>
    <dgm:cxn modelId="{EEAE43F8-343B-4DD8-8EC7-C73A4A7192EF}" type="presParOf" srcId="{3DC7A87F-61AE-4981-849B-FE1B8EF2DFF5}" destId="{0F399784-8FBC-4990-A2A3-51E96C40E04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8DB13C6-322D-44DA-A0D8-BAF876AEFD6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34759C-8E4A-42D4-8959-48FD2A6BC8E6}">
      <dgm:prSet phldrT="[Text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tx2"/>
        </a:solidFill>
      </dgm:spPr>
      <dgm:t>
        <a:bodyPr/>
        <a:lstStyle/>
        <a:p>
          <a:pPr rtl="1"/>
          <a:r>
            <a:rPr lang="en-US">
              <a:solidFill>
                <a:schemeClr val="bg1"/>
              </a:solidFill>
            </a:rPr>
            <a:t>Data Repository</a:t>
          </a:r>
          <a:endParaRPr lang="he-IL">
            <a:solidFill>
              <a:schemeClr val="bg1"/>
            </a:solidFill>
          </a:endParaRPr>
        </a:p>
      </dgm:t>
    </dgm:pt>
    <dgm:pt modelId="{4EDAFEB1-F350-44FA-A1FA-2FE3726184B1}" type="par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74064A4E-0ED4-46F4-B6BC-B428BBEB4C56}" type="sibTrans" cxnId="{EDAD6704-25C8-4C61-9A7C-701D1D374B81}">
      <dgm:prSet/>
      <dgm:spPr/>
      <dgm:t>
        <a:bodyPr/>
        <a:lstStyle/>
        <a:p>
          <a:pPr rtl="1"/>
          <a:endParaRPr lang="he-IL"/>
        </a:p>
      </dgm:t>
    </dgm:pt>
    <dgm:pt modelId="{37123E9D-53AC-42DC-8197-A3C07E1CC076}">
      <dgm:prSet phldrT="[Text]"/>
      <dgm:spPr/>
      <dgm:t>
        <a:bodyPr/>
        <a:lstStyle/>
        <a:p>
          <a:pPr rtl="1"/>
          <a:r>
            <a:rPr lang="en-US"/>
            <a:t>Basic Cleaning</a:t>
          </a:r>
          <a:endParaRPr lang="he-IL"/>
        </a:p>
      </dgm:t>
    </dgm:pt>
    <dgm:pt modelId="{8A50FD73-6776-4FB9-A3A3-AF82C73BB478}" type="par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D925EE3-317C-4A7D-89D1-D58F407B1BDC}" type="sibTrans" cxnId="{B874F8EF-DB2B-4ADC-B9CE-73B5E5CA6198}">
      <dgm:prSet/>
      <dgm:spPr/>
      <dgm:t>
        <a:bodyPr/>
        <a:lstStyle/>
        <a:p>
          <a:pPr rtl="1"/>
          <a:endParaRPr lang="he-IL"/>
        </a:p>
      </dgm:t>
    </dgm:pt>
    <dgm:pt modelId="{469AA6BD-CF04-49D4-9E4E-A4EE9BAD8193}">
      <dgm:prSet phldrT="[Text]"/>
      <dgm:spPr/>
      <dgm:t>
        <a:bodyPr/>
        <a:lstStyle/>
        <a:p>
          <a:pPr rtl="1"/>
          <a:r>
            <a:rPr lang="en-US"/>
            <a:t>Feature Generation</a:t>
          </a:r>
          <a:endParaRPr lang="he-IL"/>
        </a:p>
      </dgm:t>
    </dgm:pt>
    <dgm:pt modelId="{E453EB48-F44B-4E61-ACD7-489939E7B977}" type="par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547DBE84-3783-4AC4-AEF2-E591848CCEB3}" type="sibTrans" cxnId="{E8053E55-D789-4519-A5EA-C95B00C40695}">
      <dgm:prSet/>
      <dgm:spPr/>
      <dgm:t>
        <a:bodyPr/>
        <a:lstStyle/>
        <a:p>
          <a:pPr rtl="1"/>
          <a:endParaRPr lang="he-IL"/>
        </a:p>
      </dgm:t>
    </dgm:pt>
    <dgm:pt modelId="{7543EB09-1041-4892-A4B4-938A61205B24}">
      <dgm:prSet phldrT="[Text]"/>
      <dgm:spPr/>
      <dgm:t>
        <a:bodyPr/>
        <a:lstStyle/>
        <a:p>
          <a:pPr rtl="1"/>
          <a:r>
            <a:rPr lang="en-US"/>
            <a:t>Imputation</a:t>
          </a:r>
          <a:endParaRPr lang="he-IL"/>
        </a:p>
      </dgm:t>
    </dgm:pt>
    <dgm:pt modelId="{190ECEB5-5023-4CC1-8B83-7EBDE3BB4971}" type="par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0E55C69B-5B75-467D-98AB-E5EE32F34051}" type="sibTrans" cxnId="{67FF0A0D-2308-40BB-8469-87B58A1C13DA}">
      <dgm:prSet/>
      <dgm:spPr/>
      <dgm:t>
        <a:bodyPr/>
        <a:lstStyle/>
        <a:p>
          <a:pPr rtl="1"/>
          <a:endParaRPr lang="he-IL"/>
        </a:p>
      </dgm:t>
    </dgm:pt>
    <dgm:pt modelId="{86230AC9-60E3-404D-8048-D4BDF7920B10}">
      <dgm:prSet phldrT="[Text]"/>
      <dgm:spPr/>
      <dgm:t>
        <a:bodyPr/>
        <a:lstStyle/>
        <a:p>
          <a:pPr rtl="1"/>
          <a:r>
            <a:rPr lang="en-US"/>
            <a:t>Modeling</a:t>
          </a:r>
          <a:endParaRPr lang="he-IL"/>
        </a:p>
      </dgm:t>
    </dgm:pt>
    <dgm:pt modelId="{8C45E8F2-FED8-4C02-82C3-3179B5D2A496}" type="par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8C379267-C1E3-4819-9D51-E7A403E00170}" type="sibTrans" cxnId="{CF58D4F9-24D1-4DDA-B7E7-9569A1676AC7}">
      <dgm:prSet/>
      <dgm:spPr/>
      <dgm:t>
        <a:bodyPr/>
        <a:lstStyle/>
        <a:p>
          <a:pPr rtl="1"/>
          <a:endParaRPr lang="he-IL"/>
        </a:p>
      </dgm:t>
    </dgm:pt>
    <dgm:pt modelId="{536DB2B8-EF1E-4514-90C1-D324348BD5CE}">
      <dgm:prSet phldrT="[Text]"/>
      <dgm:spPr/>
      <dgm:t>
        <a:bodyPr/>
        <a:lstStyle/>
        <a:p>
          <a:pPr rtl="1"/>
          <a:r>
            <a:rPr lang="en-US"/>
            <a:t>Validation</a:t>
          </a:r>
        </a:p>
      </dgm:t>
    </dgm:pt>
    <dgm:pt modelId="{48D24FB1-ACB4-4E36-9DF4-C85AE245735D}" type="par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E9041632-4CB1-4EBB-BC87-DAD7D0BB7C6D}" type="sibTrans" cxnId="{BF564C45-7BB1-4DDF-A3A8-BA9FE9BDA278}">
      <dgm:prSet/>
      <dgm:spPr/>
      <dgm:t>
        <a:bodyPr/>
        <a:lstStyle/>
        <a:p>
          <a:pPr rtl="1"/>
          <a:endParaRPr lang="he-IL"/>
        </a:p>
      </dgm:t>
    </dgm:pt>
    <dgm:pt modelId="{3DC7A87F-61AE-4981-849B-FE1B8EF2DFF5}" type="pres">
      <dgm:prSet presAssocID="{78DB13C6-322D-44DA-A0D8-BAF876AEFD63}" presName="Name0" presStyleCnt="0">
        <dgm:presLayoutVars>
          <dgm:dir/>
          <dgm:animLvl val="lvl"/>
          <dgm:resizeHandles val="exact"/>
        </dgm:presLayoutVars>
      </dgm:prSet>
      <dgm:spPr/>
    </dgm:pt>
    <dgm:pt modelId="{8CA97630-88CE-4656-884D-96A85E969D31}" type="pres">
      <dgm:prSet presAssocID="{8734759C-8E4A-42D4-8959-48FD2A6BC8E6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6A87970D-09AF-41C6-8D73-0AE6F23303A8}" type="pres">
      <dgm:prSet presAssocID="{74064A4E-0ED4-46F4-B6BC-B428BBEB4C56}" presName="parTxOnlySpace" presStyleCnt="0"/>
      <dgm:spPr/>
    </dgm:pt>
    <dgm:pt modelId="{DD50407C-8B08-48D7-B849-15BC91CD9CAF}" type="pres">
      <dgm:prSet presAssocID="{37123E9D-53AC-42DC-8197-A3C07E1CC076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BA436B9-0384-4473-9F79-21DF2AE8A473}" type="pres">
      <dgm:prSet presAssocID="{4D925EE3-317C-4A7D-89D1-D58F407B1BDC}" presName="parTxOnlySpace" presStyleCnt="0"/>
      <dgm:spPr/>
    </dgm:pt>
    <dgm:pt modelId="{763A8ED1-D181-46E4-B01B-2102E7980836}" type="pres">
      <dgm:prSet presAssocID="{469AA6BD-CF04-49D4-9E4E-A4EE9BAD8193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B8575B8-1D73-4727-A080-416B534C7DC1}" type="pres">
      <dgm:prSet presAssocID="{547DBE84-3783-4AC4-AEF2-E591848CCEB3}" presName="parTxOnlySpace" presStyleCnt="0"/>
      <dgm:spPr/>
    </dgm:pt>
    <dgm:pt modelId="{D0ECC2C4-9497-413E-A3C3-C3FF181BD87C}" type="pres">
      <dgm:prSet presAssocID="{7543EB09-1041-4892-A4B4-938A61205B2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D5A77459-1D27-4E79-85D7-696C5A0683D2}" type="pres">
      <dgm:prSet presAssocID="{0E55C69B-5B75-467D-98AB-E5EE32F34051}" presName="parTxOnlySpace" presStyleCnt="0"/>
      <dgm:spPr/>
    </dgm:pt>
    <dgm:pt modelId="{81E67B2B-D3BC-492A-B0BF-3941B2D67895}" type="pres">
      <dgm:prSet presAssocID="{86230AC9-60E3-404D-8048-D4BDF7920B10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8C9D89C4-59BD-4B45-9278-535FAA27CE95}" type="pres">
      <dgm:prSet presAssocID="{8C379267-C1E3-4819-9D51-E7A403E00170}" presName="parTxOnlySpace" presStyleCnt="0"/>
      <dgm:spPr/>
    </dgm:pt>
    <dgm:pt modelId="{0F399784-8FBC-4990-A2A3-51E96C40E04D}" type="pres">
      <dgm:prSet presAssocID="{536DB2B8-EF1E-4514-90C1-D324348BD5CE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EDAD6704-25C8-4C61-9A7C-701D1D374B81}" srcId="{78DB13C6-322D-44DA-A0D8-BAF876AEFD63}" destId="{8734759C-8E4A-42D4-8959-48FD2A6BC8E6}" srcOrd="0" destOrd="0" parTransId="{4EDAFEB1-F350-44FA-A1FA-2FE3726184B1}" sibTransId="{74064A4E-0ED4-46F4-B6BC-B428BBEB4C56}"/>
    <dgm:cxn modelId="{67FF0A0D-2308-40BB-8469-87B58A1C13DA}" srcId="{78DB13C6-322D-44DA-A0D8-BAF876AEFD63}" destId="{7543EB09-1041-4892-A4B4-938A61205B24}" srcOrd="3" destOrd="0" parTransId="{190ECEB5-5023-4CC1-8B83-7EBDE3BB4971}" sibTransId="{0E55C69B-5B75-467D-98AB-E5EE32F34051}"/>
    <dgm:cxn modelId="{1B034315-F6B5-4C8A-B7A4-484C3E9C6FB1}" type="presOf" srcId="{86230AC9-60E3-404D-8048-D4BDF7920B10}" destId="{81E67B2B-D3BC-492A-B0BF-3941B2D67895}" srcOrd="0" destOrd="0" presId="urn:microsoft.com/office/officeart/2005/8/layout/chevron1"/>
    <dgm:cxn modelId="{5A27A024-14C3-4C23-9DE8-899A7FF24ECE}" type="presOf" srcId="{7543EB09-1041-4892-A4B4-938A61205B24}" destId="{D0ECC2C4-9497-413E-A3C3-C3FF181BD87C}" srcOrd="0" destOrd="0" presId="urn:microsoft.com/office/officeart/2005/8/layout/chevron1"/>
    <dgm:cxn modelId="{83E68C35-9229-4A64-808E-974DC7793EF0}" type="presOf" srcId="{78DB13C6-322D-44DA-A0D8-BAF876AEFD63}" destId="{3DC7A87F-61AE-4981-849B-FE1B8EF2DFF5}" srcOrd="0" destOrd="0" presId="urn:microsoft.com/office/officeart/2005/8/layout/chevron1"/>
    <dgm:cxn modelId="{D3AC7D38-8E35-4735-8F34-174259C33400}" type="presOf" srcId="{536DB2B8-EF1E-4514-90C1-D324348BD5CE}" destId="{0F399784-8FBC-4990-A2A3-51E96C40E04D}" srcOrd="0" destOrd="0" presId="urn:microsoft.com/office/officeart/2005/8/layout/chevron1"/>
    <dgm:cxn modelId="{BB9CE63B-6509-4BCB-BB9D-8EF2103F2DF9}" type="presOf" srcId="{8734759C-8E4A-42D4-8959-48FD2A6BC8E6}" destId="{8CA97630-88CE-4656-884D-96A85E969D31}" srcOrd="0" destOrd="0" presId="urn:microsoft.com/office/officeart/2005/8/layout/chevron1"/>
    <dgm:cxn modelId="{BF564C45-7BB1-4DDF-A3A8-BA9FE9BDA278}" srcId="{78DB13C6-322D-44DA-A0D8-BAF876AEFD63}" destId="{536DB2B8-EF1E-4514-90C1-D324348BD5CE}" srcOrd="5" destOrd="0" parTransId="{48D24FB1-ACB4-4E36-9DF4-C85AE245735D}" sibTransId="{E9041632-4CB1-4EBB-BC87-DAD7D0BB7C6D}"/>
    <dgm:cxn modelId="{E8053E55-D789-4519-A5EA-C95B00C40695}" srcId="{78DB13C6-322D-44DA-A0D8-BAF876AEFD63}" destId="{469AA6BD-CF04-49D4-9E4E-A4EE9BAD8193}" srcOrd="2" destOrd="0" parTransId="{E453EB48-F44B-4E61-ACD7-489939E7B977}" sibTransId="{547DBE84-3783-4AC4-AEF2-E591848CCEB3}"/>
    <dgm:cxn modelId="{06BA93B0-1F01-4F3D-A401-04246623B8BD}" type="presOf" srcId="{37123E9D-53AC-42DC-8197-A3C07E1CC076}" destId="{DD50407C-8B08-48D7-B849-15BC91CD9CAF}" srcOrd="0" destOrd="0" presId="urn:microsoft.com/office/officeart/2005/8/layout/chevron1"/>
    <dgm:cxn modelId="{2EE834E4-A75B-45C7-91DD-D2D647DE4481}" type="presOf" srcId="{469AA6BD-CF04-49D4-9E4E-A4EE9BAD8193}" destId="{763A8ED1-D181-46E4-B01B-2102E7980836}" srcOrd="0" destOrd="0" presId="urn:microsoft.com/office/officeart/2005/8/layout/chevron1"/>
    <dgm:cxn modelId="{B874F8EF-DB2B-4ADC-B9CE-73B5E5CA6198}" srcId="{78DB13C6-322D-44DA-A0D8-BAF876AEFD63}" destId="{37123E9D-53AC-42DC-8197-A3C07E1CC076}" srcOrd="1" destOrd="0" parTransId="{8A50FD73-6776-4FB9-A3A3-AF82C73BB478}" sibTransId="{4D925EE3-317C-4A7D-89D1-D58F407B1BDC}"/>
    <dgm:cxn modelId="{CF58D4F9-24D1-4DDA-B7E7-9569A1676AC7}" srcId="{78DB13C6-322D-44DA-A0D8-BAF876AEFD63}" destId="{86230AC9-60E3-404D-8048-D4BDF7920B10}" srcOrd="4" destOrd="0" parTransId="{8C45E8F2-FED8-4C02-82C3-3179B5D2A496}" sibTransId="{8C379267-C1E3-4819-9D51-E7A403E00170}"/>
    <dgm:cxn modelId="{851D1190-AC83-4631-B880-A0D50E83D33F}" type="presParOf" srcId="{3DC7A87F-61AE-4981-849B-FE1B8EF2DFF5}" destId="{8CA97630-88CE-4656-884D-96A85E969D31}" srcOrd="0" destOrd="0" presId="urn:microsoft.com/office/officeart/2005/8/layout/chevron1"/>
    <dgm:cxn modelId="{D015C4D8-EF64-442A-8C80-8C91D9D48CEA}" type="presParOf" srcId="{3DC7A87F-61AE-4981-849B-FE1B8EF2DFF5}" destId="{6A87970D-09AF-41C6-8D73-0AE6F23303A8}" srcOrd="1" destOrd="0" presId="urn:microsoft.com/office/officeart/2005/8/layout/chevron1"/>
    <dgm:cxn modelId="{B59A3435-CCE2-49B3-9799-D2DBD231C91C}" type="presParOf" srcId="{3DC7A87F-61AE-4981-849B-FE1B8EF2DFF5}" destId="{DD50407C-8B08-48D7-B849-15BC91CD9CAF}" srcOrd="2" destOrd="0" presId="urn:microsoft.com/office/officeart/2005/8/layout/chevron1"/>
    <dgm:cxn modelId="{A7DF2E30-C47F-4A11-9B5B-724614B2BD58}" type="presParOf" srcId="{3DC7A87F-61AE-4981-849B-FE1B8EF2DFF5}" destId="{BBA436B9-0384-4473-9F79-21DF2AE8A473}" srcOrd="3" destOrd="0" presId="urn:microsoft.com/office/officeart/2005/8/layout/chevron1"/>
    <dgm:cxn modelId="{5E848F58-5338-4613-9D11-3CC308325F6C}" type="presParOf" srcId="{3DC7A87F-61AE-4981-849B-FE1B8EF2DFF5}" destId="{763A8ED1-D181-46E4-B01B-2102E7980836}" srcOrd="4" destOrd="0" presId="urn:microsoft.com/office/officeart/2005/8/layout/chevron1"/>
    <dgm:cxn modelId="{430E3920-18C7-4274-A9EC-6E6C97652195}" type="presParOf" srcId="{3DC7A87F-61AE-4981-849B-FE1B8EF2DFF5}" destId="{0B8575B8-1D73-4727-A080-416B534C7DC1}" srcOrd="5" destOrd="0" presId="urn:microsoft.com/office/officeart/2005/8/layout/chevron1"/>
    <dgm:cxn modelId="{0B5EDC57-4252-4A74-AC4F-8ACEE6AB2E7F}" type="presParOf" srcId="{3DC7A87F-61AE-4981-849B-FE1B8EF2DFF5}" destId="{D0ECC2C4-9497-413E-A3C3-C3FF181BD87C}" srcOrd="6" destOrd="0" presId="urn:microsoft.com/office/officeart/2005/8/layout/chevron1"/>
    <dgm:cxn modelId="{8A74085F-0D50-465A-B695-B54804261578}" type="presParOf" srcId="{3DC7A87F-61AE-4981-849B-FE1B8EF2DFF5}" destId="{D5A77459-1D27-4E79-85D7-696C5A0683D2}" srcOrd="7" destOrd="0" presId="urn:microsoft.com/office/officeart/2005/8/layout/chevron1"/>
    <dgm:cxn modelId="{A4428D03-0A7B-4E81-98AD-6134BFCC15BA}" type="presParOf" srcId="{3DC7A87F-61AE-4981-849B-FE1B8EF2DFF5}" destId="{81E67B2B-D3BC-492A-B0BF-3941B2D67895}" srcOrd="8" destOrd="0" presId="urn:microsoft.com/office/officeart/2005/8/layout/chevron1"/>
    <dgm:cxn modelId="{45EA940E-6FBE-4B9A-A5B9-7672A93EF3BC}" type="presParOf" srcId="{3DC7A87F-61AE-4981-849B-FE1B8EF2DFF5}" destId="{8C9D89C4-59BD-4B45-9278-535FAA27CE95}" srcOrd="9" destOrd="0" presId="urn:microsoft.com/office/officeart/2005/8/layout/chevron1"/>
    <dgm:cxn modelId="{C8B2361F-A210-4BF2-B08D-A5CD76CA4508}" type="presParOf" srcId="{3DC7A87F-61AE-4981-849B-FE1B8EF2DFF5}" destId="{0F399784-8FBC-4990-A2A3-51E96C40E04D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7630-88CE-4656-884D-96A85E969D31}">
      <dsp:nvSpPr>
        <dsp:cNvPr id="0" name=""/>
        <dsp:cNvSpPr/>
      </dsp:nvSpPr>
      <dsp:spPr>
        <a:xfrm>
          <a:off x="5221" y="553939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Repository</a:t>
          </a:r>
          <a:endParaRPr lang="he-IL" sz="1800" kern="1200"/>
        </a:p>
      </dsp:txBody>
      <dsp:txXfrm>
        <a:off x="393673" y="553939"/>
        <a:ext cx="1165357" cy="776904"/>
      </dsp:txXfrm>
    </dsp:sp>
    <dsp:sp modelId="{DD50407C-8B08-48D7-B849-15BC91CD9CAF}">
      <dsp:nvSpPr>
        <dsp:cNvPr id="0" name=""/>
        <dsp:cNvSpPr/>
      </dsp:nvSpPr>
      <dsp:spPr>
        <a:xfrm>
          <a:off x="1753256" y="553939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Cleaning</a:t>
          </a:r>
          <a:endParaRPr lang="he-IL" sz="1800" kern="1200" dirty="0"/>
        </a:p>
      </dsp:txBody>
      <dsp:txXfrm>
        <a:off x="2141708" y="553939"/>
        <a:ext cx="1165357" cy="776904"/>
      </dsp:txXfrm>
    </dsp:sp>
    <dsp:sp modelId="{763A8ED1-D181-46E4-B01B-2102E7980836}">
      <dsp:nvSpPr>
        <dsp:cNvPr id="0" name=""/>
        <dsp:cNvSpPr/>
      </dsp:nvSpPr>
      <dsp:spPr>
        <a:xfrm>
          <a:off x="3501292" y="553939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Feature Generation</a:t>
          </a:r>
          <a:endParaRPr lang="he-IL" sz="1800" kern="1200"/>
        </a:p>
      </dsp:txBody>
      <dsp:txXfrm>
        <a:off x="3889744" y="553939"/>
        <a:ext cx="1165357" cy="776904"/>
      </dsp:txXfrm>
    </dsp:sp>
    <dsp:sp modelId="{D0ECC2C4-9497-413E-A3C3-C3FF181BD87C}">
      <dsp:nvSpPr>
        <dsp:cNvPr id="0" name=""/>
        <dsp:cNvSpPr/>
      </dsp:nvSpPr>
      <dsp:spPr>
        <a:xfrm>
          <a:off x="5249327" y="553939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Imputation</a:t>
          </a:r>
          <a:endParaRPr lang="he-IL" sz="1800" kern="1200"/>
        </a:p>
      </dsp:txBody>
      <dsp:txXfrm>
        <a:off x="5637779" y="553939"/>
        <a:ext cx="1165357" cy="776904"/>
      </dsp:txXfrm>
    </dsp:sp>
    <dsp:sp modelId="{81E67B2B-D3BC-492A-B0BF-3941B2D67895}">
      <dsp:nvSpPr>
        <dsp:cNvPr id="0" name=""/>
        <dsp:cNvSpPr/>
      </dsp:nvSpPr>
      <dsp:spPr>
        <a:xfrm>
          <a:off x="6997363" y="553939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Modeling</a:t>
          </a:r>
          <a:endParaRPr lang="he-IL" sz="1800" kern="1200"/>
        </a:p>
      </dsp:txBody>
      <dsp:txXfrm>
        <a:off x="7385815" y="553939"/>
        <a:ext cx="1165357" cy="776904"/>
      </dsp:txXfrm>
    </dsp:sp>
    <dsp:sp modelId="{0F399784-8FBC-4990-A2A3-51E96C40E04D}">
      <dsp:nvSpPr>
        <dsp:cNvPr id="0" name=""/>
        <dsp:cNvSpPr/>
      </dsp:nvSpPr>
      <dsp:spPr>
        <a:xfrm>
          <a:off x="8745399" y="553939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Validation</a:t>
          </a:r>
          <a:endParaRPr lang="he-IL" sz="1800" kern="1200"/>
        </a:p>
      </dsp:txBody>
      <dsp:txXfrm>
        <a:off x="9133851" y="553939"/>
        <a:ext cx="1165357" cy="7769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7630-88CE-4656-884D-96A85E969D31}">
      <dsp:nvSpPr>
        <dsp:cNvPr id="0" name=""/>
        <dsp:cNvSpPr/>
      </dsp:nvSpPr>
      <dsp:spPr>
        <a:xfrm>
          <a:off x="5221" y="101405"/>
          <a:ext cx="1942261" cy="776904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Data Repository</a:t>
          </a:r>
          <a:endParaRPr lang="he-IL" sz="1800" kern="1200">
            <a:solidFill>
              <a:schemeClr val="bg1"/>
            </a:solidFill>
          </a:endParaRPr>
        </a:p>
      </dsp:txBody>
      <dsp:txXfrm>
        <a:off x="393673" y="101405"/>
        <a:ext cx="1165357" cy="776904"/>
      </dsp:txXfrm>
    </dsp:sp>
    <dsp:sp modelId="{DD50407C-8B08-48D7-B849-15BC91CD9CAF}">
      <dsp:nvSpPr>
        <dsp:cNvPr id="0" name=""/>
        <dsp:cNvSpPr/>
      </dsp:nvSpPr>
      <dsp:spPr>
        <a:xfrm>
          <a:off x="1753256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Cleaning</a:t>
          </a:r>
          <a:endParaRPr lang="he-IL" sz="1800" kern="1200"/>
        </a:p>
      </dsp:txBody>
      <dsp:txXfrm>
        <a:off x="2141708" y="101405"/>
        <a:ext cx="1165357" cy="776904"/>
      </dsp:txXfrm>
    </dsp:sp>
    <dsp:sp modelId="{763A8ED1-D181-46E4-B01B-2102E7980836}">
      <dsp:nvSpPr>
        <dsp:cNvPr id="0" name=""/>
        <dsp:cNvSpPr/>
      </dsp:nvSpPr>
      <dsp:spPr>
        <a:xfrm>
          <a:off x="3501292" y="101405"/>
          <a:ext cx="1942261" cy="776904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Feature Generation</a:t>
          </a:r>
          <a:endParaRPr lang="he-IL" sz="1800" kern="1200">
            <a:solidFill>
              <a:schemeClr val="tx1"/>
            </a:solidFill>
          </a:endParaRPr>
        </a:p>
      </dsp:txBody>
      <dsp:txXfrm>
        <a:off x="3889744" y="101405"/>
        <a:ext cx="1165357" cy="776904"/>
      </dsp:txXfrm>
    </dsp:sp>
    <dsp:sp modelId="{D0ECC2C4-9497-413E-A3C3-C3FF181BD87C}">
      <dsp:nvSpPr>
        <dsp:cNvPr id="0" name=""/>
        <dsp:cNvSpPr/>
      </dsp:nvSpPr>
      <dsp:spPr>
        <a:xfrm>
          <a:off x="5249327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Imputation</a:t>
          </a:r>
          <a:endParaRPr lang="he-IL" sz="1800" kern="1200"/>
        </a:p>
      </dsp:txBody>
      <dsp:txXfrm>
        <a:off x="5637779" y="101405"/>
        <a:ext cx="1165357" cy="776904"/>
      </dsp:txXfrm>
    </dsp:sp>
    <dsp:sp modelId="{81E67B2B-D3BC-492A-B0BF-3941B2D67895}">
      <dsp:nvSpPr>
        <dsp:cNvPr id="0" name=""/>
        <dsp:cNvSpPr/>
      </dsp:nvSpPr>
      <dsp:spPr>
        <a:xfrm>
          <a:off x="6997363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Modeling</a:t>
          </a:r>
          <a:endParaRPr lang="he-IL" sz="1800" kern="1200"/>
        </a:p>
      </dsp:txBody>
      <dsp:txXfrm>
        <a:off x="7385815" y="101405"/>
        <a:ext cx="1165357" cy="776904"/>
      </dsp:txXfrm>
    </dsp:sp>
    <dsp:sp modelId="{0F399784-8FBC-4990-A2A3-51E96C40E04D}">
      <dsp:nvSpPr>
        <dsp:cNvPr id="0" name=""/>
        <dsp:cNvSpPr/>
      </dsp:nvSpPr>
      <dsp:spPr>
        <a:xfrm>
          <a:off x="8745399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Validation</a:t>
          </a:r>
        </a:p>
      </dsp:txBody>
      <dsp:txXfrm>
        <a:off x="9133851" y="101405"/>
        <a:ext cx="1165357" cy="776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7630-88CE-4656-884D-96A85E969D31}">
      <dsp:nvSpPr>
        <dsp:cNvPr id="0" name=""/>
        <dsp:cNvSpPr/>
      </dsp:nvSpPr>
      <dsp:spPr>
        <a:xfrm>
          <a:off x="5221" y="101405"/>
          <a:ext cx="1942261" cy="776904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Data Repository</a:t>
          </a:r>
          <a:endParaRPr lang="he-IL" sz="1800" kern="1200">
            <a:solidFill>
              <a:schemeClr val="bg1"/>
            </a:solidFill>
          </a:endParaRPr>
        </a:p>
      </dsp:txBody>
      <dsp:txXfrm>
        <a:off x="393673" y="101405"/>
        <a:ext cx="1165357" cy="776904"/>
      </dsp:txXfrm>
    </dsp:sp>
    <dsp:sp modelId="{DD50407C-8B08-48D7-B849-15BC91CD9CAF}">
      <dsp:nvSpPr>
        <dsp:cNvPr id="0" name=""/>
        <dsp:cNvSpPr/>
      </dsp:nvSpPr>
      <dsp:spPr>
        <a:xfrm>
          <a:off x="1753256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Cleaning</a:t>
          </a:r>
          <a:endParaRPr lang="he-IL" sz="1800" kern="1200"/>
        </a:p>
      </dsp:txBody>
      <dsp:txXfrm>
        <a:off x="2141708" y="101405"/>
        <a:ext cx="1165357" cy="776904"/>
      </dsp:txXfrm>
    </dsp:sp>
    <dsp:sp modelId="{763A8ED1-D181-46E4-B01B-2102E7980836}">
      <dsp:nvSpPr>
        <dsp:cNvPr id="0" name=""/>
        <dsp:cNvSpPr/>
      </dsp:nvSpPr>
      <dsp:spPr>
        <a:xfrm>
          <a:off x="3501292" y="101405"/>
          <a:ext cx="1942261" cy="776904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Feature Generation</a:t>
          </a:r>
          <a:endParaRPr lang="he-IL" sz="1800" kern="1200">
            <a:solidFill>
              <a:schemeClr val="tx1"/>
            </a:solidFill>
          </a:endParaRPr>
        </a:p>
      </dsp:txBody>
      <dsp:txXfrm>
        <a:off x="3889744" y="101405"/>
        <a:ext cx="1165357" cy="776904"/>
      </dsp:txXfrm>
    </dsp:sp>
    <dsp:sp modelId="{D0ECC2C4-9497-413E-A3C3-C3FF181BD87C}">
      <dsp:nvSpPr>
        <dsp:cNvPr id="0" name=""/>
        <dsp:cNvSpPr/>
      </dsp:nvSpPr>
      <dsp:spPr>
        <a:xfrm>
          <a:off x="5249327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Imputation</a:t>
          </a:r>
          <a:endParaRPr lang="he-IL" sz="1800" kern="1200"/>
        </a:p>
      </dsp:txBody>
      <dsp:txXfrm>
        <a:off x="5637779" y="101405"/>
        <a:ext cx="1165357" cy="776904"/>
      </dsp:txXfrm>
    </dsp:sp>
    <dsp:sp modelId="{81E67B2B-D3BC-492A-B0BF-3941B2D67895}">
      <dsp:nvSpPr>
        <dsp:cNvPr id="0" name=""/>
        <dsp:cNvSpPr/>
      </dsp:nvSpPr>
      <dsp:spPr>
        <a:xfrm>
          <a:off x="6997363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Modeling</a:t>
          </a:r>
          <a:endParaRPr lang="he-IL" sz="1800" kern="1200"/>
        </a:p>
      </dsp:txBody>
      <dsp:txXfrm>
        <a:off x="7385815" y="101405"/>
        <a:ext cx="1165357" cy="776904"/>
      </dsp:txXfrm>
    </dsp:sp>
    <dsp:sp modelId="{0F399784-8FBC-4990-A2A3-51E96C40E04D}">
      <dsp:nvSpPr>
        <dsp:cNvPr id="0" name=""/>
        <dsp:cNvSpPr/>
      </dsp:nvSpPr>
      <dsp:spPr>
        <a:xfrm>
          <a:off x="8745399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Validation</a:t>
          </a:r>
        </a:p>
      </dsp:txBody>
      <dsp:txXfrm>
        <a:off x="9133851" y="101405"/>
        <a:ext cx="1165357" cy="776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7630-88CE-4656-884D-96A85E969D31}">
      <dsp:nvSpPr>
        <dsp:cNvPr id="0" name=""/>
        <dsp:cNvSpPr/>
      </dsp:nvSpPr>
      <dsp:spPr>
        <a:xfrm>
          <a:off x="5221" y="101405"/>
          <a:ext cx="1942261" cy="776904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Data Repository</a:t>
          </a:r>
          <a:endParaRPr lang="he-IL" sz="1800" kern="1200">
            <a:solidFill>
              <a:schemeClr val="bg1"/>
            </a:solidFill>
          </a:endParaRPr>
        </a:p>
      </dsp:txBody>
      <dsp:txXfrm>
        <a:off x="393673" y="101405"/>
        <a:ext cx="1165357" cy="776904"/>
      </dsp:txXfrm>
    </dsp:sp>
    <dsp:sp modelId="{DD50407C-8B08-48D7-B849-15BC91CD9CAF}">
      <dsp:nvSpPr>
        <dsp:cNvPr id="0" name=""/>
        <dsp:cNvSpPr/>
      </dsp:nvSpPr>
      <dsp:spPr>
        <a:xfrm>
          <a:off x="1753256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Cleaning</a:t>
          </a:r>
          <a:endParaRPr lang="he-IL" sz="1800" kern="1200"/>
        </a:p>
      </dsp:txBody>
      <dsp:txXfrm>
        <a:off x="2141708" y="101405"/>
        <a:ext cx="1165357" cy="776904"/>
      </dsp:txXfrm>
    </dsp:sp>
    <dsp:sp modelId="{763A8ED1-D181-46E4-B01B-2102E7980836}">
      <dsp:nvSpPr>
        <dsp:cNvPr id="0" name=""/>
        <dsp:cNvSpPr/>
      </dsp:nvSpPr>
      <dsp:spPr>
        <a:xfrm>
          <a:off x="3501292" y="101405"/>
          <a:ext cx="1942261" cy="776904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Feature Generation</a:t>
          </a:r>
          <a:endParaRPr lang="he-IL" sz="1800" kern="1200">
            <a:solidFill>
              <a:schemeClr val="tx1"/>
            </a:solidFill>
          </a:endParaRPr>
        </a:p>
      </dsp:txBody>
      <dsp:txXfrm>
        <a:off x="3889744" y="101405"/>
        <a:ext cx="1165357" cy="776904"/>
      </dsp:txXfrm>
    </dsp:sp>
    <dsp:sp modelId="{D0ECC2C4-9497-413E-A3C3-C3FF181BD87C}">
      <dsp:nvSpPr>
        <dsp:cNvPr id="0" name=""/>
        <dsp:cNvSpPr/>
      </dsp:nvSpPr>
      <dsp:spPr>
        <a:xfrm>
          <a:off x="5249327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Imputation</a:t>
          </a:r>
          <a:endParaRPr lang="he-IL" sz="1800" kern="1200"/>
        </a:p>
      </dsp:txBody>
      <dsp:txXfrm>
        <a:off x="5637779" y="101405"/>
        <a:ext cx="1165357" cy="776904"/>
      </dsp:txXfrm>
    </dsp:sp>
    <dsp:sp modelId="{81E67B2B-D3BC-492A-B0BF-3941B2D67895}">
      <dsp:nvSpPr>
        <dsp:cNvPr id="0" name=""/>
        <dsp:cNvSpPr/>
      </dsp:nvSpPr>
      <dsp:spPr>
        <a:xfrm>
          <a:off x="6997363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Modeling</a:t>
          </a:r>
          <a:endParaRPr lang="he-IL" sz="1800" kern="1200"/>
        </a:p>
      </dsp:txBody>
      <dsp:txXfrm>
        <a:off x="7385815" y="101405"/>
        <a:ext cx="1165357" cy="776904"/>
      </dsp:txXfrm>
    </dsp:sp>
    <dsp:sp modelId="{0F399784-8FBC-4990-A2A3-51E96C40E04D}">
      <dsp:nvSpPr>
        <dsp:cNvPr id="0" name=""/>
        <dsp:cNvSpPr/>
      </dsp:nvSpPr>
      <dsp:spPr>
        <a:xfrm>
          <a:off x="8745399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Validation</a:t>
          </a:r>
        </a:p>
      </dsp:txBody>
      <dsp:txXfrm>
        <a:off x="9133851" y="101405"/>
        <a:ext cx="1165357" cy="7769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7630-88CE-4656-884D-96A85E969D31}">
      <dsp:nvSpPr>
        <dsp:cNvPr id="0" name=""/>
        <dsp:cNvSpPr/>
      </dsp:nvSpPr>
      <dsp:spPr>
        <a:xfrm>
          <a:off x="5221" y="101405"/>
          <a:ext cx="1942261" cy="776904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Data Repository</a:t>
          </a:r>
          <a:endParaRPr lang="he-IL" sz="1800" kern="1200">
            <a:solidFill>
              <a:schemeClr val="bg1"/>
            </a:solidFill>
          </a:endParaRPr>
        </a:p>
      </dsp:txBody>
      <dsp:txXfrm>
        <a:off x="393673" y="101405"/>
        <a:ext cx="1165357" cy="776904"/>
      </dsp:txXfrm>
    </dsp:sp>
    <dsp:sp modelId="{DD50407C-8B08-48D7-B849-15BC91CD9CAF}">
      <dsp:nvSpPr>
        <dsp:cNvPr id="0" name=""/>
        <dsp:cNvSpPr/>
      </dsp:nvSpPr>
      <dsp:spPr>
        <a:xfrm>
          <a:off x="1753256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Cleaning</a:t>
          </a:r>
          <a:endParaRPr lang="he-IL" sz="1800" kern="1200"/>
        </a:p>
      </dsp:txBody>
      <dsp:txXfrm>
        <a:off x="2141708" y="101405"/>
        <a:ext cx="1165357" cy="776904"/>
      </dsp:txXfrm>
    </dsp:sp>
    <dsp:sp modelId="{763A8ED1-D181-46E4-B01B-2102E7980836}">
      <dsp:nvSpPr>
        <dsp:cNvPr id="0" name=""/>
        <dsp:cNvSpPr/>
      </dsp:nvSpPr>
      <dsp:spPr>
        <a:xfrm>
          <a:off x="3501292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Feature Generation</a:t>
          </a:r>
          <a:endParaRPr lang="he-IL" sz="1800" kern="1200"/>
        </a:p>
      </dsp:txBody>
      <dsp:txXfrm>
        <a:off x="3889744" y="101405"/>
        <a:ext cx="1165357" cy="776904"/>
      </dsp:txXfrm>
    </dsp:sp>
    <dsp:sp modelId="{D0ECC2C4-9497-413E-A3C3-C3FF181BD87C}">
      <dsp:nvSpPr>
        <dsp:cNvPr id="0" name=""/>
        <dsp:cNvSpPr/>
      </dsp:nvSpPr>
      <dsp:spPr>
        <a:xfrm>
          <a:off x="5249327" y="101405"/>
          <a:ext cx="1942261" cy="776904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Imputation</a:t>
          </a:r>
          <a:endParaRPr lang="he-IL" sz="1800" kern="1200">
            <a:solidFill>
              <a:schemeClr val="tx1"/>
            </a:solidFill>
          </a:endParaRPr>
        </a:p>
      </dsp:txBody>
      <dsp:txXfrm>
        <a:off x="5637779" y="101405"/>
        <a:ext cx="1165357" cy="776904"/>
      </dsp:txXfrm>
    </dsp:sp>
    <dsp:sp modelId="{81E67B2B-D3BC-492A-B0BF-3941B2D67895}">
      <dsp:nvSpPr>
        <dsp:cNvPr id="0" name=""/>
        <dsp:cNvSpPr/>
      </dsp:nvSpPr>
      <dsp:spPr>
        <a:xfrm>
          <a:off x="6997363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Modeling</a:t>
          </a:r>
          <a:endParaRPr lang="he-IL" sz="1800" kern="1200"/>
        </a:p>
      </dsp:txBody>
      <dsp:txXfrm>
        <a:off x="7385815" y="101405"/>
        <a:ext cx="1165357" cy="776904"/>
      </dsp:txXfrm>
    </dsp:sp>
    <dsp:sp modelId="{0F399784-8FBC-4990-A2A3-51E96C40E04D}">
      <dsp:nvSpPr>
        <dsp:cNvPr id="0" name=""/>
        <dsp:cNvSpPr/>
      </dsp:nvSpPr>
      <dsp:spPr>
        <a:xfrm>
          <a:off x="8745399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Validation</a:t>
          </a:r>
        </a:p>
      </dsp:txBody>
      <dsp:txXfrm>
        <a:off x="9133851" y="101405"/>
        <a:ext cx="1165357" cy="776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7630-88CE-4656-884D-96A85E969D31}">
      <dsp:nvSpPr>
        <dsp:cNvPr id="0" name=""/>
        <dsp:cNvSpPr/>
      </dsp:nvSpPr>
      <dsp:spPr>
        <a:xfrm>
          <a:off x="5221" y="101405"/>
          <a:ext cx="1942261" cy="776904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Data Repository</a:t>
          </a:r>
          <a:endParaRPr lang="he-IL" sz="1800" kern="1200">
            <a:solidFill>
              <a:schemeClr val="bg1"/>
            </a:solidFill>
          </a:endParaRPr>
        </a:p>
      </dsp:txBody>
      <dsp:txXfrm>
        <a:off x="393673" y="101405"/>
        <a:ext cx="1165357" cy="776904"/>
      </dsp:txXfrm>
    </dsp:sp>
    <dsp:sp modelId="{DD50407C-8B08-48D7-B849-15BC91CD9CAF}">
      <dsp:nvSpPr>
        <dsp:cNvPr id="0" name=""/>
        <dsp:cNvSpPr/>
      </dsp:nvSpPr>
      <dsp:spPr>
        <a:xfrm>
          <a:off x="1753256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Cleaning</a:t>
          </a:r>
          <a:endParaRPr lang="he-IL" sz="1800" kern="1200"/>
        </a:p>
      </dsp:txBody>
      <dsp:txXfrm>
        <a:off x="2141708" y="101405"/>
        <a:ext cx="1165357" cy="776904"/>
      </dsp:txXfrm>
    </dsp:sp>
    <dsp:sp modelId="{763A8ED1-D181-46E4-B01B-2102E7980836}">
      <dsp:nvSpPr>
        <dsp:cNvPr id="0" name=""/>
        <dsp:cNvSpPr/>
      </dsp:nvSpPr>
      <dsp:spPr>
        <a:xfrm>
          <a:off x="3501292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Feature Generation</a:t>
          </a:r>
          <a:endParaRPr lang="he-IL" sz="1800" kern="1200"/>
        </a:p>
      </dsp:txBody>
      <dsp:txXfrm>
        <a:off x="3889744" y="101405"/>
        <a:ext cx="1165357" cy="776904"/>
      </dsp:txXfrm>
    </dsp:sp>
    <dsp:sp modelId="{D0ECC2C4-9497-413E-A3C3-C3FF181BD87C}">
      <dsp:nvSpPr>
        <dsp:cNvPr id="0" name=""/>
        <dsp:cNvSpPr/>
      </dsp:nvSpPr>
      <dsp:spPr>
        <a:xfrm>
          <a:off x="5249327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Imputation</a:t>
          </a:r>
          <a:endParaRPr lang="he-IL" sz="1800" kern="1200"/>
        </a:p>
      </dsp:txBody>
      <dsp:txXfrm>
        <a:off x="5637779" y="101405"/>
        <a:ext cx="1165357" cy="776904"/>
      </dsp:txXfrm>
    </dsp:sp>
    <dsp:sp modelId="{81E67B2B-D3BC-492A-B0BF-3941B2D67895}">
      <dsp:nvSpPr>
        <dsp:cNvPr id="0" name=""/>
        <dsp:cNvSpPr/>
      </dsp:nvSpPr>
      <dsp:spPr>
        <a:xfrm>
          <a:off x="6997363" y="101405"/>
          <a:ext cx="1942261" cy="776904"/>
        </a:xfrm>
        <a:prstGeom prst="chevron">
          <a:avLst/>
        </a:prstGeom>
        <a:solidFill>
          <a:srgbClr val="92D050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tx1"/>
              </a:solidFill>
            </a:rPr>
            <a:t>Modeling</a:t>
          </a:r>
          <a:endParaRPr lang="he-IL" sz="1800" kern="1200">
            <a:solidFill>
              <a:schemeClr val="tx1"/>
            </a:solidFill>
          </a:endParaRPr>
        </a:p>
      </dsp:txBody>
      <dsp:txXfrm>
        <a:off x="7385815" y="101405"/>
        <a:ext cx="1165357" cy="776904"/>
      </dsp:txXfrm>
    </dsp:sp>
    <dsp:sp modelId="{0F399784-8FBC-4990-A2A3-51E96C40E04D}">
      <dsp:nvSpPr>
        <dsp:cNvPr id="0" name=""/>
        <dsp:cNvSpPr/>
      </dsp:nvSpPr>
      <dsp:spPr>
        <a:xfrm>
          <a:off x="8745399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Validation</a:t>
          </a:r>
        </a:p>
      </dsp:txBody>
      <dsp:txXfrm>
        <a:off x="9133851" y="101405"/>
        <a:ext cx="1165357" cy="7769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7630-88CE-4656-884D-96A85E969D31}">
      <dsp:nvSpPr>
        <dsp:cNvPr id="0" name=""/>
        <dsp:cNvSpPr/>
      </dsp:nvSpPr>
      <dsp:spPr>
        <a:xfrm>
          <a:off x="5221" y="101405"/>
          <a:ext cx="1942261" cy="776904"/>
        </a:xfrm>
        <a:prstGeom prst="chevron">
          <a:avLst/>
        </a:prstGeom>
        <a:solidFill>
          <a:schemeClr val="tx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solidFill>
                <a:schemeClr val="bg1"/>
              </a:solidFill>
            </a:rPr>
            <a:t>Data Repository</a:t>
          </a:r>
          <a:endParaRPr lang="he-IL" sz="1800" kern="1200">
            <a:solidFill>
              <a:schemeClr val="bg1"/>
            </a:solidFill>
          </a:endParaRPr>
        </a:p>
      </dsp:txBody>
      <dsp:txXfrm>
        <a:off x="393673" y="101405"/>
        <a:ext cx="1165357" cy="776904"/>
      </dsp:txXfrm>
    </dsp:sp>
    <dsp:sp modelId="{DD50407C-8B08-48D7-B849-15BC91CD9CAF}">
      <dsp:nvSpPr>
        <dsp:cNvPr id="0" name=""/>
        <dsp:cNvSpPr/>
      </dsp:nvSpPr>
      <dsp:spPr>
        <a:xfrm>
          <a:off x="1753256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Cleaning</a:t>
          </a:r>
          <a:endParaRPr lang="he-IL" sz="1800" kern="1200"/>
        </a:p>
      </dsp:txBody>
      <dsp:txXfrm>
        <a:off x="2141708" y="101405"/>
        <a:ext cx="1165357" cy="776904"/>
      </dsp:txXfrm>
    </dsp:sp>
    <dsp:sp modelId="{763A8ED1-D181-46E4-B01B-2102E7980836}">
      <dsp:nvSpPr>
        <dsp:cNvPr id="0" name=""/>
        <dsp:cNvSpPr/>
      </dsp:nvSpPr>
      <dsp:spPr>
        <a:xfrm>
          <a:off x="3501292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Feature Generation</a:t>
          </a:r>
          <a:endParaRPr lang="he-IL" sz="1800" kern="1200"/>
        </a:p>
      </dsp:txBody>
      <dsp:txXfrm>
        <a:off x="3889744" y="101405"/>
        <a:ext cx="1165357" cy="776904"/>
      </dsp:txXfrm>
    </dsp:sp>
    <dsp:sp modelId="{D0ECC2C4-9497-413E-A3C3-C3FF181BD87C}">
      <dsp:nvSpPr>
        <dsp:cNvPr id="0" name=""/>
        <dsp:cNvSpPr/>
      </dsp:nvSpPr>
      <dsp:spPr>
        <a:xfrm>
          <a:off x="5249327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Imputation</a:t>
          </a:r>
          <a:endParaRPr lang="he-IL" sz="1800" kern="1200"/>
        </a:p>
      </dsp:txBody>
      <dsp:txXfrm>
        <a:off x="5637779" y="101405"/>
        <a:ext cx="1165357" cy="776904"/>
      </dsp:txXfrm>
    </dsp:sp>
    <dsp:sp modelId="{81E67B2B-D3BC-492A-B0BF-3941B2D67895}">
      <dsp:nvSpPr>
        <dsp:cNvPr id="0" name=""/>
        <dsp:cNvSpPr/>
      </dsp:nvSpPr>
      <dsp:spPr>
        <a:xfrm>
          <a:off x="6997363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Modeling</a:t>
          </a:r>
          <a:endParaRPr lang="he-IL" sz="1800" kern="1200"/>
        </a:p>
      </dsp:txBody>
      <dsp:txXfrm>
        <a:off x="7385815" y="101405"/>
        <a:ext cx="1165357" cy="776904"/>
      </dsp:txXfrm>
    </dsp:sp>
    <dsp:sp modelId="{0F399784-8FBC-4990-A2A3-51E96C40E04D}">
      <dsp:nvSpPr>
        <dsp:cNvPr id="0" name=""/>
        <dsp:cNvSpPr/>
      </dsp:nvSpPr>
      <dsp:spPr>
        <a:xfrm>
          <a:off x="8745399" y="101405"/>
          <a:ext cx="1942261" cy="7769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Validation</a:t>
          </a:r>
        </a:p>
      </dsp:txBody>
      <dsp:txXfrm>
        <a:off x="9133851" y="101405"/>
        <a:ext cx="1165357" cy="7769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66DB81EF-71F3-4360-A93E-BB2A317FB8C8}" type="datetimeFigureOut">
              <a:rPr lang="he-IL" smtClean="0"/>
              <a:t>כ"ה/כסלו/תש"פ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2DC6D34-A780-4683-B98E-1890DE16FD4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9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41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5910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42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2984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>
                <a:solidFill>
                  <a:prstClr val="black"/>
                </a:solidFill>
              </a:rPr>
              <a:pPr/>
              <a:t>44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9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>
                <a:solidFill>
                  <a:prstClr val="black"/>
                </a:solidFill>
              </a:rPr>
              <a:pPr/>
              <a:t>45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54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46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2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50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8462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34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8081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36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441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37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41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38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5281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1756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40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376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3.png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365815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92975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4445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1249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17806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58951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81820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5" y="6332723"/>
            <a:ext cx="1227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74051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0694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82869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5011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3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7014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899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69470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4356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9530029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42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002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009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6762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00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30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116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594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26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039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1743244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6146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863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203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779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64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95462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9058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72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5" y="6332723"/>
            <a:ext cx="1227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47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9310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986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3025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9928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000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336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6467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94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6851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7048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275493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6533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428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823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321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71965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737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5614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7473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5347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8956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6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5100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49767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50202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563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817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7547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83577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635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7621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333248278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1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1224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972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7589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05001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916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782240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504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74653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5" y="6332723"/>
            <a:ext cx="1227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54299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713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89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5853190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1144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59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8457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05619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3948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04192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0359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890212" y="6370397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99076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18658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8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3255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5179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9289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09808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522208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22352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552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5" y="6332723"/>
            <a:ext cx="12270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53956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68579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1720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89692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9375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8690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70500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6990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95543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6930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4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4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8890212" y="6370397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56623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342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4106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9181365" y="6332723"/>
            <a:ext cx="12622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MKG-14-01-20-C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69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1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slideLayout" Target="../slideLayouts/slideLayout75.xml"/><Relationship Id="rId3" Type="http://schemas.openxmlformats.org/officeDocument/2006/relationships/slideLayout" Target="../slideLayouts/slideLayout60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slideLayout" Target="../slideLayouts/slideLayout76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Relationship Id="rId22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1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7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1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78.xml"/><Relationship Id="rId16" Type="http://schemas.openxmlformats.org/officeDocument/2006/relationships/slideLayout" Target="../slideLayouts/slideLayout92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86.xml"/><Relationship Id="rId19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Relationship Id="rId22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8.xml"/><Relationship Id="rId18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98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97.xml"/><Relationship Id="rId16" Type="http://schemas.openxmlformats.org/officeDocument/2006/relationships/slideLayout" Target="../slideLayouts/slideLayout111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0.xml"/><Relationship Id="rId1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5.xml"/><Relationship Id="rId19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9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4" y="6362385"/>
            <a:ext cx="126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MKG-14-01-20-B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03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968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7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468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  <p:sldLayoutId id="2147483738" r:id="rId18"/>
    <p:sldLayoutId id="214748373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4" y="6362385"/>
            <a:ext cx="126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MKG-14-01-20-B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09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rtl="0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067">
                <a:solidFill>
                  <a:srgbClr val="808080"/>
                </a:solidFill>
              </a:rPr>
              <a:t>Property of Medial </a:t>
            </a:r>
            <a:r>
              <a:rPr lang="en-US" sz="1067" err="1">
                <a:solidFill>
                  <a:srgbClr val="808080"/>
                </a:solidFill>
              </a:rPr>
              <a:t>EarlySign</a:t>
            </a:r>
            <a:r>
              <a:rPr lang="en-US" sz="1067">
                <a:solidFill>
                  <a:srgbClr val="808080"/>
                </a:solidFill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rtl="0"/>
            <a:fld id="{A3CD2AB8-1784-7B47-AE14-7B84D4633DD6}" type="slidenum">
              <a:rPr lang="en-US" sz="1600">
                <a:solidFill>
                  <a:srgbClr val="808080"/>
                </a:solidFill>
              </a:rPr>
              <a:pPr algn="ctr" defTabSz="609585" rtl="0"/>
              <a:t>‹#›</a:t>
            </a:fld>
            <a:endParaRPr lang="en-US" sz="1600">
              <a:solidFill>
                <a:srgbClr val="808080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4" y="6362385"/>
            <a:ext cx="126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609585" rtl="0"/>
            <a:r>
              <a:rPr lang="en-US" sz="1200">
                <a:solidFill>
                  <a:prstClr val="black"/>
                </a:solidFill>
                <a:ea typeface="Calibri" panose="020F0502020204030204" pitchFamily="34" charset="0"/>
              </a:rPr>
              <a:t>MKG-14-01-20-B </a:t>
            </a:r>
            <a:endParaRPr lang="en-US" sz="12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31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8.xml"/><Relationship Id="rId4" Type="http://schemas.openxmlformats.org/officeDocument/2006/relationships/image" Target="../media/image13.tif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chart" Target="../charts/chart2.xml"/><Relationship Id="rId4" Type="http://schemas.openxmlformats.org/officeDocument/2006/relationships/diagramData" Target="../diagrams/data2.xml"/><Relationship Id="rId9" Type="http://schemas.openxmlformats.org/officeDocument/2006/relationships/chart" Target="../charts/chart1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8.xml"/><Relationship Id="rId6" Type="http://schemas.openxmlformats.org/officeDocument/2006/relationships/diagramQuickStyle" Target="../diagrams/quickStyle3.xml"/><Relationship Id="rId11" Type="http://schemas.openxmlformats.org/officeDocument/2006/relationships/chart" Target="../charts/chart5.xml"/><Relationship Id="rId5" Type="http://schemas.openxmlformats.org/officeDocument/2006/relationships/diagramLayout" Target="../diagrams/layout3.xml"/><Relationship Id="rId10" Type="http://schemas.openxmlformats.org/officeDocument/2006/relationships/chart" Target="../charts/chart4.xml"/><Relationship Id="rId4" Type="http://schemas.openxmlformats.org/officeDocument/2006/relationships/diagramData" Target="../diagrams/data3.xml"/><Relationship Id="rId9" Type="http://schemas.openxmlformats.org/officeDocument/2006/relationships/chart" Target="../charts/chart3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8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8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7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13" Type="http://schemas.openxmlformats.org/officeDocument/2006/relationships/chart" Target="../charts/chart8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7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8.xml"/><Relationship Id="rId6" Type="http://schemas.openxmlformats.org/officeDocument/2006/relationships/diagramQuickStyle" Target="../diagrams/quickStyle7.xml"/><Relationship Id="rId11" Type="http://schemas.openxmlformats.org/officeDocument/2006/relationships/chart" Target="../charts/chart7.xml"/><Relationship Id="rId5" Type="http://schemas.openxmlformats.org/officeDocument/2006/relationships/diagramLayout" Target="../diagrams/layout7.xml"/><Relationship Id="rId15" Type="http://schemas.openxmlformats.org/officeDocument/2006/relationships/image" Target="../media/image20.emf"/><Relationship Id="rId10" Type="http://schemas.openxmlformats.org/officeDocument/2006/relationships/chart" Target="../charts/chart6.xml"/><Relationship Id="rId4" Type="http://schemas.openxmlformats.org/officeDocument/2006/relationships/diagramData" Target="../diagrams/data7.xml"/><Relationship Id="rId9" Type="http://schemas.openxmlformats.org/officeDocument/2006/relationships/image" Target="../media/image16.png"/><Relationship Id="rId14" Type="http://schemas.openxmlformats.org/officeDocument/2006/relationships/chart" Target="../charts/char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Science Infrastructure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Medial </a:t>
            </a:r>
            <a:r>
              <a:rPr lang="en-US" err="1"/>
              <a:t>EarlySign</a:t>
            </a:r>
            <a:endParaRPr lang="en-US" sz="2133"/>
          </a:p>
        </p:txBody>
      </p:sp>
    </p:spTree>
    <p:extLst>
      <p:ext uri="{BB962C8B-B14F-4D97-AF65-F5344CB8AC3E}">
        <p14:creationId xmlns:p14="http://schemas.microsoft.com/office/powerpoint/2010/main" val="250785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Repository Process and Advantages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Building Process:</a:t>
            </a:r>
          </a:p>
          <a:p>
            <a:pPr lvl="1"/>
            <a:r>
              <a:rPr lang="en-US" dirty="0"/>
              <a:t>Normalize all data to the same names &amp; units</a:t>
            </a:r>
          </a:p>
          <a:p>
            <a:pPr lvl="1"/>
            <a:r>
              <a:rPr lang="en-US" dirty="0"/>
              <a:t>Prepare dictionaries for categorical signals (ATC, ICD9, ICD10)</a:t>
            </a:r>
          </a:p>
          <a:p>
            <a:pPr lvl="1"/>
            <a:r>
              <a:rPr lang="en-US" dirty="0"/>
              <a:t>Load into Repository</a:t>
            </a:r>
          </a:p>
          <a:p>
            <a:pPr lvl="1"/>
            <a:r>
              <a:rPr lang="en-US" dirty="0"/>
              <a:t>Automatic tools for QA &amp; testing of quality.</a:t>
            </a:r>
          </a:p>
          <a:p>
            <a:r>
              <a:rPr lang="en-US" dirty="0"/>
              <a:t>Main Advantage over typical SQL databases: </a:t>
            </a:r>
          </a:p>
          <a:p>
            <a:pPr lvl="1"/>
            <a:r>
              <a:rPr lang="en-US" dirty="0"/>
              <a:t>100x faster in reading and querying data for ML training and testing.</a:t>
            </a:r>
          </a:p>
          <a:p>
            <a:pPr lvl="1"/>
            <a:r>
              <a:rPr lang="en-US" dirty="0"/>
              <a:t>Optimized queries on top: for time queries, for categorical queries.</a:t>
            </a:r>
          </a:p>
          <a:p>
            <a:pPr lvl="1"/>
            <a:r>
              <a:rPr lang="en-US" dirty="0"/>
              <a:t>Ultra efficient </a:t>
            </a:r>
            <a:r>
              <a:rPr lang="en-US" dirty="0" err="1"/>
              <a:t>c++</a:t>
            </a:r>
            <a:r>
              <a:rPr lang="en-US" dirty="0"/>
              <a:t> API on top to enable very efficient (and thin) powerful tools on top (train, test, query, use as product, viewers,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 unified data model:</a:t>
            </a:r>
          </a:p>
          <a:p>
            <a:pPr lvl="1"/>
            <a:r>
              <a:rPr lang="en-US" dirty="0"/>
              <a:t>Test transferability of models to different data sets</a:t>
            </a:r>
          </a:p>
          <a:p>
            <a:pPr lvl="1"/>
            <a:r>
              <a:rPr lang="en-US" dirty="0"/>
              <a:t>Use different data sets in training</a:t>
            </a:r>
          </a:p>
          <a:p>
            <a:pPr lvl="1"/>
            <a:r>
              <a:rPr lang="en-US" dirty="0"/>
              <a:t>Ability to develop complex tools that can be used in a general way on a huge set of problems.</a:t>
            </a:r>
          </a:p>
          <a:p>
            <a:pPr lvl="1"/>
            <a:r>
              <a:rPr lang="en-US" dirty="0"/>
              <a:t>Ability to apply in field models that were developed.</a:t>
            </a:r>
          </a:p>
        </p:txBody>
      </p:sp>
    </p:spTree>
    <p:extLst>
      <p:ext uri="{BB962C8B-B14F-4D97-AF65-F5344CB8AC3E}">
        <p14:creationId xmlns:p14="http://schemas.microsoft.com/office/powerpoint/2010/main" val="385314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5E3B-0B73-4AFB-B988-E217B526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problem: preventing leaks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2E59A-B0C1-4702-8473-80504FFDB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learning something from the data we must be careful to not use information “from the future”.</a:t>
                </a:r>
              </a:p>
              <a:p>
                <a:r>
                  <a:rPr lang="en-US" dirty="0"/>
                  <a:t>This means that when calculating some parameters (say cleaning parameters) or features for patient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we can only use information tagged with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.</a:t>
                </a:r>
              </a:p>
              <a:p>
                <a:r>
                  <a:rPr lang="en-US" dirty="0"/>
                  <a:t>This gets more complicated when learning from several different time points from the same patient.</a:t>
                </a:r>
              </a:p>
              <a:p>
                <a:r>
                  <a:rPr lang="en-US" dirty="0" err="1"/>
                  <a:t>ToDo</a:t>
                </a:r>
                <a:r>
                  <a:rPr lang="en-US" dirty="0"/>
                  <a:t>: Explain more on this, and the need for “time versions”, a major concept in our infrastructure tools.</a:t>
                </a: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82E59A-B0C1-4702-8473-80504FFDB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9" t="-1366" r="-19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61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8AF3-2E6B-4E78-9196-B20C7A53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path a record goes through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CB0DF-5144-4958-B80D-E5D96C0D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Rep processors</a:t>
            </a:r>
          </a:p>
          <a:p>
            <a:pPr lvl="1"/>
            <a:r>
              <a:rPr lang="en-US" dirty="0"/>
              <a:t>Actions that can change the record (next slide with examples)</a:t>
            </a:r>
          </a:p>
          <a:p>
            <a:pPr lvl="1"/>
            <a:r>
              <a:rPr lang="en-US" dirty="0"/>
              <a:t>Create online virtual signals to help generate complex features later</a:t>
            </a:r>
          </a:p>
          <a:p>
            <a:r>
              <a:rPr lang="en-US" dirty="0"/>
              <a:t>Feature Generators</a:t>
            </a:r>
          </a:p>
          <a:p>
            <a:pPr lvl="1"/>
            <a:r>
              <a:rPr lang="en-US" dirty="0"/>
              <a:t>From simple to very complex</a:t>
            </a:r>
          </a:p>
          <a:p>
            <a:r>
              <a:rPr lang="en-US" dirty="0"/>
              <a:t>Feature Processors</a:t>
            </a:r>
          </a:p>
          <a:p>
            <a:pPr lvl="1"/>
            <a:r>
              <a:rPr lang="en-US" dirty="0"/>
              <a:t>Operations over the generated features (imputing, normalizing, selection,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Matrix generation</a:t>
            </a:r>
          </a:p>
          <a:p>
            <a:r>
              <a:rPr lang="en-US" dirty="0"/>
              <a:t>Model training/testing</a:t>
            </a:r>
          </a:p>
          <a:p>
            <a:pPr lvl="1"/>
            <a:r>
              <a:rPr lang="en-US" dirty="0"/>
              <a:t>Many options for modelling (Linear, </a:t>
            </a:r>
            <a:r>
              <a:rPr lang="en-US" dirty="0" err="1"/>
              <a:t>svm</a:t>
            </a:r>
            <a:r>
              <a:rPr lang="en-US" dirty="0"/>
              <a:t>, RF, Boosted trees, Neural Nets)</a:t>
            </a:r>
          </a:p>
          <a:p>
            <a:r>
              <a:rPr lang="en-US" dirty="0"/>
              <a:t>Post Processors</a:t>
            </a:r>
          </a:p>
          <a:p>
            <a:pPr lvl="1"/>
            <a:r>
              <a:rPr lang="en-US" dirty="0"/>
              <a:t>Calibration</a:t>
            </a:r>
          </a:p>
          <a:p>
            <a:pPr lvl="1"/>
            <a:r>
              <a:rPr lang="en-US" dirty="0"/>
              <a:t>But Why : explain the results</a:t>
            </a:r>
          </a:p>
          <a:p>
            <a:r>
              <a:rPr lang="en-US" dirty="0"/>
              <a:t>As a product: </a:t>
            </a:r>
            <a:r>
              <a:rPr lang="en-US" dirty="0" err="1"/>
              <a:t>AlgoMarker</a:t>
            </a:r>
            <a:r>
              <a:rPr lang="en-US" dirty="0"/>
              <a:t> API – to report back results to </a:t>
            </a:r>
            <a:r>
              <a:rPr lang="en-US" dirty="0" err="1"/>
              <a:t>AlgoAnalyzer</a:t>
            </a:r>
            <a:r>
              <a:rPr lang="en-US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8739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61E1-6B55-4143-A1C0-B50478A8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 Processors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E6D7-C924-420B-B37D-D43CD7A7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working with efficient time-versioning to enable maximal efficiency while doing the right thing.</a:t>
            </a:r>
          </a:p>
          <a:p>
            <a:r>
              <a:rPr lang="en-US" dirty="0"/>
              <a:t>Cleaners:</a:t>
            </a:r>
          </a:p>
          <a:p>
            <a:pPr lvl="1"/>
            <a:r>
              <a:rPr lang="en-US" dirty="0"/>
              <a:t>Pre configured</a:t>
            </a:r>
          </a:p>
          <a:p>
            <a:pPr lvl="1"/>
            <a:r>
              <a:rPr lang="en-US" dirty="0"/>
              <a:t>Rule based</a:t>
            </a:r>
          </a:p>
          <a:p>
            <a:pPr lvl="1"/>
            <a:r>
              <a:rPr lang="en-US" dirty="0"/>
              <a:t>Learning the distribution</a:t>
            </a:r>
          </a:p>
          <a:p>
            <a:pPr lvl="1"/>
            <a:r>
              <a:rPr lang="en-US" dirty="0"/>
              <a:t>Neighbor cleaning</a:t>
            </a:r>
          </a:p>
          <a:p>
            <a:r>
              <a:rPr lang="en-US" dirty="0"/>
              <a:t>Check requirements</a:t>
            </a:r>
          </a:p>
          <a:p>
            <a:pPr lvl="1"/>
            <a:r>
              <a:rPr lang="en-US" dirty="0"/>
              <a:t>Is sample eligible to participate in learning/testing/production time usage.</a:t>
            </a:r>
          </a:p>
          <a:p>
            <a:r>
              <a:rPr lang="en-US" dirty="0"/>
              <a:t>Virtual Signals</a:t>
            </a:r>
          </a:p>
          <a:p>
            <a:pPr lvl="1"/>
            <a:r>
              <a:rPr lang="en-US" dirty="0"/>
              <a:t>Registries for major diseases (Diabetes, CKD, CVD, </a:t>
            </a:r>
            <a:r>
              <a:rPr lang="en-US" dirty="0" err="1"/>
              <a:t>HyperTension</a:t>
            </a:r>
            <a:r>
              <a:rPr lang="en-US" dirty="0"/>
              <a:t>, Cancer,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Calculated signals</a:t>
            </a:r>
          </a:p>
          <a:p>
            <a:pPr lvl="2"/>
            <a:r>
              <a:rPr lang="en-US" dirty="0"/>
              <a:t>Apply some functional on signal</a:t>
            </a:r>
          </a:p>
          <a:p>
            <a:pPr lvl="2"/>
            <a:r>
              <a:rPr lang="en-US" dirty="0"/>
              <a:t>Combine several signals into one</a:t>
            </a:r>
          </a:p>
          <a:p>
            <a:pPr lvl="2"/>
            <a:r>
              <a:rPr lang="en-US" dirty="0"/>
              <a:t>Select subgroups of categorical signals</a:t>
            </a:r>
          </a:p>
          <a:p>
            <a:pPr lvl="2"/>
            <a:r>
              <a:rPr lang="en-US" dirty="0"/>
              <a:t>Use conditions on one signal to select another</a:t>
            </a:r>
          </a:p>
          <a:p>
            <a:pPr lvl="1"/>
            <a:r>
              <a:rPr lang="en-US" dirty="0"/>
              <a:t>Completers/Imputers</a:t>
            </a:r>
          </a:p>
          <a:p>
            <a:pPr lvl="2"/>
            <a:r>
              <a:rPr lang="en-US" dirty="0"/>
              <a:t>Learn models to estimate the value for a signal at a specific time point it is missing</a:t>
            </a:r>
          </a:p>
          <a:p>
            <a:pPr lvl="3"/>
            <a:r>
              <a:rPr lang="en-US" dirty="0"/>
              <a:t>Note: This is learning a model inside a model classical example.</a:t>
            </a:r>
          </a:p>
          <a:p>
            <a:pPr lvl="1"/>
            <a:r>
              <a:rPr lang="en-US" dirty="0"/>
              <a:t>Use other learned models to create a new signal</a:t>
            </a:r>
          </a:p>
        </p:txBody>
      </p:sp>
    </p:spTree>
    <p:extLst>
      <p:ext uri="{BB962C8B-B14F-4D97-AF65-F5344CB8AC3E}">
        <p14:creationId xmlns:p14="http://schemas.microsoft.com/office/powerpoint/2010/main" val="174489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FE68-EECD-4870-8441-E7B5DBD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3CDF-3760-44E0-8BB2-22405BB5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Functionals on a time window:</a:t>
            </a:r>
          </a:p>
          <a:p>
            <a:pPr lvl="1"/>
            <a:r>
              <a:rPr lang="en-US" dirty="0"/>
              <a:t>Last, Average, Mean, Max, Min, Median, Slope, Delta, …</a:t>
            </a:r>
          </a:p>
          <a:p>
            <a:pPr lvl="1"/>
            <a:r>
              <a:rPr lang="en-US" dirty="0"/>
              <a:t>Over a chosen time frame relative to the selected time point.</a:t>
            </a:r>
          </a:p>
          <a:p>
            <a:r>
              <a:rPr lang="en-US" dirty="0"/>
              <a:t>Categorical features:</a:t>
            </a:r>
          </a:p>
          <a:p>
            <a:pPr lvl="1"/>
            <a:r>
              <a:rPr lang="en-US" dirty="0"/>
              <a:t>Category set within a time window:</a:t>
            </a:r>
          </a:p>
          <a:p>
            <a:pPr lvl="2"/>
            <a:r>
              <a:rPr lang="en-US" dirty="0"/>
              <a:t>Appearing or not</a:t>
            </a:r>
          </a:p>
          <a:p>
            <a:pPr lvl="2"/>
            <a:r>
              <a:rPr lang="en-US" dirty="0"/>
              <a:t>Counts</a:t>
            </a:r>
          </a:p>
          <a:p>
            <a:pPr lvl="1"/>
            <a:r>
              <a:rPr lang="en-US" dirty="0"/>
              <a:t>Scan all or a subgroup of all sets and choose those correlated with the outcome (ability to test information gain over </a:t>
            </a:r>
            <a:r>
              <a:rPr lang="en-US" dirty="0" err="1"/>
              <a:t>age+gender</a:t>
            </a:r>
            <a:r>
              <a:rPr lang="en-US" dirty="0"/>
              <a:t> or any other stratification).</a:t>
            </a:r>
          </a:p>
          <a:p>
            <a:pPr lvl="1"/>
            <a:r>
              <a:rPr lang="en-US" dirty="0"/>
              <a:t>Use Deep Learning embedding of a large dimension into lower dimensions</a:t>
            </a:r>
          </a:p>
          <a:p>
            <a:r>
              <a:rPr lang="en-US" dirty="0"/>
              <a:t>Predicted values of signals at a certain time point (a model within a model)</a:t>
            </a:r>
          </a:p>
          <a:p>
            <a:r>
              <a:rPr lang="en-US" dirty="0"/>
              <a:t>Specific areas:</a:t>
            </a:r>
          </a:p>
          <a:p>
            <a:pPr lvl="1"/>
            <a:r>
              <a:rPr lang="en-US" dirty="0"/>
              <a:t>Demographic features</a:t>
            </a:r>
          </a:p>
          <a:p>
            <a:pPr lvl="1"/>
            <a:r>
              <a:rPr lang="en-US" dirty="0"/>
              <a:t>Smoking Features</a:t>
            </a:r>
          </a:p>
          <a:p>
            <a:pPr lvl="1"/>
            <a:r>
              <a:rPr lang="en-US" dirty="0"/>
              <a:t>Alcohol usage features</a:t>
            </a:r>
          </a:p>
          <a:p>
            <a:pPr lvl="1"/>
            <a:r>
              <a:rPr lang="en-US" dirty="0"/>
              <a:t>Drug intake features</a:t>
            </a:r>
          </a:p>
          <a:p>
            <a:pPr lvl="1"/>
            <a:r>
              <a:rPr lang="en-US" dirty="0"/>
              <a:t>Drug effectiveness features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60220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535D-B2A7-41B6-8958-84718D47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Processors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E8D5-9983-41E8-920F-F79AE6C4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Cleaners : throw out features that are outliers</a:t>
            </a:r>
          </a:p>
          <a:p>
            <a:r>
              <a:rPr lang="en-US" dirty="0"/>
              <a:t>Imputers</a:t>
            </a:r>
          </a:p>
          <a:p>
            <a:pPr lvl="1"/>
            <a:r>
              <a:rPr lang="en-US" dirty="0"/>
              <a:t>Using stratification</a:t>
            </a:r>
          </a:p>
          <a:p>
            <a:pPr lvl="2"/>
            <a:r>
              <a:rPr lang="en-US" dirty="0"/>
              <a:t>By age, gender</a:t>
            </a:r>
          </a:p>
          <a:p>
            <a:pPr lvl="2"/>
            <a:r>
              <a:rPr lang="en-US" dirty="0"/>
              <a:t>By other signals (example by last Glucose level)</a:t>
            </a:r>
          </a:p>
          <a:p>
            <a:pPr lvl="1"/>
            <a:r>
              <a:rPr lang="en-US" dirty="0"/>
              <a:t>Iterative:</a:t>
            </a:r>
          </a:p>
          <a:p>
            <a:pPr lvl="2"/>
            <a:r>
              <a:rPr lang="en-US" dirty="0"/>
              <a:t>Iterations of predicting the missing values using the previous iteration imputations, converging to a solution.</a:t>
            </a:r>
          </a:p>
          <a:p>
            <a:pPr lvl="1"/>
            <a:r>
              <a:rPr lang="en-US" dirty="0"/>
              <a:t>Using GANs (deep learning)</a:t>
            </a:r>
          </a:p>
          <a:p>
            <a:r>
              <a:rPr lang="en-US" dirty="0"/>
              <a:t>Add features that are combinations of already created features</a:t>
            </a:r>
          </a:p>
          <a:p>
            <a:r>
              <a:rPr lang="en-US" dirty="0"/>
              <a:t>Open categorical features to “one hot”</a:t>
            </a:r>
          </a:p>
          <a:p>
            <a:r>
              <a:rPr lang="en-US" dirty="0"/>
              <a:t>Feature selection:</a:t>
            </a:r>
          </a:p>
          <a:p>
            <a:pPr lvl="1"/>
            <a:r>
              <a:rPr lang="en-US" dirty="0"/>
              <a:t>Univariate stratified correlation</a:t>
            </a:r>
          </a:p>
          <a:p>
            <a:pPr lvl="1"/>
            <a:r>
              <a:rPr lang="en-US" dirty="0"/>
              <a:t>MRMR</a:t>
            </a:r>
          </a:p>
          <a:p>
            <a:pPr lvl="1"/>
            <a:r>
              <a:rPr lang="en-US" dirty="0"/>
              <a:t>Lasso</a:t>
            </a:r>
          </a:p>
          <a:p>
            <a:pPr lvl="1"/>
            <a:r>
              <a:rPr lang="en-US" dirty="0"/>
              <a:t>Feature importance</a:t>
            </a:r>
          </a:p>
          <a:p>
            <a:pPr lvl="1"/>
            <a:r>
              <a:rPr lang="en-US" dirty="0"/>
              <a:t>Iterative – bottom up, top down : heavy in computation.</a:t>
            </a:r>
          </a:p>
          <a:p>
            <a:pPr lvl="1"/>
            <a:r>
              <a:rPr lang="en-US" dirty="0"/>
              <a:t>Manual: only named features. Using names, or the “tagging” mechanism.</a:t>
            </a:r>
          </a:p>
          <a:p>
            <a:r>
              <a:rPr lang="en-US" dirty="0"/>
              <a:t>Add PCA features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19193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control all the models parameters</a:t>
            </a:r>
          </a:p>
          <a:p>
            <a:r>
              <a:rPr lang="en-US" dirty="0"/>
              <a:t>Linear Models</a:t>
            </a:r>
          </a:p>
          <a:p>
            <a:pPr lvl="1"/>
            <a:r>
              <a:rPr lang="en-US" dirty="0"/>
              <a:t>All sorts of regularizations: Ridge, Lasso</a:t>
            </a:r>
          </a:p>
          <a:p>
            <a:pPr lvl="1"/>
            <a:r>
              <a:rPr lang="en-US" dirty="0"/>
              <a:t>Degree of polynomials</a:t>
            </a:r>
          </a:p>
          <a:p>
            <a:r>
              <a:rPr lang="en-US" dirty="0"/>
              <a:t>Random Forest variants</a:t>
            </a:r>
          </a:p>
          <a:p>
            <a:r>
              <a:rPr lang="en-US" dirty="0"/>
              <a:t>Boosted tree variants</a:t>
            </a:r>
          </a:p>
          <a:p>
            <a:pPr lvl="1"/>
            <a:r>
              <a:rPr lang="en-US" dirty="0"/>
              <a:t>In particular also </a:t>
            </a:r>
            <a:r>
              <a:rPr lang="en-US" dirty="0" err="1"/>
              <a:t>LightGBM</a:t>
            </a:r>
            <a:r>
              <a:rPr lang="en-US" dirty="0"/>
              <a:t> and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Neural Nets</a:t>
            </a:r>
          </a:p>
          <a:p>
            <a:r>
              <a:rPr lang="en-US" dirty="0"/>
              <a:t>Export Learning to TensorFlow and pull back model inside (no need of TensorFlow package when applying model)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19972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16F-36DD-42B7-A689-B985428B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Processors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91B6-E785-4250-B97B-A1B4C73A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  <a:p>
            <a:pPr lvl="1"/>
            <a:r>
              <a:rPr lang="en-US" dirty="0"/>
              <a:t>On a given calibration learning set</a:t>
            </a:r>
          </a:p>
          <a:p>
            <a:pPr lvl="1"/>
            <a:r>
              <a:rPr lang="en-US" dirty="0"/>
              <a:t>Equal size bins</a:t>
            </a:r>
          </a:p>
          <a:p>
            <a:pPr lvl="1"/>
            <a:r>
              <a:rPr lang="en-US" dirty="0"/>
              <a:t>Equal cases bins</a:t>
            </a:r>
          </a:p>
          <a:p>
            <a:pPr lvl="1"/>
            <a:r>
              <a:rPr lang="en-US" dirty="0"/>
              <a:t>Isotonic calibration</a:t>
            </a:r>
          </a:p>
          <a:p>
            <a:r>
              <a:rPr lang="en-US" dirty="0" err="1"/>
              <a:t>ButWhy</a:t>
            </a:r>
            <a:endParaRPr lang="en-US" dirty="0"/>
          </a:p>
          <a:p>
            <a:pPr lvl="1"/>
            <a:r>
              <a:rPr lang="en-US" dirty="0"/>
              <a:t>Individual strength of each feature in prediction.</a:t>
            </a:r>
          </a:p>
          <a:p>
            <a:pPr lvl="1"/>
            <a:r>
              <a:rPr lang="en-US" dirty="0"/>
              <a:t>Aggregation over signals/groups of features.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Shapeley</a:t>
            </a:r>
            <a:r>
              <a:rPr lang="en-US" dirty="0"/>
              <a:t> methodology variants.</a:t>
            </a:r>
          </a:p>
          <a:p>
            <a:pPr lvl="1"/>
            <a:r>
              <a:rPr lang="en-US" dirty="0"/>
              <a:t>Sometimes requires complex training in order to work properly.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46202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5E81-5B5C-48CE-B5B7-7E5D4A73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4D7-2F03-4AD5-9AD4-FFC10903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extremely important to be able to </a:t>
            </a:r>
            <a:r>
              <a:rPr lang="en-US" b="1" dirty="0"/>
              <a:t>save</a:t>
            </a:r>
            <a:r>
              <a:rPr lang="en-US" dirty="0"/>
              <a:t> all the complex paths a model needs to go through in order to get a prediction.</a:t>
            </a:r>
          </a:p>
          <a:p>
            <a:r>
              <a:rPr lang="en-US" dirty="0"/>
              <a:t>This means keeping all the Signals lists, Rep Processors, Feature Generators, Feature Processors, Model, and Post processors used and all their parameters.</a:t>
            </a:r>
          </a:p>
          <a:p>
            <a:r>
              <a:rPr lang="en-US" dirty="0"/>
              <a:t>Our serialization is able to keep all of this into one single file (!), and open it for further training, or for applying for testing or in the field. </a:t>
            </a:r>
          </a:p>
          <a:p>
            <a:r>
              <a:rPr lang="en-US" dirty="0"/>
              <a:t>Serialization process is complex as it allows for backward computability even when objects are changed and added.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86422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CFC2-8E18-4F3C-9640-2D2B7C76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6E67-6147-436B-BDE4-229285B3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results can be a very hard task</a:t>
            </a:r>
          </a:p>
          <a:p>
            <a:r>
              <a:rPr lang="en-US" dirty="0"/>
              <a:t>The bootstrap package developed internally allows for all analysis options:</a:t>
            </a:r>
          </a:p>
          <a:p>
            <a:pPr lvl="1"/>
            <a:r>
              <a:rPr lang="en-US" dirty="0"/>
              <a:t>Calculate all performance params: AUC, Sens, Spec, PPV, PR, all at all needed points.</a:t>
            </a:r>
          </a:p>
          <a:p>
            <a:pPr lvl="1"/>
            <a:r>
              <a:rPr lang="en-US" dirty="0"/>
              <a:t>Bootstrap and calculate confidence interval for results.</a:t>
            </a:r>
          </a:p>
          <a:p>
            <a:pPr lvl="1"/>
            <a:r>
              <a:rPr lang="en-US" dirty="0"/>
              <a:t>Survival analysis: KM curves</a:t>
            </a:r>
          </a:p>
          <a:p>
            <a:pPr lvl="1"/>
            <a:r>
              <a:rPr lang="en-US" dirty="0"/>
              <a:t>Estimate incidence, or use external given incidences</a:t>
            </a:r>
          </a:p>
          <a:p>
            <a:pPr lvl="1"/>
            <a:r>
              <a:rPr lang="en-US" dirty="0"/>
              <a:t>Do the right thing with outcomes and time windows</a:t>
            </a:r>
          </a:p>
          <a:p>
            <a:pPr lvl="2"/>
            <a:r>
              <a:rPr lang="en-US" dirty="0"/>
              <a:t>Sometimes the same sample is a case or control depending on the time window tested.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2185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C663-8148-4A08-864F-1F009AA7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Birdseye 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88BF-F835-4983-931A-AE05CEC2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8287"/>
            <a:ext cx="5052615" cy="2497863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Training Infrastructure</a:t>
            </a:r>
          </a:p>
          <a:p>
            <a:pPr marL="0" indent="0">
              <a:buNone/>
            </a:pPr>
            <a:r>
              <a:rPr lang="en-US" sz="2400" dirty="0"/>
              <a:t>Deal with time dimension</a:t>
            </a:r>
          </a:p>
          <a:p>
            <a:pPr marL="0" indent="0">
              <a:buNone/>
            </a:pPr>
            <a:r>
              <a:rPr lang="en-US" sz="2400" dirty="0"/>
              <a:t>Unification</a:t>
            </a:r>
          </a:p>
          <a:p>
            <a:pPr marL="0" indent="0">
              <a:buNone/>
            </a:pPr>
            <a:r>
              <a:rPr lang="en-US" sz="2400" dirty="0"/>
              <a:t>Matrix Generation</a:t>
            </a:r>
          </a:p>
          <a:p>
            <a:pPr marL="0" indent="0">
              <a:buNone/>
            </a:pPr>
            <a:r>
              <a:rPr lang="en-US" sz="2400" dirty="0"/>
              <a:t>Training and Analysis</a:t>
            </a:r>
            <a:endParaRPr lang="en-IL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FBCE75-E3D9-4791-B40C-5CF3040A6FE5}"/>
              </a:ext>
            </a:extLst>
          </p:cNvPr>
          <p:cNvSpPr txBox="1">
            <a:spLocks/>
          </p:cNvSpPr>
          <p:nvPr/>
        </p:nvSpPr>
        <p:spPr>
          <a:xfrm>
            <a:off x="538560" y="1019175"/>
            <a:ext cx="5052615" cy="2466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Data Repository</a:t>
            </a:r>
          </a:p>
          <a:p>
            <a:pPr marL="0" indent="0">
              <a:buNone/>
            </a:pPr>
            <a:r>
              <a:rPr lang="en-US" sz="2400" dirty="0"/>
              <a:t>Unification</a:t>
            </a:r>
          </a:p>
          <a:p>
            <a:pPr marL="0" indent="0">
              <a:buNone/>
            </a:pPr>
            <a:r>
              <a:rPr lang="en-US" sz="2400" dirty="0"/>
              <a:t>Performance	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E390BF-E568-4BDD-A998-46AFC5313F98}"/>
              </a:ext>
            </a:extLst>
          </p:cNvPr>
          <p:cNvSpPr txBox="1">
            <a:spLocks/>
          </p:cNvSpPr>
          <p:nvPr/>
        </p:nvSpPr>
        <p:spPr>
          <a:xfrm>
            <a:off x="538559" y="3753494"/>
            <a:ext cx="5052615" cy="2497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Production Infrastructure</a:t>
            </a:r>
          </a:p>
          <a:p>
            <a:pPr marL="0" indent="0">
              <a:buNone/>
            </a:pPr>
            <a:r>
              <a:rPr lang="en-US" sz="2400" dirty="0" err="1"/>
              <a:t>AlgoMarkers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Easy productization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7A78B-C251-4AA4-AEE9-221D3FD5F086}"/>
              </a:ext>
            </a:extLst>
          </p:cNvPr>
          <p:cNvSpPr txBox="1">
            <a:spLocks/>
          </p:cNvSpPr>
          <p:nvPr/>
        </p:nvSpPr>
        <p:spPr>
          <a:xfrm>
            <a:off x="6096000" y="3753494"/>
            <a:ext cx="5052615" cy="2497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 prem Sandboxes</a:t>
            </a:r>
          </a:p>
          <a:p>
            <a:pPr marL="0" indent="0">
              <a:buNone/>
            </a:pPr>
            <a:r>
              <a:rPr lang="en-US" sz="2400" dirty="0"/>
              <a:t>Software wrappers</a:t>
            </a:r>
          </a:p>
          <a:p>
            <a:pPr marL="0" indent="0">
              <a:buNone/>
            </a:pPr>
            <a:r>
              <a:rPr lang="en-US" sz="2400" dirty="0" err="1"/>
              <a:t>ToolSet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1787188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2221-3010-4AFF-8D48-83DC284D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AlgoMarker</a:t>
            </a:r>
            <a:r>
              <a:rPr lang="en-US" dirty="0"/>
              <a:t> API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0B96-E619-4B5E-A60A-C037E7EB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wrapper library allowing the usage of models in field with the </a:t>
            </a:r>
            <a:r>
              <a:rPr lang="en-US" dirty="0" err="1"/>
              <a:t>AlgoAnalyzer</a:t>
            </a:r>
            <a:r>
              <a:rPr lang="en-US" dirty="0"/>
              <a:t>.</a:t>
            </a:r>
          </a:p>
          <a:p>
            <a:r>
              <a:rPr lang="en-US" dirty="0"/>
              <a:t>Gets the serialized model file</a:t>
            </a:r>
          </a:p>
          <a:p>
            <a:r>
              <a:rPr lang="en-US" dirty="0"/>
              <a:t>API – to load </a:t>
            </a:r>
            <a:r>
              <a:rPr lang="en-US" dirty="0" err="1"/>
              <a:t>AlgoMarker</a:t>
            </a:r>
            <a:endParaRPr lang="en-US" dirty="0"/>
          </a:p>
          <a:p>
            <a:r>
              <a:rPr lang="en-US" dirty="0"/>
              <a:t>API – to push data into a virtual in-mem repository (and clean it after usage)</a:t>
            </a:r>
          </a:p>
          <a:p>
            <a:r>
              <a:rPr lang="en-US" dirty="0"/>
              <a:t>API – to use model on data and get back scores (raw or calibrated), eligibility information, error information, and </a:t>
            </a:r>
            <a:r>
              <a:rPr lang="en-US" dirty="0" err="1"/>
              <a:t>ButWhy</a:t>
            </a:r>
            <a:r>
              <a:rPr lang="en-US" dirty="0"/>
              <a:t> information.</a:t>
            </a:r>
          </a:p>
          <a:p>
            <a:r>
              <a:rPr lang="en-US" dirty="0"/>
              <a:t>Heavily tested, stabilized, efficient</a:t>
            </a:r>
          </a:p>
          <a:p>
            <a:r>
              <a:rPr lang="en-US" dirty="0"/>
              <a:t>Uses the EXACT model created in the training (the exact serialized file).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2364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2577-4D6B-4E3A-9A54-A5B47574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matters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CC6-6AA3-4686-A78C-D04539F7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Large set of tools to wrap all the previously described capabilities:</a:t>
            </a:r>
          </a:p>
          <a:p>
            <a:pPr lvl="1"/>
            <a:r>
              <a:rPr lang="en-US" dirty="0"/>
              <a:t>Build repositories</a:t>
            </a:r>
          </a:p>
          <a:p>
            <a:pPr lvl="1"/>
            <a:r>
              <a:rPr lang="en-US" dirty="0"/>
              <a:t>Train models</a:t>
            </a:r>
          </a:p>
          <a:p>
            <a:pPr lvl="1"/>
            <a:r>
              <a:rPr lang="en-US" dirty="0"/>
              <a:t>Test models</a:t>
            </a:r>
          </a:p>
          <a:p>
            <a:pPr lvl="1"/>
            <a:r>
              <a:rPr lang="en-US" dirty="0"/>
              <a:t>Export models</a:t>
            </a:r>
          </a:p>
          <a:p>
            <a:pPr lvl="1"/>
            <a:r>
              <a:rPr lang="en-US" dirty="0"/>
              <a:t>Print models</a:t>
            </a:r>
          </a:p>
          <a:p>
            <a:pPr lvl="1"/>
            <a:r>
              <a:rPr lang="en-US" dirty="0"/>
              <a:t>Get Matrices</a:t>
            </a:r>
          </a:p>
          <a:p>
            <a:pPr lvl="1"/>
            <a:r>
              <a:rPr lang="en-US" dirty="0"/>
              <a:t>Graphical viewers for patients</a:t>
            </a:r>
          </a:p>
          <a:p>
            <a:pPr lvl="1"/>
            <a:r>
              <a:rPr lang="en-US" dirty="0"/>
              <a:t>More…</a:t>
            </a:r>
          </a:p>
          <a:p>
            <a:r>
              <a:rPr lang="en-US" dirty="0"/>
              <a:t>Configurable !!!! :</a:t>
            </a:r>
          </a:p>
          <a:p>
            <a:pPr lvl="1"/>
            <a:r>
              <a:rPr lang="en-US" dirty="0"/>
              <a:t>To train a new model, no need to write code</a:t>
            </a:r>
          </a:p>
          <a:p>
            <a:pPr lvl="1"/>
            <a:r>
              <a:rPr lang="en-US" dirty="0"/>
              <a:t>A simple Json format configuration file defines ALL the stages selected for the model</a:t>
            </a:r>
          </a:p>
          <a:p>
            <a:pPr lvl="1"/>
            <a:r>
              <a:rPr lang="en-US" dirty="0"/>
              <a:t>Unifying the whole process of ML on medical records to one paradigm.</a:t>
            </a:r>
          </a:p>
          <a:p>
            <a:r>
              <a:rPr lang="en-US" dirty="0"/>
              <a:t>Performance: </a:t>
            </a:r>
          </a:p>
          <a:p>
            <a:pPr lvl="1"/>
            <a:r>
              <a:rPr lang="en-US" dirty="0"/>
              <a:t>extremely efficient in memory usage</a:t>
            </a:r>
          </a:p>
          <a:p>
            <a:pPr lvl="1"/>
            <a:r>
              <a:rPr lang="en-US" dirty="0"/>
              <a:t>Parallelization (!!!) – maximal.</a:t>
            </a:r>
          </a:p>
          <a:p>
            <a:r>
              <a:rPr lang="en-US" dirty="0"/>
              <a:t>Handling learning in CV effortlessly</a:t>
            </a:r>
          </a:p>
          <a:p>
            <a:r>
              <a:rPr lang="en-US" dirty="0"/>
              <a:t>C++ and Python tools and APIs</a:t>
            </a:r>
          </a:p>
          <a:p>
            <a:r>
              <a:rPr lang="en-US" dirty="0"/>
              <a:t>Effortless porting to </a:t>
            </a:r>
            <a:r>
              <a:rPr lang="en-US" dirty="0" err="1"/>
              <a:t>AlgoAnalyzer</a:t>
            </a:r>
            <a:endParaRPr lang="en-US" dirty="0"/>
          </a:p>
          <a:p>
            <a:r>
              <a:rPr lang="en-US" dirty="0"/>
              <a:t>Ability to handle all sorts of ML problems:</a:t>
            </a:r>
          </a:p>
          <a:p>
            <a:pPr lvl="1"/>
            <a:r>
              <a:rPr lang="en-US" dirty="0"/>
              <a:t>Binary predictions</a:t>
            </a:r>
          </a:p>
          <a:p>
            <a:pPr lvl="1"/>
            <a:r>
              <a:rPr lang="en-US" dirty="0"/>
              <a:t>Multi Category predictions</a:t>
            </a:r>
          </a:p>
          <a:p>
            <a:pPr lvl="1"/>
            <a:r>
              <a:rPr lang="en-US" dirty="0"/>
              <a:t>Regression predictions</a:t>
            </a:r>
          </a:p>
          <a:p>
            <a:r>
              <a:rPr lang="en-US" dirty="0"/>
              <a:t>Huge amount of code invested underneath.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81410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Medical Record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514255" y="870240"/>
            <a:ext cx="5129956" cy="507831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prstClr val="black"/>
                </a:solidFill>
              </a:rPr>
              <a:t>Demographics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prstClr val="black"/>
                </a:solidFill>
              </a:rPr>
              <a:t>Lab Tests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prstClr val="black"/>
                </a:solidFill>
              </a:rPr>
              <a:t>Diagnosis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prstClr val="black"/>
                </a:solidFill>
              </a:rPr>
              <a:t>Drugs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prstClr val="black"/>
                </a:solidFill>
              </a:rPr>
              <a:t>Procedures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>
                <a:solidFill>
                  <a:prstClr val="black"/>
                </a:solidFill>
              </a:rPr>
              <a:t>Textual Summaries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489" r="20465"/>
          <a:stretch/>
        </p:blipFill>
        <p:spPr>
          <a:xfrm>
            <a:off x="0" y="750438"/>
            <a:ext cx="6096000" cy="61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68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C663-8148-4A08-864F-1F009AA7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Infrastructure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88BF-F835-4983-931A-AE05CEC2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988287"/>
            <a:ext cx="5052615" cy="2497863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Matrices, &amp; Models</a:t>
            </a:r>
          </a:p>
          <a:p>
            <a:pPr marL="0" indent="0">
              <a:buNone/>
            </a:pPr>
            <a:r>
              <a:rPr lang="en-US" sz="2400" dirty="0"/>
              <a:t>Cleaners</a:t>
            </a:r>
          </a:p>
          <a:p>
            <a:pPr marL="0" indent="0">
              <a:buNone/>
            </a:pPr>
            <a:r>
              <a:rPr lang="en-US" sz="2400" dirty="0"/>
              <a:t>Feature Generators</a:t>
            </a:r>
          </a:p>
          <a:p>
            <a:pPr marL="0" indent="0">
              <a:buNone/>
            </a:pPr>
            <a:r>
              <a:rPr lang="en-US" sz="2400" dirty="0"/>
              <a:t>Imputers</a:t>
            </a:r>
          </a:p>
          <a:p>
            <a:pPr marL="0" indent="0">
              <a:buNone/>
            </a:pPr>
            <a:r>
              <a:rPr lang="en-US" sz="2400" dirty="0"/>
              <a:t>ML modeling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FBCE75-E3D9-4791-B40C-5CF3040A6FE5}"/>
              </a:ext>
            </a:extLst>
          </p:cNvPr>
          <p:cNvSpPr txBox="1">
            <a:spLocks/>
          </p:cNvSpPr>
          <p:nvPr/>
        </p:nvSpPr>
        <p:spPr>
          <a:xfrm>
            <a:off x="538560" y="1019175"/>
            <a:ext cx="5052615" cy="2466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Unified</a:t>
            </a:r>
          </a:p>
          <a:p>
            <a:pPr marL="0" indent="0">
              <a:buNone/>
            </a:pPr>
            <a:r>
              <a:rPr lang="en-US" sz="2400" dirty="0"/>
              <a:t>Libraries</a:t>
            </a:r>
          </a:p>
          <a:p>
            <a:pPr marL="0" indent="0">
              <a:buNone/>
            </a:pPr>
            <a:r>
              <a:rPr lang="en-US" sz="2400" dirty="0" err="1"/>
              <a:t>ToolSets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APIs	</a:t>
            </a:r>
          </a:p>
          <a:p>
            <a:pPr marL="0" indent="0">
              <a:buNone/>
            </a:pPr>
            <a:r>
              <a:rPr lang="en-US" sz="2400" dirty="0"/>
              <a:t>Configurable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E390BF-E568-4BDD-A998-46AFC5313F98}"/>
              </a:ext>
            </a:extLst>
          </p:cNvPr>
          <p:cNvSpPr txBox="1">
            <a:spLocks/>
          </p:cNvSpPr>
          <p:nvPr/>
        </p:nvSpPr>
        <p:spPr>
          <a:xfrm>
            <a:off x="538559" y="3753494"/>
            <a:ext cx="5052615" cy="2497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Analysis</a:t>
            </a:r>
          </a:p>
          <a:p>
            <a:pPr marL="0" indent="0">
              <a:buNone/>
            </a:pPr>
            <a:r>
              <a:rPr lang="en-US" sz="2400" dirty="0"/>
              <a:t>Bootstrapping</a:t>
            </a:r>
          </a:p>
          <a:p>
            <a:pPr marL="0" indent="0">
              <a:buNone/>
            </a:pPr>
            <a:r>
              <a:rPr lang="en-US" sz="2400" dirty="0"/>
              <a:t>External Validation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7A78B-C251-4AA4-AEE9-221D3FD5F086}"/>
              </a:ext>
            </a:extLst>
          </p:cNvPr>
          <p:cNvSpPr txBox="1">
            <a:spLocks/>
          </p:cNvSpPr>
          <p:nvPr/>
        </p:nvSpPr>
        <p:spPr>
          <a:xfrm>
            <a:off x="6096000" y="3753494"/>
            <a:ext cx="5052615" cy="2497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Efficiency</a:t>
            </a:r>
          </a:p>
          <a:p>
            <a:pPr marL="0" indent="0">
              <a:buNone/>
            </a:pPr>
            <a:r>
              <a:rPr lang="en-US" sz="2400" dirty="0"/>
              <a:t>Parallelism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35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Infrastructure</a:t>
            </a:r>
            <a:endParaRPr lang="he-IL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20311692"/>
              </p:ext>
            </p:extLst>
          </p:nvPr>
        </p:nvGraphicFramePr>
        <p:xfrm>
          <a:off x="718456" y="1212980"/>
          <a:ext cx="10692882" cy="1884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Right Arrow 3"/>
          <p:cNvSpPr/>
          <p:nvPr/>
        </p:nvSpPr>
        <p:spPr>
          <a:xfrm>
            <a:off x="755780" y="3368351"/>
            <a:ext cx="7128587" cy="145557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Prepare Matrix For Modeling</a:t>
            </a:r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837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Generation – simple features</a:t>
            </a:r>
            <a:endParaRPr lang="he-IL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11116550"/>
              </p:ext>
            </p:extLst>
          </p:nvPr>
        </p:nvGraphicFramePr>
        <p:xfrm>
          <a:off x="513183" y="905069"/>
          <a:ext cx="10692882" cy="9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3715" y="2036637"/>
            <a:ext cx="4227755" cy="923330"/>
          </a:xfrm>
          <a:prstGeom prst="rect">
            <a:avLst/>
          </a:prstGeom>
          <a:solidFill>
            <a:schemeClr val="lt1">
              <a:alpha val="2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/>
              <a:t>Lab Tests are not in uniform sizes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Different number of tests per patient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Different times </a:t>
            </a:r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5970494" y="2068910"/>
            <a:ext cx="4652992" cy="369332"/>
          </a:xfrm>
          <a:prstGeom prst="rect">
            <a:avLst/>
          </a:prstGeom>
          <a:solidFill>
            <a:schemeClr val="lt1">
              <a:alpha val="2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/>
              <a:t>Learn/Predict Matrix has to be of a fixed size</a:t>
            </a:r>
            <a:endParaRPr lang="he-IL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4268705798"/>
              </p:ext>
            </p:extLst>
          </p:nvPr>
        </p:nvGraphicFramePr>
        <p:xfrm>
          <a:off x="833715" y="3065856"/>
          <a:ext cx="4227755" cy="181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296421154"/>
              </p:ext>
            </p:extLst>
          </p:nvPr>
        </p:nvGraphicFramePr>
        <p:xfrm>
          <a:off x="833715" y="4877163"/>
          <a:ext cx="4227755" cy="181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480619"/>
              </p:ext>
            </p:extLst>
          </p:nvPr>
        </p:nvGraphicFramePr>
        <p:xfrm>
          <a:off x="5970494" y="3065856"/>
          <a:ext cx="5953760" cy="457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Slope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Avg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Max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Last</a:t>
                      </a:r>
                      <a:endParaRPr lang="he-IL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5919"/>
              </p:ext>
            </p:extLst>
          </p:nvPr>
        </p:nvGraphicFramePr>
        <p:xfrm>
          <a:off x="5859624" y="4877163"/>
          <a:ext cx="5953760" cy="457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Slope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Avg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Max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Last</a:t>
                      </a:r>
                      <a:endParaRPr lang="he-IL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5155601" y="4898531"/>
            <a:ext cx="609892" cy="43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ight Arrow 15"/>
          <p:cNvSpPr/>
          <p:nvPr/>
        </p:nvSpPr>
        <p:spPr>
          <a:xfrm>
            <a:off x="5249732" y="3084608"/>
            <a:ext cx="609892" cy="43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729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Graphic spid="9" grpId="0">
        <p:bldAsOne/>
      </p:bldGraphic>
      <p:bldGraphic spid="10" grpId="0">
        <p:bldAsOne/>
      </p:bldGraphic>
      <p:bldP spid="15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Generation – modeled features</a:t>
            </a:r>
            <a:endParaRPr lang="he-IL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30046480"/>
              </p:ext>
            </p:extLst>
          </p:nvPr>
        </p:nvGraphicFramePr>
        <p:xfrm>
          <a:off x="513183" y="905069"/>
          <a:ext cx="10692882" cy="9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275848698"/>
              </p:ext>
            </p:extLst>
          </p:nvPr>
        </p:nvGraphicFramePr>
        <p:xfrm>
          <a:off x="513183" y="2194486"/>
          <a:ext cx="4227755" cy="181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10517" y="2194486"/>
            <a:ext cx="5017977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/>
              <a:t>Train Models to Predict: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Future Values of test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Past Values of test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Using only this lab test, or also combining others</a:t>
            </a:r>
            <a:endParaRPr lang="he-IL"/>
          </a:p>
        </p:txBody>
      </p:sp>
      <p:grpSp>
        <p:nvGrpSpPr>
          <p:cNvPr id="8" name="Group 7"/>
          <p:cNvGrpSpPr/>
          <p:nvPr/>
        </p:nvGrpSpPr>
        <p:grpSpPr>
          <a:xfrm>
            <a:off x="6309050" y="3387012"/>
            <a:ext cx="4227755" cy="2825891"/>
            <a:chOff x="6309050" y="3387012"/>
            <a:chExt cx="4227755" cy="2825891"/>
          </a:xfrm>
        </p:grpSpPr>
        <p:graphicFrame>
          <p:nvGraphicFramePr>
            <p:cNvPr id="17" name="Chart 16"/>
            <p:cNvGraphicFramePr/>
            <p:nvPr>
              <p:extLst>
                <p:ext uri="{D42A27DB-BD31-4B8C-83A1-F6EECF244321}">
                  <p14:modId xmlns:p14="http://schemas.microsoft.com/office/powerpoint/2010/main" val="1564449547"/>
                </p:ext>
              </p:extLst>
            </p:nvPr>
          </p:nvGraphicFramePr>
          <p:xfrm>
            <a:off x="6309050" y="4315494"/>
            <a:ext cx="4227755" cy="18974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sp>
          <p:nvSpPr>
            <p:cNvPr id="7" name="Down Arrow 6"/>
            <p:cNvSpPr/>
            <p:nvPr/>
          </p:nvSpPr>
          <p:spPr>
            <a:xfrm>
              <a:off x="7912359" y="3387012"/>
              <a:ext cx="877078" cy="746449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3183" y="4315495"/>
            <a:ext cx="4227755" cy="1897409"/>
            <a:chOff x="513183" y="4315495"/>
            <a:chExt cx="4227755" cy="1897409"/>
          </a:xfrm>
        </p:grpSpPr>
        <p:graphicFrame>
          <p:nvGraphicFramePr>
            <p:cNvPr id="12" name="Chart 11"/>
            <p:cNvGraphicFramePr/>
            <p:nvPr>
              <p:extLst>
                <p:ext uri="{D42A27DB-BD31-4B8C-83A1-F6EECF244321}">
                  <p14:modId xmlns:p14="http://schemas.microsoft.com/office/powerpoint/2010/main" val="3837935614"/>
                </p:ext>
              </p:extLst>
            </p:nvPr>
          </p:nvGraphicFramePr>
          <p:xfrm>
            <a:off x="513183" y="4315495"/>
            <a:ext cx="4227755" cy="189740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5" name="Rectangle 4"/>
            <p:cNvSpPr/>
            <p:nvPr/>
          </p:nvSpPr>
          <p:spPr>
            <a:xfrm>
              <a:off x="3388563" y="4947678"/>
              <a:ext cx="457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5400" b="1" cap="none" spc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400278" y="4947678"/>
              <a:ext cx="45719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he-IL" sz="5400" b="1" cap="none" spc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24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Generation – Autoencoder Features</a:t>
            </a:r>
            <a:endParaRPr lang="he-IL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83280724"/>
              </p:ext>
            </p:extLst>
          </p:nvPr>
        </p:nvGraphicFramePr>
        <p:xfrm>
          <a:off x="513183" y="905069"/>
          <a:ext cx="10692882" cy="9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833715" y="2036637"/>
            <a:ext cx="5277836" cy="2308324"/>
          </a:xfrm>
          <a:prstGeom prst="rect">
            <a:avLst/>
          </a:prstGeom>
          <a:solidFill>
            <a:schemeClr val="lt1">
              <a:alpha val="2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>
                <a:solidFill>
                  <a:prstClr val="black"/>
                </a:solidFill>
              </a:rPr>
              <a:t>Step1: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Generate a feature matrix using previous methods.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>
              <a:solidFill>
                <a:prstClr val="black"/>
              </a:solidFill>
            </a:endParaRPr>
          </a:p>
          <a:p>
            <a:pPr algn="l" rtl="0"/>
            <a:r>
              <a:rPr lang="en-US">
                <a:solidFill>
                  <a:prstClr val="black"/>
                </a:solidFill>
              </a:rPr>
              <a:t>Step2: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Train an autoencoder on matrix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endParaRPr lang="en-US">
              <a:solidFill>
                <a:prstClr val="black"/>
              </a:solidFill>
            </a:endParaRPr>
          </a:p>
          <a:p>
            <a:pPr algn="l" rtl="0"/>
            <a:r>
              <a:rPr lang="en-US">
                <a:solidFill>
                  <a:prstClr val="black"/>
                </a:solidFill>
              </a:rPr>
              <a:t>Additional Flavor: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>
                <a:solidFill>
                  <a:prstClr val="black"/>
                </a:solidFill>
              </a:rPr>
              <a:t>Train the autoencoder on features 1 year ahead</a:t>
            </a:r>
          </a:p>
        </p:txBody>
      </p:sp>
      <p:pic>
        <p:nvPicPr>
          <p:cNvPr id="4098" name="Picture 2" descr="Image result for autoencode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690" y="2036638"/>
            <a:ext cx="5143500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wn Arrow 5"/>
          <p:cNvSpPr/>
          <p:nvPr/>
        </p:nvSpPr>
        <p:spPr>
          <a:xfrm>
            <a:off x="8826758" y="4496816"/>
            <a:ext cx="671804" cy="4572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TextBox 6"/>
          <p:cNvSpPr txBox="1"/>
          <p:nvPr/>
        </p:nvSpPr>
        <p:spPr>
          <a:xfrm>
            <a:off x="8050143" y="5105870"/>
            <a:ext cx="2225033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/>
              <a:t>Add Layer to Features</a:t>
            </a:r>
          </a:p>
          <a:p>
            <a:pPr algn="l" rtl="0"/>
            <a:r>
              <a:rPr lang="en-US"/>
              <a:t>OR</a:t>
            </a:r>
          </a:p>
          <a:p>
            <a:pPr algn="l" rtl="0"/>
            <a:r>
              <a:rPr lang="en-US"/>
              <a:t>Use Layer as Features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3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2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Matrix Imputation</a:t>
            </a:r>
            <a:endParaRPr lang="he-IL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724830073"/>
              </p:ext>
            </p:extLst>
          </p:nvPr>
        </p:nvGraphicFramePr>
        <p:xfrm>
          <a:off x="513183" y="905069"/>
          <a:ext cx="10692882" cy="9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650" y="2068910"/>
            <a:ext cx="1495425" cy="1666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7718" y="2068910"/>
            <a:ext cx="6202976" cy="1200329"/>
          </a:xfrm>
          <a:prstGeom prst="rect">
            <a:avLst/>
          </a:prstGeom>
          <a:solidFill>
            <a:schemeClr val="bg1">
              <a:alpha val="25000"/>
            </a:schemeClr>
          </a:solidFill>
        </p:spPr>
        <p:txBody>
          <a:bodyPr wrap="square" rtlCol="1">
            <a:spAutoFit/>
          </a:bodyPr>
          <a:lstStyle/>
          <a:p>
            <a:pPr algn="l" rtl="0"/>
            <a:r>
              <a:rPr lang="en-US"/>
              <a:t>At this stage we got a matrix of the current features: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Rows : a row for each patient id + time point participating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Columns: the different features created so far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There are typically many missing values</a:t>
            </a:r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2847718" y="3366453"/>
            <a:ext cx="8849154" cy="369332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1">
            <a:spAutoFit/>
          </a:bodyPr>
          <a:lstStyle/>
          <a:p>
            <a:pPr algn="l" rtl="0"/>
            <a:r>
              <a:rPr lang="en-US"/>
              <a:t>In many cases (Neural Nets for example) a complete matrix is needed for the Modeling stage</a:t>
            </a:r>
            <a:endParaRPr lang="he-IL"/>
          </a:p>
        </p:txBody>
      </p:sp>
      <p:grpSp>
        <p:nvGrpSpPr>
          <p:cNvPr id="28" name="Group 27"/>
          <p:cNvGrpSpPr/>
          <p:nvPr/>
        </p:nvGrpSpPr>
        <p:grpSpPr>
          <a:xfrm>
            <a:off x="980971" y="4015043"/>
            <a:ext cx="10225094" cy="2404821"/>
            <a:chOff x="759541" y="3873092"/>
            <a:chExt cx="10225094" cy="2451640"/>
          </a:xfrm>
        </p:grpSpPr>
        <p:sp>
          <p:nvSpPr>
            <p:cNvPr id="9" name="TextBox 8"/>
            <p:cNvSpPr txBox="1"/>
            <p:nvPr/>
          </p:nvSpPr>
          <p:spPr>
            <a:xfrm>
              <a:off x="759541" y="4245428"/>
              <a:ext cx="2024744" cy="120032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/>
                <a:t>M0</a:t>
              </a:r>
            </a:p>
            <a:p>
              <a:pPr algn="l" rtl="0"/>
              <a:r>
                <a:rPr lang="en-US"/>
                <a:t>Initial Imputing</a:t>
              </a:r>
            </a:p>
            <a:p>
              <a:pPr algn="l" rtl="0"/>
              <a:r>
                <a:rPr lang="en-US"/>
                <a:t>Based on age and gender statistics</a:t>
              </a:r>
              <a:endParaRPr lang="he-IL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59955" y="4245428"/>
              <a:ext cx="2024744" cy="120032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/>
                <a:t>M0</a:t>
              </a:r>
            </a:p>
            <a:p>
              <a:pPr algn="l" rtl="0"/>
              <a:r>
                <a:rPr lang="en-US"/>
                <a:t>Train model on non</a:t>
              </a:r>
            </a:p>
            <a:p>
              <a:pPr algn="l" rtl="0"/>
              <a:r>
                <a:rPr lang="en-US"/>
                <a:t>Imputed points to predict value</a:t>
              </a:r>
              <a:endParaRPr lang="he-IL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69506" y="5586068"/>
              <a:ext cx="1560940" cy="73866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none" rtlCol="1">
              <a:spAutoFit/>
            </a:bodyPr>
            <a:lstStyle/>
            <a:p>
              <a:pPr algn="l" rtl="0"/>
              <a:r>
                <a:rPr lang="en-US" sz="1400"/>
                <a:t>Regression Models</a:t>
              </a:r>
            </a:p>
            <a:p>
              <a:pPr algn="l" rtl="0"/>
              <a:r>
                <a:rPr lang="en-US" sz="1400"/>
                <a:t>Trees</a:t>
              </a:r>
            </a:p>
            <a:p>
              <a:pPr algn="l" rtl="0"/>
              <a:r>
                <a:rPr lang="en-US" sz="1400"/>
                <a:t>NN</a:t>
              </a:r>
              <a:endParaRPr lang="he-IL" sz="14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9923" y="4245427"/>
              <a:ext cx="2024744" cy="1200329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/>
                <a:t>M1</a:t>
              </a:r>
            </a:p>
            <a:p>
              <a:pPr algn="l" rtl="0"/>
              <a:r>
                <a:rPr lang="en-US"/>
                <a:t>Use model to predict imputed points</a:t>
              </a:r>
              <a:endParaRPr lang="he-IL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59891" y="4245427"/>
              <a:ext cx="2024744" cy="64633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1">
              <a:spAutoFit/>
            </a:bodyPr>
            <a:lstStyle/>
            <a:p>
              <a:pPr algn="l" rtl="0"/>
              <a:r>
                <a:rPr lang="en-US"/>
                <a:t>Repeat training for</a:t>
              </a:r>
            </a:p>
            <a:p>
              <a:pPr algn="l" rtl="0"/>
              <a:r>
                <a:rPr lang="en-US"/>
                <a:t>several cycles</a:t>
              </a:r>
              <a:endParaRPr lang="he-IL"/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2921267" y="4248430"/>
              <a:ext cx="501705" cy="45419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5721682" y="4248430"/>
              <a:ext cx="501705" cy="45419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Right Arrow 15"/>
            <p:cNvSpPr/>
            <p:nvPr/>
          </p:nvSpPr>
          <p:spPr>
            <a:xfrm>
              <a:off x="8371426" y="4248430"/>
              <a:ext cx="501705" cy="454197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" name="Elbow Connector 21"/>
            <p:cNvCxnSpPr>
              <a:stCxn id="13" idx="0"/>
            </p:cNvCxnSpPr>
            <p:nvPr/>
          </p:nvCxnSpPr>
          <p:spPr>
            <a:xfrm rot="16200000" flipV="1">
              <a:off x="7086128" y="1359292"/>
              <a:ext cx="372335" cy="5399936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0" idx="0"/>
            </p:cNvCxnSpPr>
            <p:nvPr/>
          </p:nvCxnSpPr>
          <p:spPr>
            <a:xfrm>
              <a:off x="4572327" y="3873092"/>
              <a:ext cx="0" cy="3723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2017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Actual Classifier - Finally</a:t>
            </a:r>
            <a:endParaRPr lang="he-IL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015980209"/>
              </p:ext>
            </p:extLst>
          </p:nvPr>
        </p:nvGraphicFramePr>
        <p:xfrm>
          <a:off x="513183" y="905069"/>
          <a:ext cx="10692882" cy="9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3183" y="2360644"/>
            <a:ext cx="5148012" cy="17543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/>
              <a:t>Many Options</a:t>
            </a:r>
          </a:p>
          <a:p>
            <a:pPr algn="l" rtl="0"/>
            <a:endParaRPr lang="en-US"/>
          </a:p>
          <a:p>
            <a:pPr algn="l" rtl="0"/>
            <a:r>
              <a:rPr lang="en-US"/>
              <a:t>Typically Best Results are with: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Random Forest Variants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Gradient Boosting (typically with regression trees)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Neural Nets (typically fully connected 2-4 layers)</a:t>
            </a:r>
            <a:endParaRPr lang="he-IL"/>
          </a:p>
        </p:txBody>
      </p:sp>
      <p:grpSp>
        <p:nvGrpSpPr>
          <p:cNvPr id="5" name="Group 4"/>
          <p:cNvGrpSpPr/>
          <p:nvPr/>
        </p:nvGrpSpPr>
        <p:grpSpPr>
          <a:xfrm>
            <a:off x="6680717" y="2211181"/>
            <a:ext cx="4030826" cy="2034248"/>
            <a:chOff x="-82014" y="1178204"/>
            <a:chExt cx="4561344" cy="3372736"/>
          </a:xfrm>
          <a:solidFill>
            <a:schemeClr val="bg1">
              <a:alpha val="70000"/>
            </a:schemeClr>
          </a:solidFill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40" y="1293620"/>
              <a:ext cx="3792354" cy="2974571"/>
            </a:xfrm>
            <a:prstGeom prst="rect">
              <a:avLst/>
            </a:prstGeom>
            <a:grpFill/>
          </p:spPr>
        </p:pic>
        <p:sp>
          <p:nvSpPr>
            <p:cNvPr id="7" name="TextBox 6"/>
            <p:cNvSpPr txBox="1"/>
            <p:nvPr/>
          </p:nvSpPr>
          <p:spPr>
            <a:xfrm>
              <a:off x="-82014" y="1178204"/>
              <a:ext cx="607754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1.2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82014" y="1614223"/>
              <a:ext cx="607754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-82014" y="2050242"/>
              <a:ext cx="607754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0.8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82014" y="2486261"/>
              <a:ext cx="607754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0.6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82014" y="2806864"/>
              <a:ext cx="607754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0.4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-82014" y="3242883"/>
              <a:ext cx="607754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0.2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82014" y="3678902"/>
              <a:ext cx="607754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82014" y="4114921"/>
              <a:ext cx="607754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/>
                <a:t>-0.2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6397" y="4320108"/>
              <a:ext cx="41059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-1.5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99169" y="4320108"/>
              <a:ext cx="41059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-1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32951" y="4320108"/>
              <a:ext cx="41059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-0.5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75723" y="4320108"/>
              <a:ext cx="41059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25968" y="4320108"/>
              <a:ext cx="41059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0.5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68740" y="4320108"/>
              <a:ext cx="410590" cy="2308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/>
                <a:t>1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13183" y="4786604"/>
            <a:ext cx="1103103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/>
              <a:t>So Far – results from these different methods are more or less at the same performance in medical records problems</a:t>
            </a:r>
            <a:endParaRPr lang="he-IL"/>
          </a:p>
        </p:txBody>
      </p:sp>
      <p:sp>
        <p:nvSpPr>
          <p:cNvPr id="22" name="TextBox 21"/>
          <p:cNvSpPr txBox="1"/>
          <p:nvPr/>
        </p:nvSpPr>
        <p:spPr>
          <a:xfrm>
            <a:off x="513182" y="5568850"/>
            <a:ext cx="99371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/>
              <a:t>Open Deep Learning Problem: Find an information extractor “like CNNs” for Medical Records problems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6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and Data Repositories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420564"/>
          </a:xfrm>
        </p:spPr>
        <p:txBody>
          <a:bodyPr/>
          <a:lstStyle/>
          <a:p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1838497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5000"/>
            <a:lum/>
          </a:blip>
          <a:srcRect/>
          <a:stretch>
            <a:fillRect l="-13000"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ounded Rectangle 112"/>
          <p:cNvSpPr/>
          <p:nvPr/>
        </p:nvSpPr>
        <p:spPr>
          <a:xfrm>
            <a:off x="4130885" y="1884784"/>
            <a:ext cx="1542127" cy="429208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Journey</a:t>
            </a:r>
            <a:endParaRPr lang="he-IL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05234256"/>
              </p:ext>
            </p:extLst>
          </p:nvPr>
        </p:nvGraphicFramePr>
        <p:xfrm>
          <a:off x="513183" y="905069"/>
          <a:ext cx="10692882" cy="97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4210108" y="2036484"/>
            <a:ext cx="357475" cy="844938"/>
            <a:chOff x="4732638" y="1878656"/>
            <a:chExt cx="321278" cy="1811896"/>
          </a:xfrm>
        </p:grpSpPr>
        <p:sp>
          <p:nvSpPr>
            <p:cNvPr id="15" name="Rounded Rectangle 14"/>
            <p:cNvSpPr/>
            <p:nvPr/>
          </p:nvSpPr>
          <p:spPr>
            <a:xfrm>
              <a:off x="4732638" y="1878656"/>
              <a:ext cx="321278" cy="18118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/>
            <p:nvPr/>
          </p:nvSpPr>
          <p:spPr>
            <a:xfrm>
              <a:off x="4827375" y="1963882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" name="Oval 6"/>
            <p:cNvSpPr/>
            <p:nvPr/>
          </p:nvSpPr>
          <p:spPr>
            <a:xfrm>
              <a:off x="4827375" y="2148008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Oval 7"/>
            <p:cNvSpPr/>
            <p:nvPr/>
          </p:nvSpPr>
          <p:spPr>
            <a:xfrm>
              <a:off x="4827375" y="2332134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/>
            <p:cNvSpPr/>
            <p:nvPr/>
          </p:nvSpPr>
          <p:spPr>
            <a:xfrm>
              <a:off x="4827375" y="2516260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4827375" y="2700386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/>
            <p:nvPr/>
          </p:nvSpPr>
          <p:spPr>
            <a:xfrm>
              <a:off x="4827376" y="2884512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/>
            <p:nvPr/>
          </p:nvSpPr>
          <p:spPr>
            <a:xfrm>
              <a:off x="4827375" y="3068638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/>
            <p:nvPr/>
          </p:nvSpPr>
          <p:spPr>
            <a:xfrm>
              <a:off x="4827375" y="3252764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" name="Oval 13"/>
            <p:cNvSpPr/>
            <p:nvPr/>
          </p:nvSpPr>
          <p:spPr>
            <a:xfrm>
              <a:off x="4827376" y="3436890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" name="Oval 3"/>
          <p:cNvSpPr/>
          <p:nvPr/>
        </p:nvSpPr>
        <p:spPr>
          <a:xfrm>
            <a:off x="598721" y="2350126"/>
            <a:ext cx="513294" cy="2074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/>
          <p:nvPr/>
        </p:nvSpPr>
        <p:spPr>
          <a:xfrm>
            <a:off x="2583152" y="2350126"/>
            <a:ext cx="513294" cy="20744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7" name="Group 16"/>
          <p:cNvGrpSpPr/>
          <p:nvPr/>
        </p:nvGrpSpPr>
        <p:grpSpPr>
          <a:xfrm>
            <a:off x="4200943" y="3036597"/>
            <a:ext cx="357475" cy="844938"/>
            <a:chOff x="4732638" y="1878656"/>
            <a:chExt cx="321278" cy="1811896"/>
          </a:xfrm>
        </p:grpSpPr>
        <p:sp>
          <p:nvSpPr>
            <p:cNvPr id="18" name="Rounded Rectangle 17"/>
            <p:cNvSpPr/>
            <p:nvPr/>
          </p:nvSpPr>
          <p:spPr>
            <a:xfrm>
              <a:off x="4732638" y="1878656"/>
              <a:ext cx="321278" cy="18118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/>
            <p:nvPr/>
          </p:nvSpPr>
          <p:spPr>
            <a:xfrm>
              <a:off x="4827375" y="1963882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0" name="Oval 19"/>
            <p:cNvSpPr/>
            <p:nvPr/>
          </p:nvSpPr>
          <p:spPr>
            <a:xfrm>
              <a:off x="4827375" y="2148008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" name="Oval 20"/>
            <p:cNvSpPr/>
            <p:nvPr/>
          </p:nvSpPr>
          <p:spPr>
            <a:xfrm>
              <a:off x="4827375" y="2332134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Oval 21"/>
            <p:cNvSpPr/>
            <p:nvPr/>
          </p:nvSpPr>
          <p:spPr>
            <a:xfrm>
              <a:off x="4827375" y="2516260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/>
            <p:nvPr/>
          </p:nvSpPr>
          <p:spPr>
            <a:xfrm>
              <a:off x="4827375" y="2700386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Oval 23"/>
            <p:cNvSpPr/>
            <p:nvPr/>
          </p:nvSpPr>
          <p:spPr>
            <a:xfrm>
              <a:off x="4827376" y="2884512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Oval 24"/>
            <p:cNvSpPr/>
            <p:nvPr/>
          </p:nvSpPr>
          <p:spPr>
            <a:xfrm>
              <a:off x="4827375" y="3068638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4827375" y="3252764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Oval 26"/>
            <p:cNvSpPr/>
            <p:nvPr/>
          </p:nvSpPr>
          <p:spPr>
            <a:xfrm>
              <a:off x="4827376" y="3436890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62316" y="2566214"/>
            <a:ext cx="357475" cy="2510934"/>
            <a:chOff x="4732638" y="1878656"/>
            <a:chExt cx="321278" cy="1811896"/>
          </a:xfrm>
        </p:grpSpPr>
        <p:sp>
          <p:nvSpPr>
            <p:cNvPr id="29" name="Rounded Rectangle 28"/>
            <p:cNvSpPr/>
            <p:nvPr/>
          </p:nvSpPr>
          <p:spPr>
            <a:xfrm>
              <a:off x="4732638" y="1878656"/>
              <a:ext cx="321278" cy="18118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0" name="Oval 29"/>
            <p:cNvSpPr/>
            <p:nvPr/>
          </p:nvSpPr>
          <p:spPr>
            <a:xfrm>
              <a:off x="4827375" y="1963882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/>
            <p:cNvSpPr/>
            <p:nvPr/>
          </p:nvSpPr>
          <p:spPr>
            <a:xfrm>
              <a:off x="4827375" y="2148008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2" name="Oval 31"/>
            <p:cNvSpPr/>
            <p:nvPr/>
          </p:nvSpPr>
          <p:spPr>
            <a:xfrm>
              <a:off x="4827375" y="2332134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3" name="Oval 32"/>
            <p:cNvSpPr/>
            <p:nvPr/>
          </p:nvSpPr>
          <p:spPr>
            <a:xfrm>
              <a:off x="4827375" y="2516260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4" name="Oval 33"/>
            <p:cNvSpPr/>
            <p:nvPr/>
          </p:nvSpPr>
          <p:spPr>
            <a:xfrm>
              <a:off x="4827375" y="2700386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Oval 34"/>
            <p:cNvSpPr/>
            <p:nvPr/>
          </p:nvSpPr>
          <p:spPr>
            <a:xfrm>
              <a:off x="4827376" y="2884512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Oval 35"/>
            <p:cNvSpPr/>
            <p:nvPr/>
          </p:nvSpPr>
          <p:spPr>
            <a:xfrm>
              <a:off x="4827375" y="3068638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7" name="Oval 36"/>
            <p:cNvSpPr/>
            <p:nvPr/>
          </p:nvSpPr>
          <p:spPr>
            <a:xfrm>
              <a:off x="4827375" y="3252764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/>
            <p:cNvSpPr/>
            <p:nvPr/>
          </p:nvSpPr>
          <p:spPr>
            <a:xfrm>
              <a:off x="4827376" y="3436890"/>
              <a:ext cx="131804" cy="10502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5373" y="2123125"/>
            <a:ext cx="1092505" cy="913472"/>
          </a:xfrm>
          <a:prstGeom prst="rect">
            <a:avLst/>
          </a:prstGeom>
        </p:spPr>
      </p:pic>
      <p:graphicFrame>
        <p:nvGraphicFramePr>
          <p:cNvPr id="40" name="Chart 39"/>
          <p:cNvGraphicFramePr/>
          <p:nvPr>
            <p:extLst>
              <p:ext uri="{D42A27DB-BD31-4B8C-83A1-F6EECF244321}">
                <p14:modId xmlns:p14="http://schemas.microsoft.com/office/powerpoint/2010/main" val="2210794364"/>
              </p:ext>
            </p:extLst>
          </p:nvPr>
        </p:nvGraphicFramePr>
        <p:xfrm>
          <a:off x="3263206" y="3272555"/>
          <a:ext cx="867679" cy="298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pSp>
        <p:nvGrpSpPr>
          <p:cNvPr id="94" name="Group 93"/>
          <p:cNvGrpSpPr/>
          <p:nvPr/>
        </p:nvGrpSpPr>
        <p:grpSpPr>
          <a:xfrm>
            <a:off x="4200942" y="4090146"/>
            <a:ext cx="357475" cy="844938"/>
            <a:chOff x="4200942" y="4109461"/>
            <a:chExt cx="357475" cy="844938"/>
          </a:xfrm>
        </p:grpSpPr>
        <p:sp>
          <p:nvSpPr>
            <p:cNvPr id="74" name="Rounded Rectangle 73"/>
            <p:cNvSpPr/>
            <p:nvPr/>
          </p:nvSpPr>
          <p:spPr>
            <a:xfrm>
              <a:off x="4200942" y="4109461"/>
              <a:ext cx="357475" cy="84493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Oval 74"/>
            <p:cNvSpPr/>
            <p:nvPr/>
          </p:nvSpPr>
          <p:spPr>
            <a:xfrm>
              <a:off x="4306353" y="4149204"/>
              <a:ext cx="146654" cy="489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Oval 75"/>
            <p:cNvSpPr/>
            <p:nvPr/>
          </p:nvSpPr>
          <p:spPr>
            <a:xfrm>
              <a:off x="4306353" y="4235067"/>
              <a:ext cx="146654" cy="489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Oval 76"/>
            <p:cNvSpPr/>
            <p:nvPr/>
          </p:nvSpPr>
          <p:spPr>
            <a:xfrm>
              <a:off x="4306353" y="4320931"/>
              <a:ext cx="146654" cy="489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8" name="Oval 77"/>
            <p:cNvSpPr/>
            <p:nvPr/>
          </p:nvSpPr>
          <p:spPr>
            <a:xfrm>
              <a:off x="4306353" y="4406794"/>
              <a:ext cx="146654" cy="489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Oval 78"/>
            <p:cNvSpPr/>
            <p:nvPr/>
          </p:nvSpPr>
          <p:spPr>
            <a:xfrm>
              <a:off x="4306353" y="4492657"/>
              <a:ext cx="146654" cy="489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Oval 79"/>
            <p:cNvSpPr/>
            <p:nvPr/>
          </p:nvSpPr>
          <p:spPr>
            <a:xfrm>
              <a:off x="4306354" y="4578520"/>
              <a:ext cx="146654" cy="489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1" name="Oval 80"/>
            <p:cNvSpPr/>
            <p:nvPr/>
          </p:nvSpPr>
          <p:spPr>
            <a:xfrm>
              <a:off x="4306353" y="4664383"/>
              <a:ext cx="146654" cy="489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Oval 81"/>
            <p:cNvSpPr/>
            <p:nvPr/>
          </p:nvSpPr>
          <p:spPr>
            <a:xfrm>
              <a:off x="4306353" y="4750246"/>
              <a:ext cx="146654" cy="489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/>
            <p:cNvSpPr/>
            <p:nvPr/>
          </p:nvSpPr>
          <p:spPr>
            <a:xfrm>
              <a:off x="4306354" y="4836109"/>
              <a:ext cx="146654" cy="4897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7" name="Oval 46"/>
          <p:cNvSpPr/>
          <p:nvPr/>
        </p:nvSpPr>
        <p:spPr>
          <a:xfrm>
            <a:off x="598721" y="4390677"/>
            <a:ext cx="513294" cy="2074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/>
          <p:nvPr/>
        </p:nvSpPr>
        <p:spPr>
          <a:xfrm>
            <a:off x="2583152" y="4390677"/>
            <a:ext cx="513294" cy="207443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9" name="Group 48"/>
          <p:cNvGrpSpPr/>
          <p:nvPr/>
        </p:nvGrpSpPr>
        <p:grpSpPr>
          <a:xfrm>
            <a:off x="4200943" y="5077148"/>
            <a:ext cx="357475" cy="844938"/>
            <a:chOff x="4732638" y="1878656"/>
            <a:chExt cx="321278" cy="1811896"/>
          </a:xfrm>
        </p:grpSpPr>
        <p:sp>
          <p:nvSpPr>
            <p:cNvPr id="64" name="Rounded Rectangle 63"/>
            <p:cNvSpPr/>
            <p:nvPr/>
          </p:nvSpPr>
          <p:spPr>
            <a:xfrm>
              <a:off x="4732638" y="1878656"/>
              <a:ext cx="321278" cy="18118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5" name="Oval 64"/>
            <p:cNvSpPr/>
            <p:nvPr/>
          </p:nvSpPr>
          <p:spPr>
            <a:xfrm>
              <a:off x="4827375" y="1963882"/>
              <a:ext cx="131804" cy="1050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Oval 65"/>
            <p:cNvSpPr/>
            <p:nvPr/>
          </p:nvSpPr>
          <p:spPr>
            <a:xfrm>
              <a:off x="4827375" y="2148008"/>
              <a:ext cx="131804" cy="1050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7" name="Oval 66"/>
            <p:cNvSpPr/>
            <p:nvPr/>
          </p:nvSpPr>
          <p:spPr>
            <a:xfrm>
              <a:off x="4827375" y="2332134"/>
              <a:ext cx="131804" cy="1050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8" name="Oval 67"/>
            <p:cNvSpPr/>
            <p:nvPr/>
          </p:nvSpPr>
          <p:spPr>
            <a:xfrm>
              <a:off x="4827375" y="2516260"/>
              <a:ext cx="131804" cy="1050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Oval 68"/>
            <p:cNvSpPr/>
            <p:nvPr/>
          </p:nvSpPr>
          <p:spPr>
            <a:xfrm>
              <a:off x="4827375" y="2700386"/>
              <a:ext cx="131804" cy="1050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Oval 69"/>
            <p:cNvSpPr/>
            <p:nvPr/>
          </p:nvSpPr>
          <p:spPr>
            <a:xfrm>
              <a:off x="4827376" y="2884512"/>
              <a:ext cx="131804" cy="1050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1" name="Oval 70"/>
            <p:cNvSpPr/>
            <p:nvPr/>
          </p:nvSpPr>
          <p:spPr>
            <a:xfrm>
              <a:off x="4827375" y="3068638"/>
              <a:ext cx="131804" cy="1050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Oval 71"/>
            <p:cNvSpPr/>
            <p:nvPr/>
          </p:nvSpPr>
          <p:spPr>
            <a:xfrm>
              <a:off x="4827375" y="3252764"/>
              <a:ext cx="131804" cy="1050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Oval 72"/>
            <p:cNvSpPr/>
            <p:nvPr/>
          </p:nvSpPr>
          <p:spPr>
            <a:xfrm>
              <a:off x="4827376" y="3436890"/>
              <a:ext cx="131804" cy="105028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51" name="Picture 5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5373" y="3342302"/>
            <a:ext cx="1092505" cy="1008292"/>
          </a:xfrm>
          <a:prstGeom prst="rect">
            <a:avLst/>
          </a:prstGeom>
        </p:spPr>
      </p:pic>
      <p:graphicFrame>
        <p:nvGraphicFramePr>
          <p:cNvPr id="52" name="Chart 51"/>
          <p:cNvGraphicFramePr/>
          <p:nvPr>
            <p:extLst>
              <p:ext uri="{D42A27DB-BD31-4B8C-83A1-F6EECF244321}">
                <p14:modId xmlns:p14="http://schemas.microsoft.com/office/powerpoint/2010/main" val="127849523"/>
              </p:ext>
            </p:extLst>
          </p:nvPr>
        </p:nvGraphicFramePr>
        <p:xfrm>
          <a:off x="3263206" y="5313106"/>
          <a:ext cx="867679" cy="298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pic>
        <p:nvPicPr>
          <p:cNvPr id="53" name="Picture 2" descr="Image result for autoencoder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9218" y="2036483"/>
            <a:ext cx="663672" cy="485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5" name="Straight Arrow Connector 84"/>
          <p:cNvCxnSpPr>
            <a:stCxn id="4" idx="6"/>
            <a:endCxn id="5" idx="2"/>
          </p:cNvCxnSpPr>
          <p:nvPr/>
        </p:nvCxnSpPr>
        <p:spPr>
          <a:xfrm>
            <a:off x="1112015" y="2453848"/>
            <a:ext cx="14711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47" idx="6"/>
            <a:endCxn id="48" idx="2"/>
          </p:cNvCxnSpPr>
          <p:nvPr/>
        </p:nvCxnSpPr>
        <p:spPr>
          <a:xfrm>
            <a:off x="1112015" y="4494399"/>
            <a:ext cx="147113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" idx="6"/>
            <a:endCxn id="15" idx="1"/>
          </p:cNvCxnSpPr>
          <p:nvPr/>
        </p:nvCxnSpPr>
        <p:spPr>
          <a:xfrm>
            <a:off x="3096446" y="2453848"/>
            <a:ext cx="1113662" cy="5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" idx="6"/>
          </p:cNvCxnSpPr>
          <p:nvPr/>
        </p:nvCxnSpPr>
        <p:spPr>
          <a:xfrm>
            <a:off x="3096446" y="2453848"/>
            <a:ext cx="1104496" cy="79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5" idx="2"/>
            <a:endCxn id="18" idx="0"/>
          </p:cNvCxnSpPr>
          <p:nvPr/>
        </p:nvCxnSpPr>
        <p:spPr>
          <a:xfrm flipH="1">
            <a:off x="4379681" y="2881422"/>
            <a:ext cx="9165" cy="155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48" idx="6"/>
            <a:endCxn id="74" idx="1"/>
          </p:cNvCxnSpPr>
          <p:nvPr/>
        </p:nvCxnSpPr>
        <p:spPr>
          <a:xfrm>
            <a:off x="3096446" y="4494399"/>
            <a:ext cx="1104496" cy="18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48" idx="6"/>
          </p:cNvCxnSpPr>
          <p:nvPr/>
        </p:nvCxnSpPr>
        <p:spPr>
          <a:xfrm>
            <a:off x="3096446" y="4494399"/>
            <a:ext cx="1104496" cy="753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74" idx="2"/>
            <a:endCxn id="64" idx="0"/>
          </p:cNvCxnSpPr>
          <p:nvPr/>
        </p:nvCxnSpPr>
        <p:spPr>
          <a:xfrm>
            <a:off x="4379680" y="4935084"/>
            <a:ext cx="1" cy="142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5" idx="3"/>
          </p:cNvCxnSpPr>
          <p:nvPr/>
        </p:nvCxnSpPr>
        <p:spPr>
          <a:xfrm>
            <a:off x="4567583" y="2458953"/>
            <a:ext cx="494733" cy="874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8" idx="3"/>
          </p:cNvCxnSpPr>
          <p:nvPr/>
        </p:nvCxnSpPr>
        <p:spPr>
          <a:xfrm>
            <a:off x="4558418" y="3459066"/>
            <a:ext cx="503898" cy="132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74" idx="3"/>
          </p:cNvCxnSpPr>
          <p:nvPr/>
        </p:nvCxnSpPr>
        <p:spPr>
          <a:xfrm flipV="1">
            <a:off x="4558417" y="4090146"/>
            <a:ext cx="503899" cy="422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64" idx="3"/>
          </p:cNvCxnSpPr>
          <p:nvPr/>
        </p:nvCxnSpPr>
        <p:spPr>
          <a:xfrm flipV="1">
            <a:off x="4558418" y="4598120"/>
            <a:ext cx="503898" cy="9014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13" idx="3"/>
            <a:endCxn id="39" idx="1"/>
          </p:cNvCxnSpPr>
          <p:nvPr/>
        </p:nvCxnSpPr>
        <p:spPr>
          <a:xfrm flipV="1">
            <a:off x="5673012" y="2579861"/>
            <a:ext cx="512361" cy="14509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6" name="Picture 1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773" y="3494702"/>
            <a:ext cx="1092505" cy="1008292"/>
          </a:xfrm>
          <a:prstGeom prst="rect">
            <a:avLst/>
          </a:prstGeom>
        </p:spPr>
      </p:pic>
      <p:pic>
        <p:nvPicPr>
          <p:cNvPr id="117" name="Picture 1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2848" y="3685136"/>
            <a:ext cx="1092505" cy="1008292"/>
          </a:xfrm>
          <a:prstGeom prst="rect">
            <a:avLst/>
          </a:prstGeom>
        </p:spPr>
      </p:pic>
      <p:graphicFrame>
        <p:nvGraphicFramePr>
          <p:cNvPr id="118" name="Chart 117"/>
          <p:cNvGraphicFramePr/>
          <p:nvPr>
            <p:extLst>
              <p:ext uri="{D42A27DB-BD31-4B8C-83A1-F6EECF244321}">
                <p14:modId xmlns:p14="http://schemas.microsoft.com/office/powerpoint/2010/main" val="3388184280"/>
              </p:ext>
            </p:extLst>
          </p:nvPr>
        </p:nvGraphicFramePr>
        <p:xfrm>
          <a:off x="2465741" y="1612442"/>
          <a:ext cx="714853" cy="105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19" name="Chart 118"/>
          <p:cNvGraphicFramePr/>
          <p:nvPr>
            <p:extLst>
              <p:ext uri="{D42A27DB-BD31-4B8C-83A1-F6EECF244321}">
                <p14:modId xmlns:p14="http://schemas.microsoft.com/office/powerpoint/2010/main" val="1943594337"/>
              </p:ext>
            </p:extLst>
          </p:nvPr>
        </p:nvGraphicFramePr>
        <p:xfrm>
          <a:off x="2486340" y="3656881"/>
          <a:ext cx="714853" cy="105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pic>
        <p:nvPicPr>
          <p:cNvPr id="120" name="Picture 1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68320" y="5177161"/>
            <a:ext cx="1009558" cy="869204"/>
          </a:xfrm>
          <a:prstGeom prst="rect">
            <a:avLst/>
          </a:prstGeom>
        </p:spPr>
      </p:pic>
      <p:cxnSp>
        <p:nvCxnSpPr>
          <p:cNvPr id="122" name="Straight Arrow Connector 121"/>
          <p:cNvCxnSpPr>
            <a:stCxn id="39" idx="2"/>
            <a:endCxn id="51" idx="0"/>
          </p:cNvCxnSpPr>
          <p:nvPr/>
        </p:nvCxnSpPr>
        <p:spPr>
          <a:xfrm>
            <a:off x="6731626" y="3036597"/>
            <a:ext cx="0" cy="305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endCxn id="120" idx="0"/>
          </p:cNvCxnSpPr>
          <p:nvPr/>
        </p:nvCxnSpPr>
        <p:spPr>
          <a:xfrm>
            <a:off x="6773099" y="4725622"/>
            <a:ext cx="0" cy="451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Decision 40"/>
          <p:cNvSpPr/>
          <p:nvPr/>
        </p:nvSpPr>
        <p:spPr>
          <a:xfrm>
            <a:off x="7881341" y="2247954"/>
            <a:ext cx="1116395" cy="69152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RF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90" name="Flowchart: Decision 89"/>
          <p:cNvSpPr/>
          <p:nvPr/>
        </p:nvSpPr>
        <p:spPr>
          <a:xfrm>
            <a:off x="7881341" y="3258265"/>
            <a:ext cx="1116395" cy="69152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GBM</a:t>
            </a:r>
            <a:endParaRPr lang="he-IL" sz="1400">
              <a:solidFill>
                <a:schemeClr val="tx1"/>
              </a:solidFill>
            </a:endParaRPr>
          </a:p>
        </p:txBody>
      </p:sp>
      <p:sp>
        <p:nvSpPr>
          <p:cNvPr id="92" name="Flowchart: Decision 91"/>
          <p:cNvSpPr/>
          <p:nvPr/>
        </p:nvSpPr>
        <p:spPr>
          <a:xfrm>
            <a:off x="7881340" y="4264730"/>
            <a:ext cx="1116395" cy="69152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NN</a:t>
            </a:r>
            <a:endParaRPr lang="he-IL" sz="1400">
              <a:solidFill>
                <a:schemeClr val="tx1"/>
              </a:solidFill>
            </a:endParaRPr>
          </a:p>
        </p:txBody>
      </p:sp>
      <p:sp>
        <p:nvSpPr>
          <p:cNvPr id="95" name="Flowchart: Decision 94"/>
          <p:cNvSpPr/>
          <p:nvPr/>
        </p:nvSpPr>
        <p:spPr>
          <a:xfrm>
            <a:off x="7881340" y="5265998"/>
            <a:ext cx="1116395" cy="691529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Stack</a:t>
            </a:r>
            <a:endParaRPr lang="he-IL" sz="1200">
              <a:solidFill>
                <a:schemeClr val="tx1"/>
              </a:solidFill>
            </a:endParaRPr>
          </a:p>
        </p:txBody>
      </p:sp>
      <p:cxnSp>
        <p:nvCxnSpPr>
          <p:cNvPr id="43" name="Elbow Connector 42"/>
          <p:cNvCxnSpPr>
            <a:stCxn id="120" idx="3"/>
          </p:cNvCxnSpPr>
          <p:nvPr/>
        </p:nvCxnSpPr>
        <p:spPr>
          <a:xfrm flipV="1">
            <a:off x="7277878" y="2591406"/>
            <a:ext cx="271407" cy="30203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1" idx="1"/>
          </p:cNvCxnSpPr>
          <p:nvPr/>
        </p:nvCxnSpPr>
        <p:spPr>
          <a:xfrm>
            <a:off x="7535353" y="2591406"/>
            <a:ext cx="345988" cy="2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90" idx="1"/>
          </p:cNvCxnSpPr>
          <p:nvPr/>
        </p:nvCxnSpPr>
        <p:spPr>
          <a:xfrm flipV="1">
            <a:off x="7553929" y="3604030"/>
            <a:ext cx="327412" cy="11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92" idx="1"/>
          </p:cNvCxnSpPr>
          <p:nvPr/>
        </p:nvCxnSpPr>
        <p:spPr>
          <a:xfrm flipV="1">
            <a:off x="7549285" y="4610495"/>
            <a:ext cx="332055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7553133" y="5611762"/>
            <a:ext cx="3320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8997736" y="2350126"/>
            <a:ext cx="2285282" cy="498627"/>
            <a:chOff x="8997736" y="2350126"/>
            <a:chExt cx="2285282" cy="498627"/>
          </a:xfrm>
        </p:grpSpPr>
        <p:sp>
          <p:nvSpPr>
            <p:cNvPr id="84" name="Rounded Rectangle 83"/>
            <p:cNvSpPr/>
            <p:nvPr/>
          </p:nvSpPr>
          <p:spPr>
            <a:xfrm>
              <a:off x="9601199" y="2350126"/>
              <a:ext cx="1681819" cy="4986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200">
                  <a:solidFill>
                    <a:schemeClr val="tx1"/>
                  </a:solidFill>
                </a:rPr>
                <a:t>Bootstrap</a:t>
              </a:r>
            </a:p>
            <a:p>
              <a:pPr algn="ctr" rtl="0"/>
              <a:r>
                <a:rPr lang="en-US" sz="1200">
                  <a:solidFill>
                    <a:schemeClr val="tx1"/>
                  </a:solidFill>
                </a:rPr>
                <a:t>Analysis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cxnSp>
          <p:nvCxnSpPr>
            <p:cNvPr id="88" name="Straight Arrow Connector 87"/>
            <p:cNvCxnSpPr>
              <a:stCxn id="41" idx="3"/>
              <a:endCxn id="84" idx="1"/>
            </p:cNvCxnSpPr>
            <p:nvPr/>
          </p:nvCxnSpPr>
          <p:spPr>
            <a:xfrm>
              <a:off x="8997736" y="2593719"/>
              <a:ext cx="603463" cy="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8997735" y="3370916"/>
            <a:ext cx="2285282" cy="498627"/>
            <a:chOff x="8997736" y="2350126"/>
            <a:chExt cx="2285282" cy="498627"/>
          </a:xfrm>
        </p:grpSpPr>
        <p:sp>
          <p:nvSpPr>
            <p:cNvPr id="121" name="Rounded Rectangle 120"/>
            <p:cNvSpPr/>
            <p:nvPr/>
          </p:nvSpPr>
          <p:spPr>
            <a:xfrm>
              <a:off x="9601199" y="2350126"/>
              <a:ext cx="1681819" cy="4986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200">
                  <a:solidFill>
                    <a:schemeClr val="tx1"/>
                  </a:solidFill>
                </a:rPr>
                <a:t>Bootstrap</a:t>
              </a:r>
            </a:p>
            <a:p>
              <a:pPr algn="ctr" rtl="0"/>
              <a:r>
                <a:rPr lang="en-US" sz="1200">
                  <a:solidFill>
                    <a:schemeClr val="tx1"/>
                  </a:solidFill>
                </a:rPr>
                <a:t>Analysis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cxnSp>
          <p:nvCxnSpPr>
            <p:cNvPr id="123" name="Straight Arrow Connector 122"/>
            <p:cNvCxnSpPr>
              <a:endCxn id="121" idx="1"/>
            </p:cNvCxnSpPr>
            <p:nvPr/>
          </p:nvCxnSpPr>
          <p:spPr>
            <a:xfrm>
              <a:off x="8997736" y="2593719"/>
              <a:ext cx="603463" cy="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8997735" y="4358582"/>
            <a:ext cx="2285282" cy="498627"/>
            <a:chOff x="8997736" y="2350126"/>
            <a:chExt cx="2285282" cy="498627"/>
          </a:xfrm>
        </p:grpSpPr>
        <p:sp>
          <p:nvSpPr>
            <p:cNvPr id="126" name="Rounded Rectangle 125"/>
            <p:cNvSpPr/>
            <p:nvPr/>
          </p:nvSpPr>
          <p:spPr>
            <a:xfrm>
              <a:off x="9601199" y="2350126"/>
              <a:ext cx="1681819" cy="4986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200">
                  <a:solidFill>
                    <a:schemeClr val="tx1"/>
                  </a:solidFill>
                </a:rPr>
                <a:t>Bootstrap</a:t>
              </a:r>
            </a:p>
            <a:p>
              <a:pPr algn="ctr" rtl="0"/>
              <a:r>
                <a:rPr lang="en-US" sz="1200">
                  <a:solidFill>
                    <a:schemeClr val="tx1"/>
                  </a:solidFill>
                </a:rPr>
                <a:t>Analysis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Arrow Connector 126"/>
            <p:cNvCxnSpPr>
              <a:endCxn id="126" idx="1"/>
            </p:cNvCxnSpPr>
            <p:nvPr/>
          </p:nvCxnSpPr>
          <p:spPr>
            <a:xfrm>
              <a:off x="8997736" y="2593719"/>
              <a:ext cx="603463" cy="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8997735" y="5382756"/>
            <a:ext cx="2285282" cy="498627"/>
            <a:chOff x="8997736" y="2350126"/>
            <a:chExt cx="2285282" cy="498627"/>
          </a:xfrm>
        </p:grpSpPr>
        <p:sp>
          <p:nvSpPr>
            <p:cNvPr id="129" name="Rounded Rectangle 128"/>
            <p:cNvSpPr/>
            <p:nvPr/>
          </p:nvSpPr>
          <p:spPr>
            <a:xfrm>
              <a:off x="9601199" y="2350126"/>
              <a:ext cx="1681819" cy="498627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sz="1200">
                  <a:solidFill>
                    <a:schemeClr val="tx1"/>
                  </a:solidFill>
                </a:rPr>
                <a:t>Bootstrap</a:t>
              </a:r>
            </a:p>
            <a:p>
              <a:pPr algn="ctr" rtl="0"/>
              <a:r>
                <a:rPr lang="en-US" sz="1200">
                  <a:solidFill>
                    <a:schemeClr val="tx1"/>
                  </a:solidFill>
                </a:rPr>
                <a:t>Analysis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cxnSp>
          <p:nvCxnSpPr>
            <p:cNvPr id="130" name="Straight Arrow Connector 129"/>
            <p:cNvCxnSpPr>
              <a:endCxn id="129" idx="1"/>
            </p:cNvCxnSpPr>
            <p:nvPr/>
          </p:nvCxnSpPr>
          <p:spPr>
            <a:xfrm>
              <a:off x="8997736" y="2593719"/>
              <a:ext cx="603463" cy="57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3305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Infrastructure &amp; Productization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719381"/>
          </a:xfrm>
        </p:spPr>
        <p:txBody>
          <a:bodyPr/>
          <a:lstStyle/>
          <a:p>
            <a:r>
              <a:rPr lang="en-US" dirty="0"/>
              <a:t>A unified language to define and work with problems.</a:t>
            </a:r>
          </a:p>
          <a:p>
            <a:endParaRPr lang="he-IL" dirty="0"/>
          </a:p>
        </p:txBody>
      </p:sp>
      <p:grpSp>
        <p:nvGrpSpPr>
          <p:cNvPr id="33" name="Group 32"/>
          <p:cNvGrpSpPr/>
          <p:nvPr/>
        </p:nvGrpSpPr>
        <p:grpSpPr>
          <a:xfrm>
            <a:off x="809897" y="1896600"/>
            <a:ext cx="9894147" cy="3790098"/>
            <a:chOff x="809897" y="1896600"/>
            <a:chExt cx="9894147" cy="3790098"/>
          </a:xfrm>
        </p:grpSpPr>
        <p:sp>
          <p:nvSpPr>
            <p:cNvPr id="4" name="Rounded Rectangle 3"/>
            <p:cNvSpPr/>
            <p:nvPr/>
          </p:nvSpPr>
          <p:spPr>
            <a:xfrm>
              <a:off x="809897" y="1942011"/>
              <a:ext cx="1576252" cy="7489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Raw Data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68112" y="1896600"/>
              <a:ext cx="1576252" cy="7489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Repository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8605" y="3866606"/>
              <a:ext cx="1576252" cy="7489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Cohort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413484" y="2474024"/>
              <a:ext cx="1627294" cy="139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068112" y="3902769"/>
              <a:ext cx="1576252" cy="7127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Train/Test Lists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86445" y="1946800"/>
              <a:ext cx="1262742" cy="24383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Semi Automated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86446" y="2890314"/>
              <a:ext cx="735875" cy="24383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Optional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9657" y="4495493"/>
              <a:ext cx="1036319" cy="8403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Sampling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Filtering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Splitting</a:t>
              </a:r>
              <a:endParaRPr lang="he-IL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394858" y="2185312"/>
              <a:ext cx="1681963" cy="2525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2413485" y="4114800"/>
              <a:ext cx="1654628" cy="2525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36695" y="2795846"/>
              <a:ext cx="1576252" cy="7489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>
                  <a:solidFill>
                    <a:schemeClr val="tx1"/>
                  </a:solidFill>
                </a:rPr>
                <a:t>Modeling</a:t>
              </a:r>
            </a:p>
            <a:p>
              <a:pPr algn="ctr" rtl="0"/>
              <a:r>
                <a:rPr lang="en-US" dirty="0">
                  <a:solidFill>
                    <a:schemeClr val="tx1"/>
                  </a:solidFill>
                </a:rPr>
                <a:t>&amp; Testing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14267" y="2645538"/>
              <a:ext cx="83941" cy="12572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4898209" y="3094695"/>
              <a:ext cx="1438486" cy="2099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336695" y="3902770"/>
              <a:ext cx="1576252" cy="17839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Configure: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Cleaning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Features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Selection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Normalization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Model</a:t>
              </a:r>
              <a:endParaRPr lang="he-IL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Up Arrow 29"/>
            <p:cNvSpPr/>
            <p:nvPr/>
          </p:nvSpPr>
          <p:spPr>
            <a:xfrm>
              <a:off x="6966857" y="3544784"/>
              <a:ext cx="174172" cy="32182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127792" y="2795846"/>
              <a:ext cx="1576252" cy="7489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 dirty="0">
                  <a:solidFill>
                    <a:schemeClr val="tx1"/>
                  </a:solidFill>
                </a:rPr>
                <a:t>Export as </a:t>
              </a:r>
              <a:r>
                <a:rPr lang="en-US" dirty="0" err="1">
                  <a:solidFill>
                    <a:schemeClr val="tx1"/>
                  </a:solidFill>
                </a:rPr>
                <a:t>AlgoMarker</a:t>
              </a:r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7914156" y="3094695"/>
              <a:ext cx="1213636" cy="2099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721988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or External Sandboxes</a:t>
            </a:r>
            <a:endParaRPr lang="he-IL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78026" y="1332412"/>
            <a:ext cx="43543" cy="4614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03566" y="913585"/>
            <a:ext cx="135838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Internal</a:t>
            </a:r>
            <a:endParaRPr lang="he-IL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437644" y="933518"/>
            <a:ext cx="141301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/>
              <a:t>External</a:t>
            </a:r>
            <a:endParaRPr lang="he-IL" sz="28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1136392" y="1629448"/>
            <a:ext cx="3892732" cy="3656656"/>
            <a:chOff x="139337" y="1629447"/>
            <a:chExt cx="3892732" cy="3831771"/>
          </a:xfrm>
        </p:grpSpPr>
        <p:grpSp>
          <p:nvGrpSpPr>
            <p:cNvPr id="6" name="Group 5"/>
            <p:cNvGrpSpPr/>
            <p:nvPr/>
          </p:nvGrpSpPr>
          <p:grpSpPr>
            <a:xfrm>
              <a:off x="2504307" y="1970616"/>
              <a:ext cx="1156902" cy="969266"/>
              <a:chOff x="2160912" y="1881260"/>
              <a:chExt cx="1156902" cy="969266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1881260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210256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539252"/>
                <a:ext cx="1156902" cy="311274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504307" y="4038147"/>
              <a:ext cx="1156902" cy="969266"/>
              <a:chOff x="2160912" y="1881260"/>
              <a:chExt cx="1156902" cy="96926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1881260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210256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539252"/>
                <a:ext cx="1156902" cy="311274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34363" y="1970616"/>
              <a:ext cx="1902829" cy="8617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/>
                <a:t>Data Center</a:t>
              </a:r>
            </a:p>
            <a:p>
              <a:pPr algn="l" rtl="0"/>
              <a:r>
                <a:rPr lang="en-US" sz="1600" dirty="0"/>
                <a:t>20M+ records</a:t>
              </a:r>
            </a:p>
            <a:p>
              <a:pPr algn="l" rtl="0"/>
              <a:r>
                <a:rPr lang="en-US" sz="1600" dirty="0"/>
                <a:t>100M+ patient years</a:t>
              </a:r>
              <a:endParaRPr lang="he-IL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833" y="4035517"/>
              <a:ext cx="192687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/>
                <a:t>Computing Cluster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9337" y="1629447"/>
              <a:ext cx="3892732" cy="3831771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73887" y="5535254"/>
            <a:ext cx="9398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Secured</a:t>
            </a:r>
            <a:endParaRPr lang="he-IL" dirty="0"/>
          </a:p>
        </p:txBody>
      </p:sp>
      <p:grpSp>
        <p:nvGrpSpPr>
          <p:cNvPr id="27" name="Group 26"/>
          <p:cNvGrpSpPr/>
          <p:nvPr/>
        </p:nvGrpSpPr>
        <p:grpSpPr>
          <a:xfrm>
            <a:off x="7197786" y="1669313"/>
            <a:ext cx="3892732" cy="3656656"/>
            <a:chOff x="139337" y="1629447"/>
            <a:chExt cx="3892732" cy="383177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4307" y="1970616"/>
              <a:ext cx="1156902" cy="31127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4307" y="4038146"/>
              <a:ext cx="1156902" cy="3112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34363" y="1970616"/>
              <a:ext cx="1274451" cy="6450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/>
                <a:t>Data Server</a:t>
              </a:r>
            </a:p>
            <a:p>
              <a:pPr algn="l" rtl="0"/>
              <a:r>
                <a:rPr lang="en-US" sz="1600" dirty="0"/>
                <a:t>Client Data</a:t>
              </a:r>
              <a:endParaRPr lang="he-IL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833" y="4035517"/>
              <a:ext cx="2982035" cy="8385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/>
                <a:t>Computing Server</a:t>
              </a:r>
            </a:p>
            <a:p>
              <a:pPr algn="l" rtl="0"/>
              <a:r>
                <a:rPr lang="en-US" sz="1400" dirty="0"/>
                <a:t>Installed with Medial Tools</a:t>
              </a:r>
            </a:p>
            <a:p>
              <a:pPr algn="l" rtl="0"/>
              <a:r>
                <a:rPr lang="en-US" sz="1400" dirty="0"/>
                <a:t>Repository/Training/Testing/Exporting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39337" y="1629447"/>
              <a:ext cx="3892732" cy="3831771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234320" y="5538544"/>
            <a:ext cx="1616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Secured Access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39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Transfer Learning</a:t>
            </a:r>
            <a:endParaRPr lang="he-IL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78026" y="1332412"/>
            <a:ext cx="43543" cy="4614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03566" y="913585"/>
            <a:ext cx="135838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Internal</a:t>
            </a:r>
            <a:endParaRPr lang="he-IL" sz="2800" b="1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7644" y="933518"/>
            <a:ext cx="141301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</a:rPr>
              <a:t>External</a:t>
            </a:r>
            <a:endParaRPr lang="he-IL" sz="2800" b="1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49856" y="5381129"/>
            <a:ext cx="490384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>
                <a:solidFill>
                  <a:prstClr val="black"/>
                </a:solidFill>
              </a:rPr>
              <a:t>Uses the power of the Internal model</a:t>
            </a:r>
          </a:p>
          <a:p>
            <a:pPr algn="l" rtl="0"/>
            <a:r>
              <a:rPr lang="en-US" sz="1600" dirty="0">
                <a:solidFill>
                  <a:prstClr val="black"/>
                </a:solidFill>
              </a:rPr>
              <a:t>Incorporates client specific data to improve performance</a:t>
            </a:r>
            <a:endParaRPr lang="he-IL" sz="1600" dirty="0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65381" y="2143414"/>
            <a:ext cx="1696570" cy="1639237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 dirty="0">
                <a:solidFill>
                  <a:prstClr val="white"/>
                </a:solidFill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0222" y="4304594"/>
            <a:ext cx="2861553" cy="135421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 dirty="0"/>
              <a:t>Trained on internal Data</a:t>
            </a:r>
          </a:p>
          <a:p>
            <a:endParaRPr lang="en-US" sz="1600" dirty="0"/>
          </a:p>
          <a:p>
            <a:pPr algn="l" rtl="0"/>
            <a:r>
              <a:rPr lang="en-US" sz="1600" dirty="0"/>
              <a:t>Biological</a:t>
            </a:r>
          </a:p>
          <a:p>
            <a:pPr algn="l" rtl="0"/>
            <a:r>
              <a:rPr lang="en-US" sz="1600" dirty="0"/>
              <a:t>No “client specific” features</a:t>
            </a:r>
          </a:p>
          <a:p>
            <a:pPr algn="l" rtl="0"/>
            <a:r>
              <a:rPr lang="en-US" sz="1600" dirty="0"/>
              <a:t>Trained on large datasets</a:t>
            </a:r>
            <a:endParaRPr lang="he-IL" sz="1600" dirty="0"/>
          </a:p>
        </p:txBody>
      </p:sp>
      <p:sp>
        <p:nvSpPr>
          <p:cNvPr id="28" name="Oval 27"/>
          <p:cNvSpPr/>
          <p:nvPr/>
        </p:nvSpPr>
        <p:spPr>
          <a:xfrm>
            <a:off x="7079918" y="1747690"/>
            <a:ext cx="1070192" cy="99551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>
                <a:solidFill>
                  <a:prstClr val="white"/>
                </a:solidFill>
              </a:rPr>
              <a:t>Model</a:t>
            </a:r>
          </a:p>
          <a:p>
            <a:pPr algn="ctr" rtl="0"/>
            <a:r>
              <a:rPr lang="en-US" sz="1400" dirty="0">
                <a:solidFill>
                  <a:prstClr val="white"/>
                </a:solidFill>
              </a:rPr>
              <a:t>Scores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1368" y="1606249"/>
            <a:ext cx="55418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0" dirty="0">
                <a:solidFill>
                  <a:srgbClr val="0070C0"/>
                </a:solidFill>
              </a:rPr>
              <a:t>+</a:t>
            </a:r>
            <a:endParaRPr lang="he-IL" sz="6000" dirty="0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001709" y="1747690"/>
            <a:ext cx="2005564" cy="995510"/>
          </a:xfrm>
          <a:prstGeom prst="ellipse">
            <a:avLst/>
          </a:prstGeom>
          <a:solidFill>
            <a:schemeClr val="tx2">
              <a:lumMod val="7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 dirty="0">
                <a:solidFill>
                  <a:prstClr val="white"/>
                </a:solidFill>
              </a:rPr>
              <a:t>Client Data</a:t>
            </a:r>
          </a:p>
          <a:p>
            <a:pPr algn="ctr" rtl="0"/>
            <a:r>
              <a:rPr lang="en-US" sz="1400" dirty="0">
                <a:solidFill>
                  <a:prstClr val="white"/>
                </a:solidFill>
              </a:rPr>
              <a:t>Features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8940952" y="2621912"/>
            <a:ext cx="406400" cy="7296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Oval 34"/>
          <p:cNvSpPr/>
          <p:nvPr/>
        </p:nvSpPr>
        <p:spPr>
          <a:xfrm>
            <a:off x="8260174" y="3547629"/>
            <a:ext cx="1696570" cy="1639237"/>
          </a:xfrm>
          <a:prstGeom prst="ellipse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 dirty="0">
                <a:solidFill>
                  <a:prstClr val="white"/>
                </a:solidFill>
              </a:rPr>
              <a:t>Retrained</a:t>
            </a:r>
          </a:p>
          <a:p>
            <a:pPr algn="ctr" rtl="0"/>
            <a:r>
              <a:rPr lang="en-US" sz="2000" dirty="0">
                <a:solidFill>
                  <a:prstClr val="white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406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8" grpId="0" animBg="1"/>
      <p:bldP spid="11" grpId="0"/>
      <p:bldP spid="34" grpId="0" animBg="1"/>
      <p:bldP spid="12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327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Medical Record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514255" y="870240"/>
            <a:ext cx="5129956" cy="51866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Demographics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Lab Tests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Diagnosis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Drugs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Procedures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Admissions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</a:rPr>
              <a:t>Textual Summaries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489" r="20465"/>
          <a:stretch/>
        </p:blipFill>
        <p:spPr>
          <a:xfrm>
            <a:off x="0" y="750438"/>
            <a:ext cx="6096000" cy="61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997-152E-4669-937F-67A4F895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Repository – Major Needs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193F-9997-400F-A04B-E89A5841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Data Model</a:t>
            </a:r>
          </a:p>
          <a:p>
            <a:r>
              <a:rPr lang="en-US" dirty="0"/>
              <a:t>Memory Efficient</a:t>
            </a:r>
          </a:p>
          <a:p>
            <a:r>
              <a:rPr lang="en-US" dirty="0"/>
              <a:t>Quick queries of: </a:t>
            </a:r>
          </a:p>
          <a:p>
            <a:pPr lvl="1"/>
            <a:r>
              <a:rPr lang="en-US" dirty="0"/>
              <a:t>Get all events of a signal for a certain patient sorted by time</a:t>
            </a:r>
          </a:p>
          <a:p>
            <a:r>
              <a:rPr lang="en-US" dirty="0"/>
              <a:t>Unified API to use data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59763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C6C8-E0A5-4ADE-B81E-D491AC90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Repository – Data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00F5E-D298-46A6-9A39-6585B045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Each signal can have:</a:t>
            </a:r>
          </a:p>
          <a:p>
            <a:pPr lvl="1"/>
            <a:r>
              <a:rPr lang="en-US" dirty="0"/>
              <a:t>0 , 1, 2 or more Time Channels</a:t>
            </a:r>
          </a:p>
          <a:p>
            <a:pPr lvl="1"/>
            <a:r>
              <a:rPr lang="en-US" dirty="0"/>
              <a:t>0 , 1, or more Value Channels</a:t>
            </a:r>
          </a:p>
          <a:p>
            <a:r>
              <a:rPr lang="en-US" dirty="0"/>
              <a:t>Each Value Channel is one of:</a:t>
            </a:r>
          </a:p>
          <a:p>
            <a:pPr lvl="1"/>
            <a:r>
              <a:rPr lang="en-US" dirty="0"/>
              <a:t>Numerical</a:t>
            </a:r>
          </a:p>
          <a:p>
            <a:pPr lvl="1"/>
            <a:r>
              <a:rPr lang="en-US" dirty="0"/>
              <a:t>Categorial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GENDER :</a:t>
            </a:r>
          </a:p>
          <a:p>
            <a:pPr lvl="2"/>
            <a:r>
              <a:rPr lang="en-US" dirty="0"/>
              <a:t> 0 time channels</a:t>
            </a:r>
          </a:p>
          <a:p>
            <a:pPr lvl="2"/>
            <a:r>
              <a:rPr lang="en-US" dirty="0"/>
              <a:t> 1 Value Channel, Categorial (Male/Female)</a:t>
            </a:r>
          </a:p>
          <a:p>
            <a:pPr lvl="1"/>
            <a:r>
              <a:rPr lang="en-US" dirty="0"/>
              <a:t>Hemoglobin : </a:t>
            </a:r>
          </a:p>
          <a:p>
            <a:pPr lvl="2"/>
            <a:r>
              <a:rPr lang="en-US" dirty="0"/>
              <a:t>1 time channel (date of test)</a:t>
            </a:r>
          </a:p>
          <a:p>
            <a:pPr lvl="2"/>
            <a:r>
              <a:rPr lang="en-US" dirty="0"/>
              <a:t>1 value channel (Numerical)</a:t>
            </a:r>
          </a:p>
          <a:p>
            <a:pPr lvl="1"/>
            <a:r>
              <a:rPr lang="en-US" dirty="0"/>
              <a:t>Drugs :</a:t>
            </a:r>
          </a:p>
          <a:p>
            <a:pPr lvl="2"/>
            <a:r>
              <a:rPr lang="en-US" dirty="0"/>
              <a:t>1 time channel (date of prescription)</a:t>
            </a:r>
          </a:p>
          <a:p>
            <a:pPr lvl="2"/>
            <a:r>
              <a:rPr lang="en-US" dirty="0"/>
              <a:t>2 value channels: categorial (drug full name), numerical (for how long in days)</a:t>
            </a:r>
          </a:p>
          <a:p>
            <a:pPr marL="609585" lvl="1" indent="0">
              <a:buNone/>
            </a:pPr>
            <a:endParaRPr lang="en-US" dirty="0"/>
          </a:p>
          <a:p>
            <a:pPr marL="609585" lvl="1" indent="0">
              <a:buNone/>
            </a:pPr>
            <a:endParaRPr lang="en-US" dirty="0"/>
          </a:p>
          <a:p>
            <a:pPr marL="609585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29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22B0E-E3A6-4901-9D83-E3203E1B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Repository – Dictionaries &amp; Hierarchies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75A76-DF9D-44D8-AE0A-FCC2A5A97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Example: Drugs</a:t>
            </a:r>
          </a:p>
          <a:p>
            <a:pPr lvl="1"/>
            <a:r>
              <a:rPr lang="en-US" sz="2000" dirty="0"/>
              <a:t>Can be a 100K or more different options (different names, dosages, 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r>
              <a:rPr lang="en-US" sz="2400" dirty="0"/>
              <a:t>Signal has a dictionary mapping numbers to the actual strings</a:t>
            </a:r>
          </a:p>
          <a:p>
            <a:r>
              <a:rPr lang="en-US" sz="2400" dirty="0"/>
              <a:t>Data repository saves the numbers – saving the space</a:t>
            </a:r>
          </a:p>
          <a:p>
            <a:r>
              <a:rPr lang="en-US" sz="2400" dirty="0"/>
              <a:t>APIs allow getting the names quickly given the numbers</a:t>
            </a:r>
          </a:p>
          <a:p>
            <a:r>
              <a:rPr lang="en-US" sz="2400" dirty="0"/>
              <a:t>Dictionaries can have new values defined, and become sets.</a:t>
            </a:r>
          </a:p>
          <a:p>
            <a:r>
              <a:rPr lang="en-US" sz="2400" dirty="0"/>
              <a:t>Sets can contain other elements in the dictionary (even other sets)</a:t>
            </a:r>
          </a:p>
          <a:p>
            <a:pPr lvl="1"/>
            <a:r>
              <a:rPr lang="en-US" sz="2000" dirty="0"/>
              <a:t>Example: ATC codes (example ATC_A10 : all diabetes drugs)</a:t>
            </a:r>
          </a:p>
          <a:p>
            <a:r>
              <a:rPr lang="en-US" sz="2400" dirty="0"/>
              <a:t>APIs allow efficient querying using sets:</a:t>
            </a:r>
          </a:p>
          <a:p>
            <a:pPr lvl="1"/>
            <a:r>
              <a:rPr lang="en-US" sz="2000" dirty="0"/>
              <a:t>Is a value contained in a set</a:t>
            </a:r>
          </a:p>
          <a:p>
            <a:pPr lvl="1"/>
            <a:r>
              <a:rPr lang="en-US" sz="2000" dirty="0"/>
              <a:t>Find all cases in which there was a value contained in a set, </a:t>
            </a:r>
            <a:r>
              <a:rPr lang="en-US" sz="2000" dirty="0" err="1"/>
              <a:t>etc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595425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7C9C-BCE6-4780-938D-63BA16FA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Repository - Implementation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BFED4-CF27-4F28-A08C-24D7DC117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InfraMed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Large C++ library to handle:</a:t>
            </a:r>
          </a:p>
          <a:p>
            <a:pPr lvl="2"/>
            <a:r>
              <a:rPr lang="en-US" dirty="0"/>
              <a:t>Loading of new repositories</a:t>
            </a:r>
          </a:p>
          <a:p>
            <a:pPr lvl="2"/>
            <a:r>
              <a:rPr lang="en-US" dirty="0"/>
              <a:t>Loading of data to an existing repository</a:t>
            </a:r>
          </a:p>
          <a:p>
            <a:pPr lvl="2"/>
            <a:r>
              <a:rPr lang="en-US" dirty="0"/>
              <a:t>Reading all or a subset of the data into memory (only the needed patients, only the needed signals)</a:t>
            </a:r>
          </a:p>
          <a:p>
            <a:pPr lvl="2"/>
            <a:r>
              <a:rPr lang="en-US" dirty="0"/>
              <a:t>Extremely fast get(</a:t>
            </a:r>
            <a:r>
              <a:rPr lang="en-US" dirty="0" err="1"/>
              <a:t>pid</a:t>
            </a:r>
            <a:r>
              <a:rPr lang="en-US" dirty="0"/>
              <a:t>, signal) – the most useful query.</a:t>
            </a:r>
          </a:p>
          <a:p>
            <a:pPr lvl="2"/>
            <a:r>
              <a:rPr lang="en-US" dirty="0"/>
              <a:t>Unified APIs to get time or value channels</a:t>
            </a:r>
          </a:p>
          <a:p>
            <a:pPr lvl="2"/>
            <a:r>
              <a:rPr lang="en-US" dirty="0"/>
              <a:t>APIs for dictionaries usage : querying, translating, hierarchies.</a:t>
            </a:r>
          </a:p>
          <a:p>
            <a:pPr lvl="1"/>
            <a:r>
              <a:rPr lang="en-US" dirty="0"/>
              <a:t>Python APIs wrapping the </a:t>
            </a:r>
            <a:r>
              <a:rPr lang="en-US" dirty="0" err="1"/>
              <a:t>c++</a:t>
            </a:r>
            <a:r>
              <a:rPr lang="en-US" dirty="0"/>
              <a:t> API.</a:t>
            </a:r>
          </a:p>
          <a:p>
            <a:r>
              <a:rPr lang="en-US" dirty="0"/>
              <a:t>Real Life experience:</a:t>
            </a:r>
          </a:p>
          <a:p>
            <a:pPr lvl="1"/>
            <a:r>
              <a:rPr lang="en-US" dirty="0"/>
              <a:t>Extremely fast – enabler. Working with SQL databases can be &gt;100x slower.</a:t>
            </a:r>
          </a:p>
          <a:p>
            <a:pPr lvl="1"/>
            <a:r>
              <a:rPr lang="en-US" dirty="0"/>
              <a:t>Works well on strong machines, don’t even need a large cluster:</a:t>
            </a:r>
          </a:p>
          <a:p>
            <a:pPr lvl="2"/>
            <a:r>
              <a:rPr lang="en-US" dirty="0"/>
              <a:t>A strong server with &gt;64GB RAM and &gt;8 cores is already giving good results.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103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287D-BD1E-4866-B371-F4FA7818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Repository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FCD0-7A96-41F9-9B78-103CF5C6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A unified data model</a:t>
            </a:r>
          </a:p>
          <a:p>
            <a:r>
              <a:rPr lang="en-US" sz="2000" dirty="0"/>
              <a:t>Extremely fast in pulling data for training/testing</a:t>
            </a:r>
          </a:p>
          <a:p>
            <a:r>
              <a:rPr lang="en-US" sz="2000" dirty="0"/>
              <a:t>Full APIs to build and use such repositories:</a:t>
            </a:r>
          </a:p>
          <a:p>
            <a:pPr lvl="1"/>
            <a:r>
              <a:rPr lang="en-US" sz="1800" dirty="0" err="1"/>
              <a:t>MedRepository</a:t>
            </a:r>
            <a:r>
              <a:rPr lang="en-US" sz="1800" dirty="0"/>
              <a:t> library : </a:t>
            </a:r>
            <a:r>
              <a:rPr lang="en-US" sz="1800" dirty="0" err="1"/>
              <a:t>c++</a:t>
            </a:r>
            <a:r>
              <a:rPr lang="en-US" sz="1800" dirty="0"/>
              <a:t> based</a:t>
            </a:r>
          </a:p>
          <a:p>
            <a:pPr lvl="1"/>
            <a:r>
              <a:rPr lang="en-US" sz="1800" dirty="0"/>
              <a:t>Able to hold huge amounts of data in RAM, in a way that minimized </a:t>
            </a:r>
            <a:r>
              <a:rPr lang="en-US" sz="1800" dirty="0" err="1"/>
              <a:t>cpu</a:t>
            </a:r>
            <a:r>
              <a:rPr lang="en-US" sz="1800" dirty="0"/>
              <a:t> caching.</a:t>
            </a:r>
          </a:p>
          <a:p>
            <a:pPr lvl="1"/>
            <a:r>
              <a:rPr lang="en-US" sz="1800" dirty="0"/>
              <a:t>Tools on top to use it, to build such repositories, and to use them for training &amp; testing</a:t>
            </a:r>
          </a:p>
          <a:p>
            <a:pPr lvl="1"/>
            <a:r>
              <a:rPr lang="en-US" sz="1800" dirty="0"/>
              <a:t>Python APIs as well</a:t>
            </a:r>
          </a:p>
          <a:p>
            <a:pPr lvl="1"/>
            <a:r>
              <a:rPr lang="en-US" sz="1800" dirty="0"/>
              <a:t>Ability to create repositories “on the fly” given injected data: this is what we use when applying a model in real time </a:t>
            </a:r>
            <a:r>
              <a:rPr lang="en-US" sz="1800" dirty="0" err="1"/>
              <a:t>AlgoAnalyzer</a:t>
            </a:r>
            <a:r>
              <a:rPr lang="en-US" sz="1800" dirty="0"/>
              <a:t> environment.</a:t>
            </a:r>
          </a:p>
          <a:p>
            <a:r>
              <a:rPr lang="en-US" sz="2000" dirty="0"/>
              <a:t>Dealing with different types of signals</a:t>
            </a:r>
          </a:p>
          <a:p>
            <a:pPr lvl="1"/>
            <a:r>
              <a:rPr lang="en-US" sz="1800" dirty="0"/>
              <a:t>Numerical (Labs)</a:t>
            </a:r>
          </a:p>
          <a:p>
            <a:pPr lvl="1"/>
            <a:r>
              <a:rPr lang="en-US" sz="1800" dirty="0"/>
              <a:t>Categorical (Diagnoses, Drugs, Admissions, Procedures)</a:t>
            </a:r>
          </a:p>
          <a:p>
            <a:r>
              <a:rPr lang="en-US" sz="2000" dirty="0"/>
              <a:t>General Signal Model:</a:t>
            </a:r>
          </a:p>
          <a:p>
            <a:pPr lvl="1"/>
            <a:r>
              <a:rPr lang="en-US" sz="1800" dirty="0"/>
              <a:t>Several Channels of time (usually 1, sometimes 2 when there’s a range of time)</a:t>
            </a:r>
          </a:p>
          <a:p>
            <a:pPr lvl="1"/>
            <a:r>
              <a:rPr lang="en-US" sz="1800" dirty="0"/>
              <a:t>Several Channels of values (value of a lab test, or 2 values (BP), or more (drug prescription), </a:t>
            </a:r>
            <a:r>
              <a:rPr lang="en-US" sz="1800" dirty="0" err="1"/>
              <a:t>etc</a:t>
            </a:r>
            <a:r>
              <a:rPr lang="en-US" sz="1800" dirty="0"/>
              <a:t>)</a:t>
            </a:r>
          </a:p>
          <a:p>
            <a:r>
              <a:rPr lang="en-US" sz="2200" dirty="0"/>
              <a:t>Categorical Signals:</a:t>
            </a:r>
          </a:p>
          <a:p>
            <a:pPr lvl="1"/>
            <a:r>
              <a:rPr lang="en-US" sz="1900" dirty="0"/>
              <a:t>Contain Dictionaries defining the categorical options</a:t>
            </a:r>
          </a:p>
          <a:p>
            <a:pPr lvl="1"/>
            <a:r>
              <a:rPr lang="en-US" sz="1900" dirty="0"/>
              <a:t>A dictionary can contain “Sets” of some of the categories ( a hierarchy)</a:t>
            </a:r>
          </a:p>
          <a:p>
            <a:pPr lvl="2"/>
            <a:r>
              <a:rPr lang="en-US" sz="1700" dirty="0"/>
              <a:t>Example: All Drugs and ATC codes.</a:t>
            </a:r>
          </a:p>
          <a:p>
            <a:pPr lvl="1"/>
            <a:r>
              <a:rPr lang="en-US" sz="1900" dirty="0"/>
              <a:t>Extensive tools to quickly find if a category set was used, etc.</a:t>
            </a:r>
          </a:p>
          <a:p>
            <a:pPr marL="609585" lvl="1" indent="0">
              <a:buNone/>
            </a:pPr>
            <a:endParaRPr lang="en-US" sz="934" dirty="0"/>
          </a:p>
          <a:p>
            <a:pPr marL="0" indent="0">
              <a:buNone/>
            </a:pPr>
            <a:endParaRPr lang="en-US" sz="2866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65549731"/>
      </p:ext>
    </p:extLst>
  </p:cSld>
  <p:clrMapOvr>
    <a:masterClrMapping/>
  </p:clrMapOvr>
</p:sld>
</file>

<file path=ppt/theme/theme1.xml><?xml version="1.0" encoding="utf-8"?>
<a:theme xmlns:a="http://schemas.openxmlformats.org/drawingml/2006/main" name="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6_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33f4b6-f204-47a2-bd3c-cffa105970bc">
      <UserInfo>
        <DisplayName/>
        <AccountId xsi:nil="true"/>
        <AccountType/>
      </UserInfo>
    </SharedWithUsers>
    <TaxCatchAll xmlns="b133f4b6-f204-47a2-bd3c-cffa105970bc" xsi:nil="true"/>
    <lcf76f155ced4ddcb4097134ff3c332f xmlns="75732a1a-ab78-4c69-9481-b06b03852f9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18" ma:contentTypeDescription="Create a new document." ma:contentTypeScope="" ma:versionID="1afcd1ccfa8e8ae6df4d71e492629205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09b2fe4ac5d5244333d5ce4613a74b69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1120e63-87db-46fd-88e4-34d6166552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f369fc-18bf-4df0-8121-16676ad4663f}" ma:internalName="TaxCatchAll" ma:showField="CatchAllData" ma:web="b133f4b6-f204-47a2-bd3c-cffa10597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2F6461-38AF-4B51-8544-257861CE4220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b133f4b6-f204-47a2-bd3c-cffa105970bc"/>
    <ds:schemaRef ds:uri="75732a1a-ab78-4c69-9481-b06b03852f9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9DE7BA-93B2-43A4-BAD1-DB12103D7E95}"/>
</file>

<file path=customXml/itemProps3.xml><?xml version="1.0" encoding="utf-8"?>
<ds:datastoreItem xmlns:ds="http://schemas.openxmlformats.org/officeDocument/2006/customXml" ds:itemID="{3E9040D5-9758-4F2F-BD4A-8F1CC71C22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12016</TotalTime>
  <Words>3249</Words>
  <Application>Microsoft Office PowerPoint</Application>
  <PresentationFormat>Widescreen</PresentationFormat>
  <Paragraphs>598</Paragraphs>
  <Slides>34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medial</vt:lpstr>
      <vt:lpstr>1_medial</vt:lpstr>
      <vt:lpstr>2_medial</vt:lpstr>
      <vt:lpstr>3_medial</vt:lpstr>
      <vt:lpstr>4_medial</vt:lpstr>
      <vt:lpstr>6_medial</vt:lpstr>
      <vt:lpstr>Data Science Infrastructure</vt:lpstr>
      <vt:lpstr>Birdseye Overview</vt:lpstr>
      <vt:lpstr>Data and Data Repositories</vt:lpstr>
      <vt:lpstr>Typical Medical Record</vt:lpstr>
      <vt:lpstr>Data Repository – Major Needs</vt:lpstr>
      <vt:lpstr>Data Repository – Data Model</vt:lpstr>
      <vt:lpstr>Data Repository – Dictionaries &amp; Hierarchies</vt:lpstr>
      <vt:lpstr>Data Repository - Implementation</vt:lpstr>
      <vt:lpstr>Data Repository</vt:lpstr>
      <vt:lpstr>Data Repository Process and Advantages</vt:lpstr>
      <vt:lpstr>The time problem: preventing leaks</vt:lpstr>
      <vt:lpstr>The path a record goes through</vt:lpstr>
      <vt:lpstr>Rep Processors</vt:lpstr>
      <vt:lpstr>Feature Generators</vt:lpstr>
      <vt:lpstr>Feature Processors</vt:lpstr>
      <vt:lpstr>Modeling</vt:lpstr>
      <vt:lpstr>Post Processors</vt:lpstr>
      <vt:lpstr>Serialization</vt:lpstr>
      <vt:lpstr>Analysis</vt:lpstr>
      <vt:lpstr>AlgoMarker API</vt:lpstr>
      <vt:lpstr>Additional matters</vt:lpstr>
      <vt:lpstr>Typical Medical Record</vt:lpstr>
      <vt:lpstr>Training Infrastructure</vt:lpstr>
      <vt:lpstr>Training Infrastructure</vt:lpstr>
      <vt:lpstr>Feature Generation – simple features</vt:lpstr>
      <vt:lpstr>Feature Generation – modeled features</vt:lpstr>
      <vt:lpstr>Feature Generation – Autoencoder Features</vt:lpstr>
      <vt:lpstr>Feature Matrix Imputation</vt:lpstr>
      <vt:lpstr>Actual Classifier - Finally</vt:lpstr>
      <vt:lpstr>The Journey</vt:lpstr>
      <vt:lpstr>Moving To Infrastructure &amp; Productization</vt:lpstr>
      <vt:lpstr>Internal or External Sandboxes</vt:lpstr>
      <vt:lpstr>Transfer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journey into learning from medical records</dc:title>
  <dc:creator>Avi Shoshan</dc:creator>
  <cp:lastModifiedBy>Yaron</cp:lastModifiedBy>
  <cp:revision>95</cp:revision>
  <dcterms:modified xsi:type="dcterms:W3CDTF">2019-12-23T08:26:29Z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0x0101002C31E3404EF4534293ADBB1F9F9B9FD9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</Properties>
</file>