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57"/>
  </p:notesMasterIdLst>
  <p:sldIdLst>
    <p:sldId id="257" r:id="rId5"/>
    <p:sldId id="2055" r:id="rId6"/>
    <p:sldId id="324" r:id="rId7"/>
    <p:sldId id="330" r:id="rId8"/>
    <p:sldId id="326" r:id="rId9"/>
    <p:sldId id="328" r:id="rId10"/>
    <p:sldId id="289" r:id="rId11"/>
    <p:sldId id="329" r:id="rId12"/>
    <p:sldId id="1755" r:id="rId13"/>
    <p:sldId id="313" r:id="rId14"/>
    <p:sldId id="312" r:id="rId15"/>
    <p:sldId id="1756" r:id="rId16"/>
    <p:sldId id="1879" r:id="rId17"/>
    <p:sldId id="332" r:id="rId18"/>
    <p:sldId id="337" r:id="rId19"/>
    <p:sldId id="1906" r:id="rId20"/>
    <p:sldId id="1759" r:id="rId21"/>
    <p:sldId id="1880" r:id="rId22"/>
    <p:sldId id="1761" r:id="rId23"/>
    <p:sldId id="1881" r:id="rId24"/>
    <p:sldId id="1910" r:id="rId25"/>
    <p:sldId id="1911" r:id="rId26"/>
    <p:sldId id="1783" r:id="rId27"/>
    <p:sldId id="1882" r:id="rId28"/>
    <p:sldId id="315" r:id="rId29"/>
    <p:sldId id="1883" r:id="rId30"/>
    <p:sldId id="1791" r:id="rId31"/>
    <p:sldId id="272" r:id="rId32"/>
    <p:sldId id="1790" r:id="rId33"/>
    <p:sldId id="1884" r:id="rId34"/>
    <p:sldId id="317" r:id="rId35"/>
    <p:sldId id="1793" r:id="rId36"/>
    <p:sldId id="1885" r:id="rId37"/>
    <p:sldId id="318" r:id="rId38"/>
    <p:sldId id="1795" r:id="rId39"/>
    <p:sldId id="1794" r:id="rId40"/>
    <p:sldId id="1886" r:id="rId41"/>
    <p:sldId id="319" r:id="rId42"/>
    <p:sldId id="1797" r:id="rId43"/>
    <p:sldId id="1887" r:id="rId44"/>
    <p:sldId id="321" r:id="rId45"/>
    <p:sldId id="1907" r:id="rId46"/>
    <p:sldId id="1909" r:id="rId47"/>
    <p:sldId id="1888" r:id="rId48"/>
    <p:sldId id="322" r:id="rId49"/>
    <p:sldId id="323" r:id="rId50"/>
    <p:sldId id="1801" r:id="rId51"/>
    <p:sldId id="297" r:id="rId52"/>
    <p:sldId id="1798" r:id="rId53"/>
    <p:sldId id="307" r:id="rId54"/>
    <p:sldId id="309" r:id="rId55"/>
    <p:sldId id="177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4FC3FD-71DE-4E49-B8DD-1D57957A28D2}" v="11" dt="2020-09-21T09:25:45.09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presProps" Target="presProps.xml"/><Relationship Id="rId5" Type="http://schemas.openxmlformats.org/officeDocument/2006/relationships/slide" Target="slides/slide1.xml"/><Relationship Id="rId61" Type="http://schemas.openxmlformats.org/officeDocument/2006/relationships/tableStyles" Target="tableStyles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aron" userId="S::yaron@earlysign.com::5aab97db-2b28-4b1e-ae6e-ac1b04411bcf" providerId="AD" clId="Web-{501B07FC-912D-4B4A-3307-232C141F8D0D}"/>
    <pc:docChg chg="modSld">
      <pc:chgData name="Yaron" userId="S::yaron@earlysign.com::5aab97db-2b28-4b1e-ae6e-ac1b04411bcf" providerId="AD" clId="Web-{501B07FC-912D-4B4A-3307-232C141F8D0D}" dt="2020-02-05T11:00:41.592" v="956" actId="20577"/>
      <pc:docMkLst>
        <pc:docMk/>
      </pc:docMkLst>
      <pc:sldChg chg="modSp">
        <pc:chgData name="Yaron" userId="S::yaron@earlysign.com::5aab97db-2b28-4b1e-ae6e-ac1b04411bcf" providerId="AD" clId="Web-{501B07FC-912D-4B4A-3307-232C141F8D0D}" dt="2020-02-05T11:00:41.576" v="955" actId="20577"/>
        <pc:sldMkLst>
          <pc:docMk/>
          <pc:sldMk cId="3021857768" sldId="321"/>
        </pc:sldMkLst>
        <pc:spChg chg="mod">
          <ac:chgData name="Yaron" userId="S::yaron@earlysign.com::5aab97db-2b28-4b1e-ae6e-ac1b04411bcf" providerId="AD" clId="Web-{501B07FC-912D-4B4A-3307-232C141F8D0D}" dt="2020-02-05T11:00:41.576" v="955" actId="20577"/>
          <ac:spMkLst>
            <pc:docMk/>
            <pc:sldMk cId="3021857768" sldId="321"/>
            <ac:spMk id="3" creationId="{5E196E67-6147-436B-BDE4-229285B36947}"/>
          </ac:spMkLst>
        </pc:spChg>
      </pc:sldChg>
    </pc:docChg>
  </pc:docChgLst>
  <pc:docChgLst>
    <pc:chgData name="Rachel Yesharim" userId="715370b6-8a84-4b14-9c75-e4005c48611f" providerId="ADAL" clId="{234FC3FD-71DE-4E49-B8DD-1D57957A28D2}"/>
    <pc:docChg chg="custSel addSld modSld sldOrd">
      <pc:chgData name="Rachel Yesharim" userId="715370b6-8a84-4b14-9c75-e4005c48611f" providerId="ADAL" clId="{234FC3FD-71DE-4E49-B8DD-1D57957A28D2}" dt="2020-09-21T10:47:23.569" v="30" actId="6549"/>
      <pc:docMkLst>
        <pc:docMk/>
      </pc:docMkLst>
      <pc:sldChg chg="delSp modSp add mod ord modNotesTx">
        <pc:chgData name="Rachel Yesharim" userId="715370b6-8a84-4b14-9c75-e4005c48611f" providerId="ADAL" clId="{234FC3FD-71DE-4E49-B8DD-1D57957A28D2}" dt="2020-09-21T10:47:23.569" v="30" actId="6549"/>
        <pc:sldMkLst>
          <pc:docMk/>
          <pc:sldMk cId="3715005020" sldId="2055"/>
        </pc:sldMkLst>
        <pc:spChg chg="mod">
          <ac:chgData name="Rachel Yesharim" userId="715370b6-8a84-4b14-9c75-e4005c48611f" providerId="ADAL" clId="{234FC3FD-71DE-4E49-B8DD-1D57957A28D2}" dt="2020-09-21T10:47:23.569" v="30" actId="6549"/>
          <ac:spMkLst>
            <pc:docMk/>
            <pc:sldMk cId="3715005020" sldId="2055"/>
            <ac:spMk id="34" creationId="{389B6CA9-6176-4507-B9CB-469FD3D74710}"/>
          </ac:spMkLst>
        </pc:spChg>
        <pc:spChg chg="del">
          <ac:chgData name="Rachel Yesharim" userId="715370b6-8a84-4b14-9c75-e4005c48611f" providerId="ADAL" clId="{234FC3FD-71DE-4E49-B8DD-1D57957A28D2}" dt="2020-09-21T09:22:05.756" v="3" actId="478"/>
          <ac:spMkLst>
            <pc:docMk/>
            <pc:sldMk cId="3715005020" sldId="2055"/>
            <ac:spMk id="113" creationId="{99CD8440-CF5B-48DA-BA81-3F960A1634C8}"/>
          </ac:spMkLst>
        </pc:spChg>
        <pc:spChg chg="del">
          <ac:chgData name="Rachel Yesharim" userId="715370b6-8a84-4b14-9c75-e4005c48611f" providerId="ADAL" clId="{234FC3FD-71DE-4E49-B8DD-1D57957A28D2}" dt="2020-09-21T09:22:17.903" v="5" actId="478"/>
          <ac:spMkLst>
            <pc:docMk/>
            <pc:sldMk cId="3715005020" sldId="2055"/>
            <ac:spMk id="119" creationId="{981FF7F5-C074-41CC-985B-20FA32A3F51A}"/>
          </ac:spMkLst>
        </pc:spChg>
      </pc:sldChg>
    </pc:docChg>
  </pc:docChgLst>
  <pc:docChgLst>
    <pc:chgData name="Avi Shoshan" userId="S::avi@earlysign.com::00d9c0e4-1fd5-45ef-a1a4-b454cc6b3668" providerId="AD" clId="Web-{808B7706-147A-B523-BA18-3020E6081921}"/>
    <pc:docChg chg="delSld">
      <pc:chgData name="Avi Shoshan" userId="S::avi@earlysign.com::00d9c0e4-1fd5-45ef-a1a4-b454cc6b3668" providerId="AD" clId="Web-{808B7706-147A-B523-BA18-3020E6081921}" dt="2020-02-05T08:30:59.805" v="0"/>
      <pc:docMkLst>
        <pc:docMk/>
      </pc:docMkLst>
      <pc:sldChg chg="del">
        <pc:chgData name="Avi Shoshan" userId="S::avi@earlysign.com::00d9c0e4-1fd5-45ef-a1a4-b454cc6b3668" providerId="AD" clId="Web-{808B7706-147A-B523-BA18-3020E6081921}" dt="2020-02-05T08:30:59.805" v="0"/>
        <pc:sldMkLst>
          <pc:docMk/>
          <pc:sldMk cId="3853144786" sldId="311"/>
        </pc:sldMkLst>
      </pc:sldChg>
    </pc:docChg>
  </pc:docChgLst>
  <pc:docChgLst>
    <pc:chgData name="Yaron" userId="5aab97db-2b28-4b1e-ae6e-ac1b04411bcf" providerId="ADAL" clId="{DC65E008-42CD-465F-8DA6-5B463D39AD70}"/>
    <pc:docChg chg="custSel delSld modSld sldOrd">
      <pc:chgData name="Yaron" userId="5aab97db-2b28-4b1e-ae6e-ac1b04411bcf" providerId="ADAL" clId="{DC65E008-42CD-465F-8DA6-5B463D39AD70}" dt="2020-02-05T11:12:06.103" v="46" actId="20577"/>
      <pc:docMkLst>
        <pc:docMk/>
      </pc:docMkLst>
      <pc:sldChg chg="modSp ord">
        <pc:chgData name="Yaron" userId="5aab97db-2b28-4b1e-ae6e-ac1b04411bcf" providerId="ADAL" clId="{DC65E008-42CD-465F-8DA6-5B463D39AD70}" dt="2020-02-05T11:11:34.681" v="44"/>
        <pc:sldMkLst>
          <pc:docMk/>
          <pc:sldMk cId="4223974126" sldId="307"/>
        </pc:sldMkLst>
        <pc:spChg chg="mod">
          <ac:chgData name="Yaron" userId="5aab97db-2b28-4b1e-ae6e-ac1b04411bcf" providerId="ADAL" clId="{DC65E008-42CD-465F-8DA6-5B463D39AD70}" dt="2020-02-05T11:11:34.681" v="44"/>
          <ac:spMkLst>
            <pc:docMk/>
            <pc:sldMk cId="4223974126" sldId="307"/>
            <ac:spMk id="2" creationId="{00000000-0000-0000-0000-000000000000}"/>
          </ac:spMkLst>
        </pc:spChg>
      </pc:sldChg>
      <pc:sldChg chg="modSp ord">
        <pc:chgData name="Yaron" userId="5aab97db-2b28-4b1e-ae6e-ac1b04411bcf" providerId="ADAL" clId="{DC65E008-42CD-465F-8DA6-5B463D39AD70}" dt="2020-02-05T11:11:36.735" v="45"/>
        <pc:sldMkLst>
          <pc:docMk/>
          <pc:sldMk cId="1240699109" sldId="309"/>
        </pc:sldMkLst>
        <pc:spChg chg="mod">
          <ac:chgData name="Yaron" userId="5aab97db-2b28-4b1e-ae6e-ac1b04411bcf" providerId="ADAL" clId="{DC65E008-42CD-465F-8DA6-5B463D39AD70}" dt="2020-02-05T11:11:36.735" v="45"/>
          <ac:spMkLst>
            <pc:docMk/>
            <pc:sldMk cId="1240699109" sldId="309"/>
            <ac:spMk id="2" creationId="{00000000-0000-0000-0000-000000000000}"/>
          </ac:spMkLst>
        </pc:spChg>
      </pc:sldChg>
      <pc:sldChg chg="modAnim">
        <pc:chgData name="Yaron" userId="5aab97db-2b28-4b1e-ae6e-ac1b04411bcf" providerId="ADAL" clId="{DC65E008-42CD-465F-8DA6-5B463D39AD70}" dt="2020-02-05T11:04:38.982" v="8"/>
        <pc:sldMkLst>
          <pc:docMk/>
          <pc:sldMk cId="3021857768" sldId="321"/>
        </pc:sldMkLst>
      </pc:sldChg>
      <pc:sldChg chg="modSp modAnim">
        <pc:chgData name="Yaron" userId="5aab97db-2b28-4b1e-ae6e-ac1b04411bcf" providerId="ADAL" clId="{DC65E008-42CD-465F-8DA6-5B463D39AD70}" dt="2020-02-05T11:08:09.878" v="21" actId="5793"/>
        <pc:sldMkLst>
          <pc:docMk/>
          <pc:sldMk cId="986422622" sldId="322"/>
        </pc:sldMkLst>
        <pc:spChg chg="mod">
          <ac:chgData name="Yaron" userId="5aab97db-2b28-4b1e-ae6e-ac1b04411bcf" providerId="ADAL" clId="{DC65E008-42CD-465F-8DA6-5B463D39AD70}" dt="2020-02-05T11:08:09.878" v="21" actId="5793"/>
          <ac:spMkLst>
            <pc:docMk/>
            <pc:sldMk cId="986422622" sldId="322"/>
            <ac:spMk id="3" creationId="{A42D44D7-2F03-4AD5-9AD4-FFC109038CAF}"/>
          </ac:spMkLst>
        </pc:spChg>
      </pc:sldChg>
      <pc:sldChg chg="modSp modAnim">
        <pc:chgData name="Yaron" userId="5aab97db-2b28-4b1e-ae6e-ac1b04411bcf" providerId="ADAL" clId="{DC65E008-42CD-465F-8DA6-5B463D39AD70}" dt="2020-02-05T11:10:49.517" v="42" actId="27636"/>
        <pc:sldMkLst>
          <pc:docMk/>
          <pc:sldMk cId="352364782" sldId="323"/>
        </pc:sldMkLst>
        <pc:spChg chg="mod">
          <ac:chgData name="Yaron" userId="5aab97db-2b28-4b1e-ae6e-ac1b04411bcf" providerId="ADAL" clId="{DC65E008-42CD-465F-8DA6-5B463D39AD70}" dt="2020-02-05T11:10:49.517" v="42" actId="27636"/>
          <ac:spMkLst>
            <pc:docMk/>
            <pc:sldMk cId="352364782" sldId="323"/>
            <ac:spMk id="3" creationId="{0F550B96-E619-4B5E-A60A-C037E7EBDC7F}"/>
          </ac:spMkLst>
        </pc:spChg>
      </pc:sldChg>
      <pc:sldChg chg="del">
        <pc:chgData name="Yaron" userId="5aab97db-2b28-4b1e-ae6e-ac1b04411bcf" providerId="ADAL" clId="{DC65E008-42CD-465F-8DA6-5B463D39AD70}" dt="2020-02-05T11:04:54.187" v="9" actId="47"/>
        <pc:sldMkLst>
          <pc:docMk/>
          <pc:sldMk cId="2451982258" sldId="1800"/>
        </pc:sldMkLst>
      </pc:sldChg>
      <pc:sldChg chg="modSp ord">
        <pc:chgData name="Yaron" userId="5aab97db-2b28-4b1e-ae6e-ac1b04411bcf" providerId="ADAL" clId="{DC65E008-42CD-465F-8DA6-5B463D39AD70}" dt="2020-02-05T11:12:06.103" v="46" actId="20577"/>
        <pc:sldMkLst>
          <pc:docMk/>
          <pc:sldMk cId="2024790297" sldId="1801"/>
        </pc:sldMkLst>
        <pc:spChg chg="mod">
          <ac:chgData name="Yaron" userId="5aab97db-2b28-4b1e-ae6e-ac1b04411bcf" providerId="ADAL" clId="{DC65E008-42CD-465F-8DA6-5B463D39AD70}" dt="2020-02-05T11:12:06.103" v="46" actId="20577"/>
          <ac:spMkLst>
            <pc:docMk/>
            <pc:sldMk cId="2024790297" sldId="1801"/>
            <ac:spMk id="3" creationId="{977B2CC6-6AA3-4686-A78C-D04539F7F733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Imaging</c:v>
                </c:pt>
              </c:strCache>
            </c:strRef>
          </c:tx>
          <c:spPr>
            <a:solidFill>
              <a:schemeClr val="bg1"/>
            </a:solidFill>
            <a:ln>
              <a:solidFill>
                <a:schemeClr val="accent1"/>
              </a:solidFill>
            </a:ln>
          </c:spPr>
          <c:dPt>
            <c:idx val="0"/>
            <c:bubble3D val="0"/>
            <c:spPr>
              <a:solidFill>
                <a:schemeClr val="tx2">
                  <a:alpha val="85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9BB5-479A-B7C9-327351577E11}"/>
              </c:ext>
            </c:extLst>
          </c:dPt>
          <c:dPt>
            <c:idx val="1"/>
            <c:bubble3D val="0"/>
            <c:spPr>
              <a:solidFill>
                <a:schemeClr val="bg1">
                  <a:alpha val="81000"/>
                </a:schemeClr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9BB5-479A-B7C9-327351577E11}"/>
              </c:ext>
            </c:extLst>
          </c:dPt>
          <c:dPt>
            <c:idx val="2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9BB5-479A-B7C9-327351577E11}"/>
              </c:ext>
            </c:extLst>
          </c:dPt>
          <c:dPt>
            <c:idx val="3"/>
            <c:bubble3D val="0"/>
            <c:spPr>
              <a:solidFill>
                <a:schemeClr val="bg1"/>
              </a:solidFill>
              <a:ln w="19050">
                <a:solidFill>
                  <a:schemeClr val="accen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9BB5-479A-B7C9-327351577E11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</c:v>
                </c:pt>
                <c:pt idx="1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BB5-479A-B7C9-327351577E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Medical Records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27A9E2">
                  <a:alpha val="80000"/>
                </a:srgb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5E3-43BE-BEE0-786B053953B9}"/>
              </c:ext>
            </c:extLst>
          </c:dPt>
          <c:dPt>
            <c:idx val="1"/>
            <c:bubble3D val="0"/>
            <c:spPr>
              <a:solidFill>
                <a:schemeClr val="bg1">
                  <a:alpha val="8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5E3-43BE-BEE0-786B053953B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5E3-43BE-BEE0-786B053953B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5E3-43BE-BEE0-786B053953B9}"/>
              </c:ext>
            </c:extLst>
          </c:dPt>
          <c:cat>
            <c:strRef>
              <c:f>Sheet1!$A$2:$A$5</c:f>
              <c:strCache>
                <c:ptCount val="2"/>
                <c:pt idx="0">
                  <c:v>Data/Matrix preparation</c:v>
                </c:pt>
                <c:pt idx="1">
                  <c:v>Classifier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90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5E3-43BE-BEE0-786B053953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00" b="0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accent1"/>
                </a:solidFill>
              </a:rPr>
              <a:t>Test1 – Patient1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1">
                  <c:v>2002</c:v>
                </c:pt>
                <c:pt idx="2">
                  <c:v>2003</c:v>
                </c:pt>
                <c:pt idx="3">
                  <c:v>2005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13.2</c:v>
                </c:pt>
                <c:pt idx="1">
                  <c:v>12.1</c:v>
                </c:pt>
                <c:pt idx="2">
                  <c:v>12.5</c:v>
                </c:pt>
                <c:pt idx="3">
                  <c:v>11.9</c:v>
                </c:pt>
                <c:pt idx="4">
                  <c:v>8.4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2584-4DD4-9E45-5BF457239C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85120"/>
        <c:axId val="1098387296"/>
      </c:scatterChart>
      <c:valAx>
        <c:axId val="109838512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7296"/>
        <c:crosses val="autoZero"/>
        <c:crossBetween val="midCat"/>
      </c:valAx>
      <c:valAx>
        <c:axId val="10983872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8512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rgbClr val="C00000"/>
                </a:solidFill>
              </a:rPr>
              <a:t>Test1</a:t>
            </a:r>
            <a:r>
              <a:rPr lang="en-US" baseline="0">
                <a:solidFill>
                  <a:srgbClr val="C00000"/>
                </a:solidFill>
              </a:rPr>
              <a:t> – Patient2</a:t>
            </a:r>
            <a:endParaRPr lang="en-US">
              <a:solidFill>
                <a:srgbClr val="C00000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Sheet1!$A$2:$A$7</c:f>
              <c:numCache>
                <c:formatCode>General</c:formatCode>
                <c:ptCount val="6"/>
                <c:pt idx="0">
                  <c:v>2000</c:v>
                </c:pt>
                <c:pt idx="2">
                  <c:v>2003</c:v>
                </c:pt>
                <c:pt idx="4">
                  <c:v>2006</c:v>
                </c:pt>
                <c:pt idx="5">
                  <c:v>2010</c:v>
                </c:pt>
              </c:numCache>
            </c:numRef>
          </c:xVal>
          <c:yVal>
            <c:numRef>
              <c:f>Sheet1!$B$2:$B$7</c:f>
              <c:numCache>
                <c:formatCode>General</c:formatCode>
                <c:ptCount val="6"/>
                <c:pt idx="0">
                  <c:v>4.7</c:v>
                </c:pt>
                <c:pt idx="2">
                  <c:v>5.2</c:v>
                </c:pt>
                <c:pt idx="4">
                  <c:v>7.7</c:v>
                </c:pt>
                <c:pt idx="5">
                  <c:v>7.5</c:v>
                </c:pt>
              </c:numCache>
            </c:numRef>
          </c:yVal>
          <c:smooth val="0"/>
          <c:extLst>
            <c:ext xmlns:c15="http://schemas.microsoft.com/office/drawing/2012/chart" uri="{02D57815-91ED-43cb-92C2-25804820EDAC}">
              <c15:filteredSeriesTitle>
                <c15:tx>
                  <c:strRef>
                    <c:extLst xmlns:c16="http://schemas.microsoft.com/office/drawing/2014/chart">
                      <c:ext uri="{02D57815-91ED-43cb-92C2-25804820EDAC}">
                        <c15:formulaRef>
                          <c15:sqref>Sheet1!$B$1</c15:sqref>
                        </c15:formulaRef>
                      </c:ext>
                    </c:extLst>
                    <c:strCache>
                      <c:ptCount val="1"/>
                      <c:pt idx="0">
                        <c:v>Test1</c:v>
                      </c:pt>
                    </c:strCache>
                  </c:strRef>
                </c15:tx>
              </c15:filteredSeriesTitle>
            </c:ext>
            <c:ext xmlns:c16="http://schemas.microsoft.com/office/drawing/2014/chart" uri="{C3380CC4-5D6E-409C-BE32-E72D297353CC}">
              <c16:uniqueId val="{00000000-18DA-4040-B0F7-A02CCEFA3C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098390016"/>
        <c:axId val="1098391648"/>
      </c:scatterChart>
      <c:valAx>
        <c:axId val="109839001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1648"/>
        <c:crosses val="autoZero"/>
        <c:crossBetween val="midCat"/>
      </c:valAx>
      <c:valAx>
        <c:axId val="10983916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9839001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/>
    </a:solidFill>
    <a:ln>
      <a:solidFill>
        <a:schemeClr val="tx2">
          <a:alpha val="40000"/>
        </a:schemeClr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CA34A7-86E7-4D1D-8040-79ABC371CE3D}" type="datetimeFigureOut">
              <a:rPr lang="en-US"/>
              <a:t>9/21/2020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19845-0DA5-4F9C-955E-55F1CF41628B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4108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67910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196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536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3695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3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28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870177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41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95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060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9109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7372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5515B4-24B0-4DD9-895C-DC9E41C5BB8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5568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50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096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>
                <a:solidFill>
                  <a:prstClr val="black"/>
                </a:solidFill>
              </a:rPr>
              <a:pPr/>
              <a:t>51</a:t>
            </a:fld>
            <a:endParaRPr lang="he-IL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67545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52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9042895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4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605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7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02816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9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54926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0950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l" defTabSz="457200" rtl="0" eaLnBrk="1" latinLnBrk="0" hangingPunct="1"/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A1286C-1FC7-864C-8059-1EF71C2695B0}" type="slidenum">
              <a:rPr lang="en-US" smtClean="0">
                <a:solidFill>
                  <a:prstClr val="black"/>
                </a:solidFill>
              </a:rPr>
              <a:pPr/>
              <a:t>12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89321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Option</a:t>
            </a:r>
            <a:r>
              <a:rPr lang="en-US" baseline="0"/>
              <a:t> 1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479A09-5810-4F8E-975F-F714EA6AFF5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503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DC6D34-A780-4683-B98E-1890DE16FD4A}" type="slidenum">
              <a:rPr lang="he-IL" smtClean="0"/>
              <a:t>14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18462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411" y="3277061"/>
            <a:ext cx="10363200" cy="666786"/>
          </a:xfrm>
        </p:spPr>
        <p:txBody>
          <a:bodyPr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411" y="3981128"/>
            <a:ext cx="10363200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8" name="Picture 7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42431" y="5798698"/>
            <a:ext cx="1286904" cy="815999"/>
          </a:xfrm>
          <a:prstGeom prst="rect">
            <a:avLst/>
          </a:prstGeom>
        </p:spPr>
      </p:pic>
      <p:pic>
        <p:nvPicPr>
          <p:cNvPr id="9" name="Picture 8" descr="top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3048000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5726320" y="6370397"/>
            <a:ext cx="7393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</p:spTree>
    <p:extLst>
      <p:ext uri="{BB962C8B-B14F-4D97-AF65-F5344CB8AC3E}">
        <p14:creationId xmlns:p14="http://schemas.microsoft.com/office/powerpoint/2010/main" val="8119489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1" name="Picture 10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4636"/>
            <a:ext cx="10972800" cy="66678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6" name="TextBox 15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32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0436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8408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hanks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72533"/>
            <a:ext cx="2821461" cy="4307251"/>
          </a:xfrm>
          <a:prstGeom prst="rect">
            <a:avLst/>
          </a:prstGeom>
        </p:spPr>
      </p:pic>
      <p:pic>
        <p:nvPicPr>
          <p:cNvPr id="4" name="Picture 3" descr="thanks2.jp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04827" y="1546332"/>
            <a:ext cx="3041735" cy="3045629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5079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521901"/>
            <a:ext cx="4011084" cy="91319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8" name="Rectangle 7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89300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64573"/>
            <a:ext cx="7315200" cy="502766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748122"/>
            <a:ext cx="7315200" cy="3979452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59288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Rectangle 9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1968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44015" y="206375"/>
            <a:ext cx="1333570" cy="438785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7" name="Rectangle 6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12969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5674257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0" y="2237672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0" y="3441421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1677164" y="2190074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1676899" y="3136623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11" name="Picture 10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13" y="1721189"/>
            <a:ext cx="3415623" cy="3415623"/>
          </a:xfrm>
          <a:prstGeom prst="rect">
            <a:avLst/>
          </a:prstGeom>
        </p:spPr>
      </p:pic>
      <p:pic>
        <p:nvPicPr>
          <p:cNvPr id="12" name="Picture 11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13240" y="6191251"/>
            <a:ext cx="672000" cy="426100"/>
          </a:xfrm>
          <a:prstGeom prst="rect">
            <a:avLst/>
          </a:prstGeom>
        </p:spPr>
      </p:pic>
      <p:sp>
        <p:nvSpPr>
          <p:cNvPr id="13" name="Rectangle 12"/>
          <p:cNvSpPr/>
          <p:nvPr userDrawn="1"/>
        </p:nvSpPr>
        <p:spPr>
          <a:xfrm>
            <a:off x="386160" y="6416698"/>
            <a:ext cx="2627642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Internal, confidential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754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9411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12781"/>
            <a:ext cx="10796400" cy="6623583"/>
          </a:xfrm>
        </p:spPr>
        <p:txBody>
          <a:bodyPr>
            <a:normAutofit/>
          </a:bodyPr>
          <a:lstStyle>
            <a:lvl1pPr>
              <a:defRPr sz="2667"/>
            </a:lvl1pPr>
            <a:lvl2pPr>
              <a:defRPr sz="2400"/>
            </a:lvl2pPr>
            <a:lvl3pPr>
              <a:defRPr sz="2133"/>
            </a:lvl3pPr>
            <a:lvl4pPr>
              <a:defRPr sz="1867"/>
            </a:lvl4pPr>
            <a:lvl5pPr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5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47672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502455" y="1536837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502455" y="2240904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side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69844"/>
            <a:ext cx="5279725" cy="3359825"/>
          </a:xfrm>
          <a:prstGeom prst="rect">
            <a:avLst/>
          </a:prstGeom>
        </p:spPr>
      </p:pic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83143" y="5777383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03967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1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25497" y="0"/>
            <a:ext cx="43815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00588" y="265769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00588" y="336176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079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2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83565" y="1237225"/>
            <a:ext cx="5713476" cy="51331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6528" y="208533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6528" y="2789400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9933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.jp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22623" y="1395153"/>
            <a:ext cx="3415623" cy="341562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80923" y="2324843"/>
            <a:ext cx="5963376" cy="666786"/>
          </a:xfrm>
        </p:spPr>
        <p:txBody>
          <a:bodyPr wrap="square">
            <a:spAutoFit/>
          </a:bodyPr>
          <a:lstStyle>
            <a:lvl1pPr algn="l">
              <a:defRPr b="1">
                <a:solidFill>
                  <a:srgbClr val="0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180923" y="3028909"/>
            <a:ext cx="5963376" cy="502766"/>
          </a:xfrm>
        </p:spPr>
        <p:txBody>
          <a:bodyPr wrap="square">
            <a:spAutoFit/>
          </a:bodyPr>
          <a:lstStyle>
            <a:lvl1pPr marL="0" indent="0" algn="l">
              <a:buNone/>
              <a:defRPr sz="2667">
                <a:solidFill>
                  <a:srgbClr val="000000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08987" y="5647057"/>
            <a:ext cx="1286904" cy="815999"/>
          </a:xfrm>
          <a:prstGeom prst="rect">
            <a:avLst/>
          </a:prstGeom>
        </p:spPr>
      </p:pic>
      <p:sp>
        <p:nvSpPr>
          <p:cNvPr id="9" name="Rectangle 8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6" name="Content Placeholder 2"/>
          <p:cNvSpPr>
            <a:spLocks noGrp="1"/>
          </p:cNvSpPr>
          <p:nvPr>
            <p:ph sz="half" idx="10"/>
          </p:nvPr>
        </p:nvSpPr>
        <p:spPr>
          <a:xfrm>
            <a:off x="2646572" y="2311039"/>
            <a:ext cx="2777152" cy="851533"/>
          </a:xfrm>
        </p:spPr>
        <p:txBody>
          <a:bodyPr>
            <a:noAutofit/>
          </a:bodyPr>
          <a:lstStyle>
            <a:lvl1pPr>
              <a:defRPr sz="4800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/>
          <p:cNvSpPr>
            <a:spLocks noGrp="1"/>
          </p:cNvSpPr>
          <p:nvPr>
            <p:ph sz="half" idx="11"/>
          </p:nvPr>
        </p:nvSpPr>
        <p:spPr>
          <a:xfrm>
            <a:off x="2621651" y="3063606"/>
            <a:ext cx="2777152" cy="851533"/>
          </a:xfrm>
        </p:spPr>
        <p:txBody>
          <a:bodyPr>
            <a:noAutofit/>
          </a:bodyPr>
          <a:lstStyle>
            <a:lvl1pPr>
              <a:defRPr sz="2667">
                <a:solidFill>
                  <a:srgbClr val="FFFFFF"/>
                </a:solidFill>
              </a:defRPr>
            </a:lvl1pPr>
            <a:lvl2pPr marL="609585" indent="0">
              <a:buNone/>
              <a:defRPr sz="3200"/>
            </a:lvl2pPr>
            <a:lvl3pPr marL="1219170" indent="0">
              <a:buNone/>
              <a:defRPr sz="2667"/>
            </a:lvl3pPr>
            <a:lvl4pPr marL="1924752" indent="0">
              <a:buNone/>
              <a:defRPr sz="2400"/>
            </a:lvl4pPr>
            <a:lvl5pPr marL="2582335" indent="0">
              <a:buNone/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890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8" name="Picture 7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9" name="Picture 8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913007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85048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9" name="Picture 8" descr="circles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847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-5112"/>
            <a:ext cx="12192000" cy="753235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160" y="835887"/>
            <a:ext cx="10796400" cy="5800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7" descr="circles.png"/>
          <p:cNvPicPr>
            <a:picLocks noChangeAspect="1"/>
          </p:cNvPicPr>
          <p:nvPr/>
        </p:nvPicPr>
        <p:blipFill rotWithShape="1">
          <a:blip r:embed="rId2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0759" y="6648"/>
            <a:ext cx="1167588" cy="741475"/>
          </a:xfrm>
          <a:prstGeom prst="rect">
            <a:avLst/>
          </a:prstGeom>
        </p:spPr>
      </p:pic>
      <p:pic>
        <p:nvPicPr>
          <p:cNvPr id="10" name="Picture 9" descr="log.png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685304" y="6012365"/>
            <a:ext cx="984104" cy="623999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86161" y="6416698"/>
            <a:ext cx="3046027" cy="256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Property of Medial </a:t>
            </a:r>
            <a:r>
              <a:rPr kumimoji="0" lang="en-US" sz="1067" b="0" i="0" u="none" strike="noStrike" kern="1200" cap="none" spc="0" normalizeH="0" baseline="0" noProof="0" err="1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EarlySign</a:t>
            </a:r>
            <a:r>
              <a:rPr kumimoji="0" lang="en-US" sz="1067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– not for reproduction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726320" y="6370396"/>
            <a:ext cx="7393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3CD2AB8-1784-7B47-AE14-7B84D4633DD6}" type="slidenum"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ctr" defTabSz="609585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80808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 userDrawn="1"/>
        </p:nvSpPr>
        <p:spPr>
          <a:xfrm>
            <a:off x="9181364" y="6362385"/>
            <a:ext cx="126387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Calibri" panose="020F0502020204030204" pitchFamily="34" charset="0"/>
                <a:cs typeface="+mn-cs"/>
              </a:rPr>
              <a:t>MKG-14-01-20-B 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5781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  <p:sldLayoutId id="2147483690" r:id="rId18"/>
    <p:sldLayoutId id="2147483691" r:id="rId19"/>
  </p:sldLayoutIdLst>
  <p:txStyles>
    <p:titleStyle>
      <a:lvl1pPr algn="l" defTabSz="609585" rtl="0" eaLnBrk="1" latinLnBrk="0" hangingPunct="1">
        <a:spcBef>
          <a:spcPct val="0"/>
        </a:spcBef>
        <a:buNone/>
        <a:defRPr sz="3733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73593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883178" indent="-2735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2pPr>
      <a:lvl3pPr marL="1483163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2188745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846329" indent="-263993" algn="l" defTabSz="609585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if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7" Type="http://schemas.openxmlformats.org/officeDocument/2006/relationships/chart" Target="../charts/chart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.xml"/><Relationship Id="rId5" Type="http://schemas.microsoft.com/office/2007/relationships/hdphoto" Target="../media/hdphoto1.wdp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Data Science Infrastructure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 vert="horz" wrap="square" lIns="91440" tIns="45720" rIns="91440" bIns="45720" rtlCol="0" anchor="t">
            <a:spAutoFit/>
          </a:bodyPr>
          <a:lstStyle/>
          <a:p>
            <a:r>
              <a:rPr lang="en-US" sz="2650"/>
              <a:t>Medial </a:t>
            </a:r>
            <a:r>
              <a:rPr lang="en-US" sz="2650" err="1"/>
              <a:t>EarlySign</a:t>
            </a:r>
            <a:endParaRPr lang="en-US" sz="265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07857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CC663-8148-4A08-864F-1F009AA75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Elements of the Infrastructure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488BF-F835-4983-931A-AE05CEC2F3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1019175"/>
            <a:ext cx="5052615" cy="2497863"/>
          </a:xfrm>
          <a:solidFill>
            <a:schemeClr val="tx2">
              <a:lumMod val="40000"/>
              <a:lumOff val="60000"/>
            </a:schemeClr>
          </a:solidFill>
          <a:ln>
            <a:solidFill>
              <a:srgbClr val="00B0F0"/>
            </a:solidFill>
          </a:ln>
        </p:spPr>
        <p:txBody>
          <a:bodyPr/>
          <a:lstStyle/>
          <a:p>
            <a:pPr marL="0" indent="0">
              <a:buNone/>
            </a:pPr>
            <a:r>
              <a:rPr lang="en-US" b="1"/>
              <a:t>Training Infrastructure</a:t>
            </a:r>
          </a:p>
          <a:p>
            <a:pPr marL="0" indent="0">
              <a:buNone/>
            </a:pPr>
            <a:r>
              <a:rPr lang="en-US" sz="2400"/>
              <a:t>Deal with Time Dimension</a:t>
            </a:r>
          </a:p>
          <a:p>
            <a:pPr marL="0" indent="0">
              <a:buNone/>
            </a:pPr>
            <a:r>
              <a:rPr lang="en-US" sz="2400"/>
              <a:t>Configurable</a:t>
            </a:r>
          </a:p>
          <a:p>
            <a:pPr marL="0" indent="0">
              <a:buNone/>
            </a:pPr>
            <a:r>
              <a:rPr lang="en-US" sz="2400"/>
              <a:t>Matrix Generation</a:t>
            </a:r>
          </a:p>
          <a:p>
            <a:pPr marL="0" indent="0">
              <a:buNone/>
            </a:pPr>
            <a:r>
              <a:rPr lang="en-US" sz="2400"/>
              <a:t>Training and Analysis</a:t>
            </a:r>
            <a:endParaRPr lang="x-none" sz="240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8FBCE75-E3D9-4791-B40C-5CF3040A6FE5}"/>
              </a:ext>
            </a:extLst>
          </p:cNvPr>
          <p:cNvSpPr txBox="1">
            <a:spLocks/>
          </p:cNvSpPr>
          <p:nvPr/>
        </p:nvSpPr>
        <p:spPr>
          <a:xfrm>
            <a:off x="538560" y="1019175"/>
            <a:ext cx="5052615" cy="246697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Data Repository</a:t>
            </a:r>
          </a:p>
          <a:p>
            <a:pPr marL="0" indent="0">
              <a:buNone/>
            </a:pPr>
            <a:r>
              <a:rPr lang="en-US" sz="2400"/>
              <a:t>Unified</a:t>
            </a:r>
          </a:p>
          <a:p>
            <a:pPr marL="0" indent="0">
              <a:buNone/>
            </a:pPr>
            <a:r>
              <a:rPr lang="en-US" sz="2400"/>
              <a:t>High Performance	</a:t>
            </a:r>
          </a:p>
          <a:p>
            <a:pPr marL="0" indent="0">
              <a:buNone/>
            </a:pPr>
            <a:endParaRPr lang="en-US" sz="2000"/>
          </a:p>
          <a:p>
            <a:pPr marL="0" indent="0">
              <a:buNone/>
            </a:pPr>
            <a:endParaRPr lang="x-none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D3E390BF-E568-4BDD-A998-46AFC5313F98}"/>
              </a:ext>
            </a:extLst>
          </p:cNvPr>
          <p:cNvSpPr txBox="1">
            <a:spLocks/>
          </p:cNvSpPr>
          <p:nvPr/>
        </p:nvSpPr>
        <p:spPr>
          <a:xfrm>
            <a:off x="538559" y="3753494"/>
            <a:ext cx="5052615" cy="2497863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Productization</a:t>
            </a:r>
          </a:p>
          <a:p>
            <a:pPr marL="0" indent="0">
              <a:buNone/>
            </a:pPr>
            <a:r>
              <a:rPr lang="en-US" sz="2400"/>
              <a:t>Single File AlgoMarkers</a:t>
            </a:r>
          </a:p>
          <a:p>
            <a:pPr marL="0" indent="0">
              <a:buNone/>
            </a:pPr>
            <a:r>
              <a:rPr lang="en-US" sz="2400"/>
              <a:t>Easy Productization</a:t>
            </a:r>
          </a:p>
          <a:p>
            <a:pPr marL="0" indent="0">
              <a:buNone/>
            </a:pPr>
            <a:r>
              <a:rPr lang="en-US" sz="2400"/>
              <a:t>Use within AlgoAnalyzer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6B7A78B-C251-4AA4-AEE9-221D3FD5F086}"/>
              </a:ext>
            </a:extLst>
          </p:cNvPr>
          <p:cNvSpPr txBox="1">
            <a:spLocks/>
          </p:cNvSpPr>
          <p:nvPr/>
        </p:nvSpPr>
        <p:spPr>
          <a:xfrm>
            <a:off x="6096000" y="3753494"/>
            <a:ext cx="5052615" cy="249786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rgbClr val="00B0F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/>
              <a:t>On prem Sandboxes</a:t>
            </a:r>
          </a:p>
          <a:p>
            <a:pPr marL="0" indent="0">
              <a:buNone/>
            </a:pPr>
            <a:r>
              <a:rPr lang="en-US" sz="2400"/>
              <a:t>Software Wrappers (Apps, Python)</a:t>
            </a:r>
          </a:p>
          <a:p>
            <a:pPr marL="0" indent="0">
              <a:buNone/>
            </a:pPr>
            <a:r>
              <a:rPr lang="en-US" sz="2400"/>
              <a:t>Easy Setup (Docker)</a:t>
            </a:r>
          </a:p>
          <a:p>
            <a:pPr marL="0" indent="0">
              <a:buNone/>
            </a:pPr>
            <a:r>
              <a:rPr lang="en-US" sz="2400"/>
              <a:t>Efficiency</a:t>
            </a:r>
          </a:p>
        </p:txBody>
      </p:sp>
    </p:spTree>
    <p:extLst>
      <p:ext uri="{BB962C8B-B14F-4D97-AF65-F5344CB8AC3E}">
        <p14:creationId xmlns:p14="http://schemas.microsoft.com/office/powerpoint/2010/main" val="25721198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6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2060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Imputation, Feature Selection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E42017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 as AlgoMarker</a:t>
                  </a:r>
                  <a:endParaRPr lang="en-US" sz="1000">
                    <a:ea typeface="Calibri"/>
                    <a:cs typeface="Arial"/>
                  </a:endParaRP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rgbClr val="000000"/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rgbClr val="00B050"/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tx1"/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tx1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rgbClr val="000000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10607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Diving into the Details</a:t>
            </a:r>
          </a:p>
        </p:txBody>
      </p:sp>
    </p:spTree>
    <p:extLst>
      <p:ext uri="{BB962C8B-B14F-4D97-AF65-F5344CB8AC3E}">
        <p14:creationId xmlns:p14="http://schemas.microsoft.com/office/powerpoint/2010/main" val="211253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rgbClr val="FF0000"/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tx1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51005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Structured Medical Record</a:t>
            </a:r>
            <a:endParaRPr lang="he-IL"/>
          </a:p>
        </p:txBody>
      </p:sp>
      <p:sp>
        <p:nvSpPr>
          <p:cNvPr id="3" name="TextBox 2"/>
          <p:cNvSpPr txBox="1"/>
          <p:nvPr/>
        </p:nvSpPr>
        <p:spPr>
          <a:xfrm>
            <a:off x="6514255" y="870240"/>
            <a:ext cx="5129956" cy="530760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Demographics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Lab Tests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Diagnosis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Drugs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Procedures</a:t>
            </a:r>
          </a:p>
          <a:p>
            <a:pPr marL="285750" indent="-285750" algn="l" rtl="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>
                <a:solidFill>
                  <a:prstClr val="black"/>
                </a:solidFill>
              </a:rPr>
              <a:t>Admissions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i="1">
                <a:solidFill>
                  <a:prstClr val="black"/>
                </a:solidFill>
              </a:rPr>
              <a:t>Not yet …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Free Text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Images, Continuous Signals 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>
                <a:solidFill>
                  <a:prstClr val="black"/>
                </a:solidFill>
              </a:rPr>
              <a:t>Omics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489" r="20465"/>
          <a:stretch/>
        </p:blipFill>
        <p:spPr>
          <a:xfrm>
            <a:off x="0" y="750438"/>
            <a:ext cx="6096000" cy="613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1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Sources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Outpatients:</a:t>
            </a:r>
          </a:p>
          <a:p>
            <a:pPr lvl="1"/>
            <a:r>
              <a:rPr lang="en-US"/>
              <a:t>MHS – Israel, 3M (&gt;2M members currently), almost 20 years of data</a:t>
            </a:r>
          </a:p>
          <a:p>
            <a:pPr lvl="1"/>
            <a:r>
              <a:rPr lang="en-US"/>
              <a:t>THIN – UK, 16M, 18 years of data</a:t>
            </a:r>
          </a:p>
          <a:p>
            <a:pPr lvl="1"/>
            <a:r>
              <a:rPr lang="en-US"/>
              <a:t>KPNW – US, 2M (&gt;600k members), 10 years of data </a:t>
            </a:r>
          </a:p>
          <a:p>
            <a:pPr lvl="1"/>
            <a:r>
              <a:rPr lang="en-US"/>
              <a:t>Canadian data set – 300k , 10 years</a:t>
            </a:r>
          </a:p>
          <a:p>
            <a:pPr lvl="1"/>
            <a:r>
              <a:rPr lang="en-US"/>
              <a:t>KPSC – US, Lung Cancer dataset (patients and controls)</a:t>
            </a:r>
          </a:p>
          <a:p>
            <a:pPr lvl="1"/>
            <a:r>
              <a:rPr lang="en-US"/>
              <a:t>GHS – US, design partner. Large dataset.</a:t>
            </a:r>
          </a:p>
          <a:p>
            <a:r>
              <a:rPr lang="en-US"/>
              <a:t>Inpatients:</a:t>
            </a:r>
          </a:p>
          <a:p>
            <a:pPr lvl="1"/>
            <a:r>
              <a:rPr lang="en-US"/>
              <a:t>Rambam – large Israeli hospital, &gt;200k patients, 15 years</a:t>
            </a:r>
          </a:p>
          <a:p>
            <a:pPr lvl="1"/>
            <a:r>
              <a:rPr lang="en-US"/>
              <a:t>Mimic – public ICU dataset</a:t>
            </a:r>
          </a:p>
          <a:p>
            <a:pPr lvl="1"/>
            <a:r>
              <a:rPr lang="en-US" err="1"/>
              <a:t>eICU</a:t>
            </a:r>
            <a:r>
              <a:rPr lang="en-US"/>
              <a:t> – large public ICU dataset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09479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Loading Process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948895-E0BE-4AA5-91F7-77B74136F2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Quality-managed and controlled procedure:</a:t>
            </a:r>
          </a:p>
          <a:p>
            <a:pPr lvl="1"/>
            <a:r>
              <a:rPr lang="en-US"/>
              <a:t>Check consistency with pre-defined data content</a:t>
            </a:r>
          </a:p>
          <a:p>
            <a:pPr lvl="1"/>
            <a:r>
              <a:rPr lang="en-US"/>
              <a:t>Load data to staging DB</a:t>
            </a:r>
          </a:p>
          <a:p>
            <a:pPr lvl="1"/>
            <a:r>
              <a:rPr lang="en-US"/>
              <a:t>Create mapping from data elements to common terminology</a:t>
            </a:r>
          </a:p>
          <a:p>
            <a:pPr lvl="1"/>
            <a:r>
              <a:rPr lang="en-US"/>
              <a:t>Check data quality and validity using value histograms</a:t>
            </a:r>
          </a:p>
          <a:p>
            <a:pPr lvl="2"/>
            <a:r>
              <a:rPr lang="en-US"/>
              <a:t>Check consistency by time, age, gender and other covariates</a:t>
            </a:r>
          </a:p>
          <a:p>
            <a:pPr lvl="1"/>
            <a:r>
              <a:rPr lang="en-US"/>
              <a:t>Import or build required ontologies and dictionaries</a:t>
            </a:r>
          </a:p>
          <a:p>
            <a:pPr lvl="1"/>
            <a:r>
              <a:rPr lang="en-US"/>
              <a:t>Load to repository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895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A2BE6-B528-499C-9827-183355781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Loading Process - Challenges</a:t>
            </a:r>
            <a:endParaRPr lang="en-IL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0AE93768-788A-4A9E-8009-6C3652A5DC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066" y="1332932"/>
            <a:ext cx="5169420" cy="32308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AF1551-C78E-411B-9991-EA879F46A62D}"/>
              </a:ext>
            </a:extLst>
          </p:cNvPr>
          <p:cNvSpPr txBox="1"/>
          <p:nvPr/>
        </p:nvSpPr>
        <p:spPr>
          <a:xfrm>
            <a:off x="1804426" y="1034536"/>
            <a:ext cx="3979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HbA1C : histogram of results</a:t>
            </a:r>
            <a:endParaRPr lang="en-US" i="1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6331C0-2A8C-4F77-A5DD-0985987B68A4}"/>
              </a:ext>
            </a:extLst>
          </p:cNvPr>
          <p:cNvSpPr txBox="1"/>
          <p:nvPr/>
        </p:nvSpPr>
        <p:spPr>
          <a:xfrm>
            <a:off x="7541716" y="1337412"/>
            <a:ext cx="21778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Geographic Location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1CF94CA-B772-4E7C-9F32-5E8DF50A8C8D}"/>
              </a:ext>
            </a:extLst>
          </p:cNvPr>
          <p:cNvSpPr txBox="1"/>
          <p:nvPr/>
        </p:nvSpPr>
        <p:spPr>
          <a:xfrm>
            <a:off x="6173585" y="1951578"/>
            <a:ext cx="2333838" cy="646331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Laboratory/Blood test analyzer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95F713-5044-4085-97C7-59CA8CFB6DF9}"/>
              </a:ext>
            </a:extLst>
          </p:cNvPr>
          <p:cNvSpPr txBox="1"/>
          <p:nvPr/>
        </p:nvSpPr>
        <p:spPr>
          <a:xfrm>
            <a:off x="6173585" y="2936178"/>
            <a:ext cx="2333838" cy="646331"/>
          </a:xfrm>
          <a:prstGeom prst="rect">
            <a:avLst/>
          </a:prstGeom>
          <a:solidFill>
            <a:schemeClr val="tx2"/>
          </a:solidFill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i="1" u="sng"/>
              <a:t>Resolution</a:t>
            </a:r>
            <a:r>
              <a:rPr lang="en-US"/>
              <a:t> of blood test results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243BF-B784-4CF2-B4EF-FB5BF5288BA6}"/>
              </a:ext>
            </a:extLst>
          </p:cNvPr>
          <p:cNvSpPr txBox="1"/>
          <p:nvPr/>
        </p:nvSpPr>
        <p:spPr>
          <a:xfrm>
            <a:off x="8630661" y="1948882"/>
            <a:ext cx="2333838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Socio-economic status</a:t>
            </a:r>
          </a:p>
          <a:p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CF3C7-2DBC-444E-857C-5C7DCBAD9877}"/>
              </a:ext>
            </a:extLst>
          </p:cNvPr>
          <p:cNvSpPr txBox="1"/>
          <p:nvPr/>
        </p:nvSpPr>
        <p:spPr>
          <a:xfrm>
            <a:off x="8630661" y="2936178"/>
            <a:ext cx="2333838" cy="646331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Screening/Diagnostic Colonoscopies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FD0DCE-DC52-4C96-BF73-5381E46B7A38}"/>
              </a:ext>
            </a:extLst>
          </p:cNvPr>
          <p:cNvSpPr txBox="1"/>
          <p:nvPr/>
        </p:nvSpPr>
        <p:spPr>
          <a:xfrm>
            <a:off x="6173584" y="4408832"/>
            <a:ext cx="4790915" cy="646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/>
              <a:t>Spurious dependency between resolution level and Colonoscopy finding rate</a:t>
            </a:r>
          </a:p>
        </p:txBody>
      </p:sp>
      <p:sp>
        <p:nvSpPr>
          <p:cNvPr id="35" name="Arrow: Notched Right 34">
            <a:extLst>
              <a:ext uri="{FF2B5EF4-FFF2-40B4-BE49-F238E27FC236}">
                <a16:creationId xmlns:a16="http://schemas.microsoft.com/office/drawing/2014/main" id="{DD54DA82-AD67-4419-8887-D59AD096F077}"/>
              </a:ext>
            </a:extLst>
          </p:cNvPr>
          <p:cNvSpPr/>
          <p:nvPr/>
        </p:nvSpPr>
        <p:spPr>
          <a:xfrm rot="5400000">
            <a:off x="8414276" y="3784323"/>
            <a:ext cx="369332" cy="552125"/>
          </a:xfrm>
          <a:prstGeom prst="notched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1DB5AC47-DAB9-4BC5-90E6-5CBBB9C659A5}"/>
              </a:ext>
            </a:extLst>
          </p:cNvPr>
          <p:cNvCxnSpPr>
            <a:stCxn id="9" idx="2"/>
            <a:endCxn id="17" idx="0"/>
          </p:cNvCxnSpPr>
          <p:nvPr/>
        </p:nvCxnSpPr>
        <p:spPr>
          <a:xfrm>
            <a:off x="8630661" y="1706744"/>
            <a:ext cx="1166919" cy="2421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7D984312-E13B-4389-A820-A23BD400A28B}"/>
              </a:ext>
            </a:extLst>
          </p:cNvPr>
          <p:cNvCxnSpPr>
            <a:endCxn id="11" idx="0"/>
          </p:cNvCxnSpPr>
          <p:nvPr/>
        </p:nvCxnSpPr>
        <p:spPr>
          <a:xfrm flipH="1">
            <a:off x="7340504" y="1706744"/>
            <a:ext cx="1290157" cy="2448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B06ABB5B-A9F1-4D76-8B04-122DF910FE04}"/>
              </a:ext>
            </a:extLst>
          </p:cNvPr>
          <p:cNvCxnSpPr>
            <a:stCxn id="11" idx="2"/>
            <a:endCxn id="15" idx="0"/>
          </p:cNvCxnSpPr>
          <p:nvPr/>
        </p:nvCxnSpPr>
        <p:spPr>
          <a:xfrm>
            <a:off x="7340504" y="2597909"/>
            <a:ext cx="0" cy="3382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D0E97DB0-781F-40BB-9701-31103BD4B48B}"/>
              </a:ext>
            </a:extLst>
          </p:cNvPr>
          <p:cNvCxnSpPr>
            <a:stCxn id="17" idx="2"/>
            <a:endCxn id="18" idx="0"/>
          </p:cNvCxnSpPr>
          <p:nvPr/>
        </p:nvCxnSpPr>
        <p:spPr>
          <a:xfrm>
            <a:off x="9797580" y="2595213"/>
            <a:ext cx="0" cy="3409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94041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rgbClr val="00B050"/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rgbClr val="00B050"/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tx1"/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754554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5997-152E-4669-937F-67A4F8956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Model – Major Needs</a:t>
            </a:r>
            <a:endParaRPr lang="en-IL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2453E11-10A5-4B81-89D0-2AC4517B6754}"/>
              </a:ext>
            </a:extLst>
          </p:cNvPr>
          <p:cNvSpPr/>
          <p:nvPr/>
        </p:nvSpPr>
        <p:spPr>
          <a:xfrm>
            <a:off x="3225894" y="1053987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Unified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5007563-8F39-4030-8F6C-8C0181FE94D9}"/>
              </a:ext>
            </a:extLst>
          </p:cNvPr>
          <p:cNvSpPr/>
          <p:nvPr/>
        </p:nvSpPr>
        <p:spPr>
          <a:xfrm>
            <a:off x="5318760" y="2972535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Fast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9B4DD49-369F-4748-8683-A0678B9A2E31}"/>
              </a:ext>
            </a:extLst>
          </p:cNvPr>
          <p:cNvSpPr/>
          <p:nvPr/>
        </p:nvSpPr>
        <p:spPr>
          <a:xfrm>
            <a:off x="7411626" y="1051560"/>
            <a:ext cx="1554480" cy="155448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Memory Efficient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991CF0-5F9F-4949-8BBE-8107A8242A90}"/>
              </a:ext>
            </a:extLst>
          </p:cNvPr>
          <p:cNvSpPr/>
          <p:nvPr/>
        </p:nvSpPr>
        <p:spPr>
          <a:xfrm>
            <a:off x="5318760" y="1053987"/>
            <a:ext cx="1554480" cy="1554480"/>
          </a:xfrm>
          <a:prstGeom prst="rect">
            <a:avLst/>
          </a:prstGeom>
          <a:solidFill>
            <a:srgbClr val="27A9E2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Data repository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20EF957-ABDE-4E4F-AA9B-DA6592FDF4AC}"/>
              </a:ext>
            </a:extLst>
          </p:cNvPr>
          <p:cNvCxnSpPr>
            <a:cxnSpLocks/>
            <a:stCxn id="4" idx="6"/>
            <a:endCxn id="7" idx="1"/>
          </p:cNvCxnSpPr>
          <p:nvPr/>
        </p:nvCxnSpPr>
        <p:spPr>
          <a:xfrm>
            <a:off x="4780374" y="1831227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A94F3F4-5247-45A2-8AA3-F67528C6F41B}"/>
              </a:ext>
            </a:extLst>
          </p:cNvPr>
          <p:cNvCxnSpPr>
            <a:cxnSpLocks/>
          </p:cNvCxnSpPr>
          <p:nvPr/>
        </p:nvCxnSpPr>
        <p:spPr>
          <a:xfrm>
            <a:off x="6873240" y="1828800"/>
            <a:ext cx="538386" cy="0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8B2FF4F-3404-4062-8833-9DFC5ED09940}"/>
              </a:ext>
            </a:extLst>
          </p:cNvPr>
          <p:cNvCxnSpPr>
            <a:cxnSpLocks/>
          </p:cNvCxnSpPr>
          <p:nvPr/>
        </p:nvCxnSpPr>
        <p:spPr>
          <a:xfrm flipV="1">
            <a:off x="6096000" y="2606040"/>
            <a:ext cx="0" cy="366495"/>
          </a:xfrm>
          <a:prstGeom prst="line">
            <a:avLst/>
          </a:prstGeom>
          <a:ln w="63500">
            <a:solidFill>
              <a:srgbClr val="E51917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22E17B2-054B-41E5-AAE3-0C11AEFC4421}"/>
              </a:ext>
            </a:extLst>
          </p:cNvPr>
          <p:cNvSpPr txBox="1"/>
          <p:nvPr/>
        </p:nvSpPr>
        <p:spPr>
          <a:xfrm>
            <a:off x="8105638" y="2709985"/>
            <a:ext cx="370019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Feasible with a single computer</a:t>
            </a:r>
          </a:p>
          <a:p>
            <a:r>
              <a:rPr lang="en-US"/>
              <a:t>Minimize disk access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232742-2B29-4D71-8DF4-BE77ABC2A1D5}"/>
              </a:ext>
            </a:extLst>
          </p:cNvPr>
          <p:cNvSpPr txBox="1"/>
          <p:nvPr/>
        </p:nvSpPr>
        <p:spPr>
          <a:xfrm>
            <a:off x="386161" y="2709985"/>
            <a:ext cx="447881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Common API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Demographics/Lab/Medication,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Inpatient/Outpatient</a:t>
            </a:r>
          </a:p>
          <a:p>
            <a:r>
              <a:rPr lang="en-US"/>
              <a:t>Different data sources normalized at loading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9B7D9F-C26E-43A8-B93F-3E486B8C05CB}"/>
              </a:ext>
            </a:extLst>
          </p:cNvPr>
          <p:cNvSpPr txBox="1"/>
          <p:nvPr/>
        </p:nvSpPr>
        <p:spPr>
          <a:xfrm>
            <a:off x="2481299" y="4703607"/>
            <a:ext cx="722940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Basic Operation: get all events of a given signal per patient sorted by time</a:t>
            </a:r>
          </a:p>
          <a:p>
            <a:r>
              <a:rPr lang="en-US"/>
              <a:t>Increased number of cycles = better chance to improve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F798447-5915-497E-BF97-4E2F892158CD}"/>
              </a:ext>
            </a:extLst>
          </p:cNvPr>
          <p:cNvSpPr txBox="1"/>
          <p:nvPr/>
        </p:nvSpPr>
        <p:spPr>
          <a:xfrm>
            <a:off x="8105638" y="3501685"/>
            <a:ext cx="3700200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/>
              <a:t>Cluster extendable for richer data sources (Omics, Continuous Signals)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763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E6244F0E-E7B6-4A04-8DC8-B38361AF9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Slide 1</a:t>
            </a:r>
          </a:p>
        </p:txBody>
      </p:sp>
      <p:sp>
        <p:nvSpPr>
          <p:cNvPr id="34" name="Title 3">
            <a:extLst>
              <a:ext uri="{FF2B5EF4-FFF2-40B4-BE49-F238E27FC236}">
                <a16:creationId xmlns:a16="http://schemas.microsoft.com/office/drawing/2014/main" id="{389B6CA9-6176-4507-B9CB-469FD3D74710}"/>
              </a:ext>
            </a:extLst>
          </p:cNvPr>
          <p:cNvSpPr txBox="1">
            <a:spLocks/>
          </p:cNvSpPr>
          <p:nvPr/>
        </p:nvSpPr>
        <p:spPr>
          <a:xfrm>
            <a:off x="392230" y="87172"/>
            <a:ext cx="10808734" cy="5847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EarlySign’s </a:t>
            </a:r>
            <a:r>
              <a:rPr lang="en-US" sz="3200" dirty="0" err="1"/>
              <a:t>AlgoMedical</a:t>
            </a:r>
            <a:r>
              <a:rPr lang="en-US" sz="3200" dirty="0"/>
              <a:t> Framework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C27D7A6C-7B1B-406E-BCC8-CA248C806AB1}"/>
              </a:ext>
            </a:extLst>
          </p:cNvPr>
          <p:cNvGrpSpPr/>
          <p:nvPr/>
        </p:nvGrpSpPr>
        <p:grpSpPr>
          <a:xfrm>
            <a:off x="576266" y="1430755"/>
            <a:ext cx="11039468" cy="3418381"/>
            <a:chOff x="551411" y="1316595"/>
            <a:chExt cx="11039468" cy="3418381"/>
          </a:xfrm>
        </p:grpSpPr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05A8729B-E1DE-4FD4-9E18-701F5BEE1262}"/>
                </a:ext>
              </a:extLst>
            </p:cNvPr>
            <p:cNvSpPr/>
            <p:nvPr/>
          </p:nvSpPr>
          <p:spPr>
            <a:xfrm>
              <a:off x="8968046" y="1316595"/>
              <a:ext cx="2622833" cy="341838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19660B4E-672C-4789-94F5-1B6C9A1AF13E}"/>
                </a:ext>
              </a:extLst>
            </p:cNvPr>
            <p:cNvSpPr/>
            <p:nvPr/>
          </p:nvSpPr>
          <p:spPr>
            <a:xfrm>
              <a:off x="4821655" y="1316595"/>
              <a:ext cx="3926237" cy="341838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F7E4BBC1-DA94-440C-B945-918C438B5BF6}"/>
                </a:ext>
              </a:extLst>
            </p:cNvPr>
            <p:cNvSpPr/>
            <p:nvPr/>
          </p:nvSpPr>
          <p:spPr>
            <a:xfrm>
              <a:off x="1938846" y="1316595"/>
              <a:ext cx="2662656" cy="341838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59968EF0-7831-4C30-A11E-DD4DDC540224}"/>
                </a:ext>
              </a:extLst>
            </p:cNvPr>
            <p:cNvSpPr/>
            <p:nvPr/>
          </p:nvSpPr>
          <p:spPr>
            <a:xfrm>
              <a:off x="551411" y="1316595"/>
              <a:ext cx="1167282" cy="3418381"/>
            </a:xfrm>
            <a:prstGeom prst="rect">
              <a:avLst/>
            </a:prstGeom>
            <a:solidFill>
              <a:schemeClr val="tx2">
                <a:lumMod val="20000"/>
                <a:lumOff val="80000"/>
                <a:alpha val="4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400"/>
            </a:p>
          </p:txBody>
        </p:sp>
      </p:grp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7C04C40-4972-4FB3-AB00-50B7757880A2}"/>
              </a:ext>
            </a:extLst>
          </p:cNvPr>
          <p:cNvSpPr/>
          <p:nvPr/>
        </p:nvSpPr>
        <p:spPr>
          <a:xfrm>
            <a:off x="9021924" y="2749576"/>
            <a:ext cx="1280409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Integration into workflow</a:t>
            </a:r>
          </a:p>
        </p:txBody>
      </p:sp>
      <p:sp>
        <p:nvSpPr>
          <p:cNvPr id="117" name="TextBox 117">
            <a:extLst>
              <a:ext uri="{FF2B5EF4-FFF2-40B4-BE49-F238E27FC236}">
                <a16:creationId xmlns:a16="http://schemas.microsoft.com/office/drawing/2014/main" id="{A75D389E-D574-4F2C-971C-9B33662A001D}"/>
              </a:ext>
            </a:extLst>
          </p:cNvPr>
          <p:cNvSpPr txBox="1"/>
          <p:nvPr/>
        </p:nvSpPr>
        <p:spPr>
          <a:xfrm>
            <a:off x="8983118" y="4129366"/>
            <a:ext cx="2630405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</a:rPr>
              <a:t>Run-Time 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Environment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DFDA898B-0F68-4EE0-840B-ECF8EB4F390B}"/>
              </a:ext>
            </a:extLst>
          </p:cNvPr>
          <p:cNvSpPr/>
          <p:nvPr/>
        </p:nvSpPr>
        <p:spPr>
          <a:xfrm>
            <a:off x="10400421" y="2749576"/>
            <a:ext cx="1213102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Tracking and monitoring</a:t>
            </a:r>
          </a:p>
        </p:txBody>
      </p:sp>
      <p:sp>
        <p:nvSpPr>
          <p:cNvPr id="120" name="Text Placeholder 5">
            <a:extLst>
              <a:ext uri="{FF2B5EF4-FFF2-40B4-BE49-F238E27FC236}">
                <a16:creationId xmlns:a16="http://schemas.microsoft.com/office/drawing/2014/main" id="{9AC6757E-BE18-477E-893D-3D8A1C30EB7C}"/>
              </a:ext>
            </a:extLst>
          </p:cNvPr>
          <p:cNvSpPr>
            <a:spLocks noGrp="1"/>
          </p:cNvSpPr>
          <p:nvPr/>
        </p:nvSpPr>
        <p:spPr>
          <a:xfrm>
            <a:off x="1966147" y="2749576"/>
            <a:ext cx="1459165" cy="7408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73593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83178" indent="-2735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483163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88745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846329" indent="-263993" algn="l" defTabSz="609585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Char char="•"/>
              <a:defRPr sz="213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 defTabSz="914400">
              <a:spcBef>
                <a:spcPts val="0"/>
              </a:spcBef>
              <a:buNone/>
            </a:pPr>
            <a:r>
              <a:rPr lang="en-US" sz="1400" spc="25">
                <a:solidFill>
                  <a:schemeClr val="accent3"/>
                </a:solidFill>
              </a:rPr>
              <a:t>Data Cleaning</a:t>
            </a:r>
            <a:endParaRPr lang="he-IL" sz="1400" spc="25">
              <a:solidFill>
                <a:schemeClr val="accent3"/>
              </a:solidFill>
            </a:endParaRPr>
          </a:p>
          <a:p>
            <a:pPr marL="0" lvl="0" indent="0" algn="ctr" defTabSz="914400">
              <a:spcBef>
                <a:spcPts val="0"/>
              </a:spcBef>
              <a:buNone/>
            </a:pPr>
            <a:r>
              <a:rPr lang="en-US" sz="1400" spc="25">
                <a:solidFill>
                  <a:schemeClr val="accent3"/>
                </a:solidFill>
              </a:rPr>
              <a:t>&amp; Normalization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CB35EBE-0537-4956-ABE9-DC2C0A72786C}"/>
              </a:ext>
            </a:extLst>
          </p:cNvPr>
          <p:cNvSpPr/>
          <p:nvPr/>
        </p:nvSpPr>
        <p:spPr>
          <a:xfrm>
            <a:off x="4840603" y="2749576"/>
            <a:ext cx="1111110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Features </a:t>
            </a:r>
          </a:p>
          <a:p>
            <a:pPr algn="ctr"/>
            <a:r>
              <a:rPr lang="en-US" sz="1400" spc="25">
                <a:solidFill>
                  <a:schemeClr val="accent3"/>
                </a:solidFill>
              </a:rPr>
              <a:t>Generation 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D76BF5F-CAD0-4E4C-998B-DEE2336B3326}"/>
              </a:ext>
            </a:extLst>
          </p:cNvPr>
          <p:cNvSpPr/>
          <p:nvPr/>
        </p:nvSpPr>
        <p:spPr>
          <a:xfrm>
            <a:off x="6357237" y="2749576"/>
            <a:ext cx="924526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Models </a:t>
            </a:r>
          </a:p>
          <a:p>
            <a:pPr algn="ctr"/>
            <a:r>
              <a:rPr lang="en-US" sz="1400" spc="25">
                <a:solidFill>
                  <a:schemeClr val="accent3"/>
                </a:solidFill>
              </a:rPr>
              <a:t>Training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6E97EB9D-0473-4280-885D-2FC754511095}"/>
              </a:ext>
            </a:extLst>
          </p:cNvPr>
          <p:cNvSpPr/>
          <p:nvPr/>
        </p:nvSpPr>
        <p:spPr>
          <a:xfrm>
            <a:off x="3500042" y="2749576"/>
            <a:ext cx="1101852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Registries </a:t>
            </a:r>
          </a:p>
          <a:p>
            <a:pPr algn="ctr"/>
            <a:r>
              <a:rPr lang="en-US" sz="1400" spc="25">
                <a:solidFill>
                  <a:schemeClr val="accent3"/>
                </a:solidFill>
              </a:rPr>
              <a:t>and Cohorts </a:t>
            </a:r>
          </a:p>
        </p:txBody>
      </p:sp>
      <p:sp>
        <p:nvSpPr>
          <p:cNvPr id="124" name="TextBox 30">
            <a:extLst>
              <a:ext uri="{FF2B5EF4-FFF2-40B4-BE49-F238E27FC236}">
                <a16:creationId xmlns:a16="http://schemas.microsoft.com/office/drawing/2014/main" id="{3C0F2B69-64BB-4BE5-955E-33C40D5E8851}"/>
              </a:ext>
            </a:extLst>
          </p:cNvPr>
          <p:cNvSpPr txBox="1"/>
          <p:nvPr/>
        </p:nvSpPr>
        <p:spPr>
          <a:xfrm>
            <a:off x="586984" y="4129366"/>
            <a:ext cx="1139313" cy="584775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</a:rPr>
              <a:t>Data </a:t>
            </a:r>
          </a:p>
          <a:p>
            <a:pPr algn="ctr"/>
            <a:r>
              <a:rPr lang="en-US" sz="1400">
                <a:solidFill>
                  <a:schemeClr val="tx2"/>
                </a:solidFill>
              </a:rPr>
              <a:t>Extraction</a:t>
            </a:r>
          </a:p>
        </p:txBody>
      </p:sp>
      <p:sp>
        <p:nvSpPr>
          <p:cNvPr id="125" name="TextBox 46">
            <a:extLst>
              <a:ext uri="{FF2B5EF4-FFF2-40B4-BE49-F238E27FC236}">
                <a16:creationId xmlns:a16="http://schemas.microsoft.com/office/drawing/2014/main" id="{0543B7C2-0102-43C7-B654-F0C6A97FD03C}"/>
              </a:ext>
            </a:extLst>
          </p:cNvPr>
          <p:cNvSpPr txBox="1"/>
          <p:nvPr/>
        </p:nvSpPr>
        <p:spPr>
          <a:xfrm>
            <a:off x="1963700" y="4129366"/>
            <a:ext cx="2660881" cy="60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>
                <a:solidFill>
                  <a:schemeClr val="tx2"/>
                </a:solidFill>
              </a:rPr>
              <a:t>Data Prep </a:t>
            </a:r>
            <a:br>
              <a:rPr lang="en-US" sz="1400">
                <a:solidFill>
                  <a:schemeClr val="tx2"/>
                </a:solidFill>
              </a:rPr>
            </a:br>
            <a:r>
              <a:rPr lang="en-US" sz="1400">
                <a:solidFill>
                  <a:schemeClr val="tx2"/>
                </a:solidFill>
              </a:rPr>
              <a:t>for ML Readiness</a:t>
            </a:r>
            <a:endParaRPr lang="en-US" sz="1400">
              <a:solidFill>
                <a:schemeClr val="tx2"/>
              </a:solidFill>
              <a:cs typeface="Calibri"/>
            </a:endParaRPr>
          </a:p>
        </p:txBody>
      </p:sp>
      <p:sp>
        <p:nvSpPr>
          <p:cNvPr id="126" name="TextBox 47">
            <a:extLst>
              <a:ext uri="{FF2B5EF4-FFF2-40B4-BE49-F238E27FC236}">
                <a16:creationId xmlns:a16="http://schemas.microsoft.com/office/drawing/2014/main" id="{7513B66C-7A16-4E6C-A3F7-273E8FDBB437}"/>
              </a:ext>
            </a:extLst>
          </p:cNvPr>
          <p:cNvSpPr txBox="1"/>
          <p:nvPr/>
        </p:nvSpPr>
        <p:spPr>
          <a:xfrm>
            <a:off x="4840603" y="4129366"/>
            <a:ext cx="3928269" cy="58343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dirty="0">
                <a:solidFill>
                  <a:schemeClr val="tx2"/>
                </a:solidFill>
              </a:rPr>
              <a:t>Ensemble Modeling </a:t>
            </a:r>
            <a:br>
              <a:rPr lang="en-US" sz="1400" dirty="0">
                <a:solidFill>
                  <a:schemeClr val="tx2"/>
                </a:solidFill>
              </a:rPr>
            </a:br>
            <a:r>
              <a:rPr lang="en-US" sz="1400" dirty="0">
                <a:solidFill>
                  <a:schemeClr val="tx2"/>
                </a:solidFill>
              </a:rPr>
              <a:t>and Multi-Cohort Validation</a:t>
            </a:r>
            <a:endParaRPr lang="en-US" sz="1400" dirty="0">
              <a:solidFill>
                <a:schemeClr val="tx2"/>
              </a:solidFill>
              <a:cs typeface="Calibri"/>
            </a:endParaRPr>
          </a:p>
        </p:txBody>
      </p: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5458A420-074D-45D2-A03D-B39564D5CC3D}"/>
              </a:ext>
            </a:extLst>
          </p:cNvPr>
          <p:cNvCxnSpPr>
            <a:cxnSpLocks/>
          </p:cNvCxnSpPr>
          <p:nvPr/>
        </p:nvCxnSpPr>
        <p:spPr>
          <a:xfrm>
            <a:off x="375888" y="3727411"/>
            <a:ext cx="11440224" cy="0"/>
          </a:xfrm>
          <a:prstGeom prst="line">
            <a:avLst/>
          </a:prstGeom>
          <a:ln w="19050"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F28AC56C-24B4-4E37-AEA1-BA0B6772E9EE}"/>
              </a:ext>
            </a:extLst>
          </p:cNvPr>
          <p:cNvGrpSpPr/>
          <p:nvPr/>
        </p:nvGrpSpPr>
        <p:grpSpPr>
          <a:xfrm>
            <a:off x="2295607" y="1978311"/>
            <a:ext cx="800243" cy="538197"/>
            <a:chOff x="2159000" y="1993900"/>
            <a:chExt cx="1081088" cy="727076"/>
          </a:xfrm>
        </p:grpSpPr>
        <p:sp>
          <p:nvSpPr>
            <p:cNvPr id="190" name="Line 22">
              <a:extLst>
                <a:ext uri="{FF2B5EF4-FFF2-40B4-BE49-F238E27FC236}">
                  <a16:creationId xmlns:a16="http://schemas.microsoft.com/office/drawing/2014/main" id="{40281BB9-3AFB-417A-A681-0CB215F9B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013075" y="2360613"/>
              <a:ext cx="169863" cy="150813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1" name="Line 23">
              <a:extLst>
                <a:ext uri="{FF2B5EF4-FFF2-40B4-BE49-F238E27FC236}">
                  <a16:creationId xmlns:a16="http://schemas.microsoft.com/office/drawing/2014/main" id="{233BB3C9-30E4-45F3-8319-4E4DADE914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90825" y="2347913"/>
              <a:ext cx="173038" cy="163513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2" name="Line 24">
              <a:extLst>
                <a:ext uri="{FF2B5EF4-FFF2-40B4-BE49-F238E27FC236}">
                  <a16:creationId xmlns:a16="http://schemas.microsoft.com/office/drawing/2014/main" id="{3DDAC094-460F-4106-8082-9544F4896F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11450" y="2270125"/>
              <a:ext cx="34925" cy="33338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3" name="Line 25">
              <a:extLst>
                <a:ext uri="{FF2B5EF4-FFF2-40B4-BE49-F238E27FC236}">
                  <a16:creationId xmlns:a16="http://schemas.microsoft.com/office/drawing/2014/main" id="{7252A1AB-2FD6-4209-9162-8A00B5C86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8263" y="2260600"/>
              <a:ext cx="47625" cy="2540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4" name="Line 26">
              <a:extLst>
                <a:ext uri="{FF2B5EF4-FFF2-40B4-BE49-F238E27FC236}">
                  <a16:creationId xmlns:a16="http://schemas.microsoft.com/office/drawing/2014/main" id="{F805C54D-EF13-4F1E-B2BE-3764592EAA1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87600" y="2319338"/>
              <a:ext cx="157163" cy="92075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5" name="Line 27">
              <a:extLst>
                <a:ext uri="{FF2B5EF4-FFF2-40B4-BE49-F238E27FC236}">
                  <a16:creationId xmlns:a16="http://schemas.microsoft.com/office/drawing/2014/main" id="{C98E743B-D6FA-401D-ABE2-C990A5E820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20913" y="2338388"/>
              <a:ext cx="111125" cy="73025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6" name="Oval 195">
              <a:extLst>
                <a:ext uri="{FF2B5EF4-FFF2-40B4-BE49-F238E27FC236}">
                  <a16:creationId xmlns:a16="http://schemas.microsoft.com/office/drawing/2014/main" id="{204A4E65-558B-4AE0-A048-DF9591B154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52713" y="2212975"/>
              <a:ext cx="65088" cy="63500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7" name="Oval 196">
              <a:extLst>
                <a:ext uri="{FF2B5EF4-FFF2-40B4-BE49-F238E27FC236}">
                  <a16:creationId xmlns:a16="http://schemas.microsoft.com/office/drawing/2014/main" id="{A3757789-4076-467E-A009-8A26DF80B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8863" y="2395538"/>
              <a:ext cx="65088" cy="61913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8" name="Oval 197">
              <a:extLst>
                <a:ext uri="{FF2B5EF4-FFF2-40B4-BE49-F238E27FC236}">
                  <a16:creationId xmlns:a16="http://schemas.microsoft.com/office/drawing/2014/main" id="{5EF6B9F9-7580-4654-9485-1664650A62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9000" y="2286000"/>
              <a:ext cx="61913" cy="6508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99" name="Oval 198">
              <a:extLst>
                <a:ext uri="{FF2B5EF4-FFF2-40B4-BE49-F238E27FC236}">
                  <a16:creationId xmlns:a16="http://schemas.microsoft.com/office/drawing/2014/main" id="{0F3FCAFA-F357-41F3-A2FE-CA7A2BCD90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7513" y="2501900"/>
              <a:ext cx="61913" cy="6508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200" name="Oval 199">
              <a:extLst>
                <a:ext uri="{FF2B5EF4-FFF2-40B4-BE49-F238E27FC236}">
                  <a16:creationId xmlns:a16="http://schemas.microsoft.com/office/drawing/2014/main" id="{45D35AD9-17C4-436B-80CC-279AE2EE0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79763" y="2309813"/>
              <a:ext cx="60325" cy="63500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201" name="Freeform 33">
              <a:extLst>
                <a:ext uri="{FF2B5EF4-FFF2-40B4-BE49-F238E27FC236}">
                  <a16:creationId xmlns:a16="http://schemas.microsoft.com/office/drawing/2014/main" id="{39B1EBA2-6260-4B3B-A4FD-A67DCC777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62200" y="2081213"/>
              <a:ext cx="628650" cy="639763"/>
            </a:xfrm>
            <a:custGeom>
              <a:avLst/>
              <a:gdLst>
                <a:gd name="T0" fmla="*/ 396 w 396"/>
                <a:gd name="T1" fmla="*/ 0 h 403"/>
                <a:gd name="T2" fmla="*/ 234 w 396"/>
                <a:gd name="T3" fmla="*/ 212 h 403"/>
                <a:gd name="T4" fmla="*/ 234 w 396"/>
                <a:gd name="T5" fmla="*/ 403 h 403"/>
                <a:gd name="T6" fmla="*/ 161 w 396"/>
                <a:gd name="T7" fmla="*/ 403 h 403"/>
                <a:gd name="T8" fmla="*/ 161 w 396"/>
                <a:gd name="T9" fmla="*/ 212 h 403"/>
                <a:gd name="T10" fmla="*/ 0 w 396"/>
                <a:gd name="T11" fmla="*/ 0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96" h="403">
                  <a:moveTo>
                    <a:pt x="396" y="0"/>
                  </a:moveTo>
                  <a:lnTo>
                    <a:pt x="234" y="212"/>
                  </a:lnTo>
                  <a:lnTo>
                    <a:pt x="234" y="403"/>
                  </a:lnTo>
                  <a:lnTo>
                    <a:pt x="161" y="403"/>
                  </a:lnTo>
                  <a:lnTo>
                    <a:pt x="161" y="212"/>
                  </a:lnTo>
                  <a:lnTo>
                    <a:pt x="0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202" name="Freeform 34">
              <a:extLst>
                <a:ext uri="{FF2B5EF4-FFF2-40B4-BE49-F238E27FC236}">
                  <a16:creationId xmlns:a16="http://schemas.microsoft.com/office/drawing/2014/main" id="{76B7440E-F9A4-492C-BF1F-7F180D8216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813" y="1993900"/>
              <a:ext cx="750888" cy="87313"/>
            </a:xfrm>
            <a:custGeom>
              <a:avLst/>
              <a:gdLst>
                <a:gd name="T0" fmla="*/ 234 w 234"/>
                <a:gd name="T1" fmla="*/ 13 h 27"/>
                <a:gd name="T2" fmla="*/ 220 w 234"/>
                <a:gd name="T3" fmla="*/ 27 h 27"/>
                <a:gd name="T4" fmla="*/ 13 w 234"/>
                <a:gd name="T5" fmla="*/ 27 h 27"/>
                <a:gd name="T6" fmla="*/ 0 w 234"/>
                <a:gd name="T7" fmla="*/ 13 h 27"/>
                <a:gd name="T8" fmla="*/ 0 w 234"/>
                <a:gd name="T9" fmla="*/ 13 h 27"/>
                <a:gd name="T10" fmla="*/ 13 w 234"/>
                <a:gd name="T11" fmla="*/ 0 h 27"/>
                <a:gd name="T12" fmla="*/ 220 w 234"/>
                <a:gd name="T13" fmla="*/ 0 h 27"/>
                <a:gd name="T14" fmla="*/ 234 w 234"/>
                <a:gd name="T15" fmla="*/ 13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34" h="27">
                  <a:moveTo>
                    <a:pt x="234" y="13"/>
                  </a:moveTo>
                  <a:cubicBezTo>
                    <a:pt x="234" y="21"/>
                    <a:pt x="228" y="27"/>
                    <a:pt x="220" y="27"/>
                  </a:cubicBezTo>
                  <a:cubicBezTo>
                    <a:pt x="13" y="27"/>
                    <a:pt x="13" y="27"/>
                    <a:pt x="13" y="27"/>
                  </a:cubicBezTo>
                  <a:cubicBezTo>
                    <a:pt x="6" y="27"/>
                    <a:pt x="0" y="21"/>
                    <a:pt x="0" y="13"/>
                  </a:cubicBezTo>
                  <a:cubicBezTo>
                    <a:pt x="0" y="13"/>
                    <a:pt x="0" y="13"/>
                    <a:pt x="0" y="13"/>
                  </a:cubicBezTo>
                  <a:cubicBezTo>
                    <a:pt x="0" y="6"/>
                    <a:pt x="6" y="0"/>
                    <a:pt x="13" y="0"/>
                  </a:cubicBezTo>
                  <a:cubicBezTo>
                    <a:pt x="220" y="0"/>
                    <a:pt x="220" y="0"/>
                    <a:pt x="220" y="0"/>
                  </a:cubicBezTo>
                  <a:cubicBezTo>
                    <a:pt x="228" y="0"/>
                    <a:pt x="234" y="6"/>
                    <a:pt x="234" y="13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1F67E4C0-5B27-49DF-853F-C960DDB9F81A}"/>
              </a:ext>
            </a:extLst>
          </p:cNvPr>
          <p:cNvGrpSpPr/>
          <p:nvPr/>
        </p:nvGrpSpPr>
        <p:grpSpPr>
          <a:xfrm>
            <a:off x="826329" y="1953393"/>
            <a:ext cx="660622" cy="563116"/>
            <a:chOff x="596900" y="2003425"/>
            <a:chExt cx="660400" cy="523876"/>
          </a:xfrm>
        </p:grpSpPr>
        <p:sp>
          <p:nvSpPr>
            <p:cNvPr id="175" name="Freeform 35">
              <a:extLst>
                <a:ext uri="{FF2B5EF4-FFF2-40B4-BE49-F238E27FC236}">
                  <a16:creationId xmlns:a16="http://schemas.microsoft.com/office/drawing/2014/main" id="{B52CD1FB-E279-4A18-94AB-1FBCA089E0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" y="2003425"/>
              <a:ext cx="660400" cy="157163"/>
            </a:xfrm>
            <a:custGeom>
              <a:avLst/>
              <a:gdLst>
                <a:gd name="T0" fmla="*/ 203 w 206"/>
                <a:gd name="T1" fmla="*/ 0 h 49"/>
                <a:gd name="T2" fmla="*/ 3 w 206"/>
                <a:gd name="T3" fmla="*/ 0 h 49"/>
                <a:gd name="T4" fmla="*/ 0 w 206"/>
                <a:gd name="T5" fmla="*/ 3 h 49"/>
                <a:gd name="T6" fmla="*/ 0 w 206"/>
                <a:gd name="T7" fmla="*/ 46 h 49"/>
                <a:gd name="T8" fmla="*/ 3 w 206"/>
                <a:gd name="T9" fmla="*/ 49 h 49"/>
                <a:gd name="T10" fmla="*/ 203 w 206"/>
                <a:gd name="T11" fmla="*/ 49 h 49"/>
                <a:gd name="T12" fmla="*/ 206 w 206"/>
                <a:gd name="T13" fmla="*/ 46 h 49"/>
                <a:gd name="T14" fmla="*/ 206 w 206"/>
                <a:gd name="T15" fmla="*/ 3 h 49"/>
                <a:gd name="T16" fmla="*/ 203 w 20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49">
                  <a:moveTo>
                    <a:pt x="20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1"/>
                    <a:pt x="0" y="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1" y="49"/>
                    <a:pt x="3" y="49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204" y="49"/>
                    <a:pt x="206" y="47"/>
                    <a:pt x="206" y="46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1"/>
                    <a:pt x="204" y="0"/>
                    <a:pt x="203" y="0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6" name="Rectangle 175">
              <a:extLst>
                <a:ext uri="{FF2B5EF4-FFF2-40B4-BE49-F238E27FC236}">
                  <a16:creationId xmlns:a16="http://schemas.microsoft.com/office/drawing/2014/main" id="{CC75557B-2700-4C7D-BE38-06A9479B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" y="2062163"/>
              <a:ext cx="36513" cy="38100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7" name="Oval 176">
              <a:extLst>
                <a:ext uri="{FF2B5EF4-FFF2-40B4-BE49-F238E27FC236}">
                  <a16:creationId xmlns:a16="http://schemas.microsoft.com/office/drawing/2014/main" id="{379A4CE7-2C96-4B50-A962-201E970BCF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913" y="2047875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8" name="Oval 177">
              <a:extLst>
                <a:ext uri="{FF2B5EF4-FFF2-40B4-BE49-F238E27FC236}">
                  <a16:creationId xmlns:a16="http://schemas.microsoft.com/office/drawing/2014/main" id="{F6D60D8F-E4D7-4BF3-B631-97ADA504E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2047875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9" name="Oval 178">
              <a:extLst>
                <a:ext uri="{FF2B5EF4-FFF2-40B4-BE49-F238E27FC236}">
                  <a16:creationId xmlns:a16="http://schemas.microsoft.com/office/drawing/2014/main" id="{587C858B-DC2F-4FA8-ABF6-B0F5411852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2047875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0" name="Freeform 40">
              <a:extLst>
                <a:ext uri="{FF2B5EF4-FFF2-40B4-BE49-F238E27FC236}">
                  <a16:creationId xmlns:a16="http://schemas.microsoft.com/office/drawing/2014/main" id="{E70B4BAC-2982-49D0-B471-AA89C73B8E37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" y="2370138"/>
              <a:ext cx="660400" cy="157163"/>
            </a:xfrm>
            <a:custGeom>
              <a:avLst/>
              <a:gdLst>
                <a:gd name="T0" fmla="*/ 203 w 206"/>
                <a:gd name="T1" fmla="*/ 0 h 49"/>
                <a:gd name="T2" fmla="*/ 3 w 206"/>
                <a:gd name="T3" fmla="*/ 0 h 49"/>
                <a:gd name="T4" fmla="*/ 0 w 206"/>
                <a:gd name="T5" fmla="*/ 3 h 49"/>
                <a:gd name="T6" fmla="*/ 0 w 206"/>
                <a:gd name="T7" fmla="*/ 46 h 49"/>
                <a:gd name="T8" fmla="*/ 3 w 206"/>
                <a:gd name="T9" fmla="*/ 49 h 49"/>
                <a:gd name="T10" fmla="*/ 203 w 206"/>
                <a:gd name="T11" fmla="*/ 49 h 49"/>
                <a:gd name="T12" fmla="*/ 206 w 206"/>
                <a:gd name="T13" fmla="*/ 46 h 49"/>
                <a:gd name="T14" fmla="*/ 206 w 206"/>
                <a:gd name="T15" fmla="*/ 3 h 49"/>
                <a:gd name="T16" fmla="*/ 203 w 20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49">
                  <a:moveTo>
                    <a:pt x="20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1" y="49"/>
                    <a:pt x="3" y="49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204" y="49"/>
                    <a:pt x="206" y="47"/>
                    <a:pt x="206" y="46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2"/>
                    <a:pt x="204" y="0"/>
                    <a:pt x="203" y="0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87D9E600-9845-47F5-9CD3-CC343BB3C9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" y="2428875"/>
              <a:ext cx="36513" cy="38100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2" name="Oval 181">
              <a:extLst>
                <a:ext uri="{FF2B5EF4-FFF2-40B4-BE49-F238E27FC236}">
                  <a16:creationId xmlns:a16="http://schemas.microsoft.com/office/drawing/2014/main" id="{6CF6DB57-7286-44CE-ACFF-F710C76A4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913" y="2414588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3" name="Oval 182">
              <a:extLst>
                <a:ext uri="{FF2B5EF4-FFF2-40B4-BE49-F238E27FC236}">
                  <a16:creationId xmlns:a16="http://schemas.microsoft.com/office/drawing/2014/main" id="{16BFC36B-4B7E-49B2-8FDC-5E7BD050AC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2414588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4" name="Oval 183">
              <a:extLst>
                <a:ext uri="{FF2B5EF4-FFF2-40B4-BE49-F238E27FC236}">
                  <a16:creationId xmlns:a16="http://schemas.microsoft.com/office/drawing/2014/main" id="{665D5300-8A39-42D8-A321-27C56E314D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2414588"/>
              <a:ext cx="19050" cy="20638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5" name="Freeform 45">
              <a:extLst>
                <a:ext uri="{FF2B5EF4-FFF2-40B4-BE49-F238E27FC236}">
                  <a16:creationId xmlns:a16="http://schemas.microsoft.com/office/drawing/2014/main" id="{1A62794D-3C64-4412-8D6D-B5BB913E7B0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6900" y="2187575"/>
              <a:ext cx="660400" cy="157163"/>
            </a:xfrm>
            <a:custGeom>
              <a:avLst/>
              <a:gdLst>
                <a:gd name="T0" fmla="*/ 203 w 206"/>
                <a:gd name="T1" fmla="*/ 0 h 49"/>
                <a:gd name="T2" fmla="*/ 3 w 206"/>
                <a:gd name="T3" fmla="*/ 0 h 49"/>
                <a:gd name="T4" fmla="*/ 0 w 206"/>
                <a:gd name="T5" fmla="*/ 3 h 49"/>
                <a:gd name="T6" fmla="*/ 0 w 206"/>
                <a:gd name="T7" fmla="*/ 46 h 49"/>
                <a:gd name="T8" fmla="*/ 3 w 206"/>
                <a:gd name="T9" fmla="*/ 49 h 49"/>
                <a:gd name="T10" fmla="*/ 203 w 206"/>
                <a:gd name="T11" fmla="*/ 49 h 49"/>
                <a:gd name="T12" fmla="*/ 206 w 206"/>
                <a:gd name="T13" fmla="*/ 46 h 49"/>
                <a:gd name="T14" fmla="*/ 206 w 206"/>
                <a:gd name="T15" fmla="*/ 3 h 49"/>
                <a:gd name="T16" fmla="*/ 203 w 206"/>
                <a:gd name="T17" fmla="*/ 0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06" h="49">
                  <a:moveTo>
                    <a:pt x="203" y="0"/>
                  </a:moveTo>
                  <a:cubicBezTo>
                    <a:pt x="3" y="0"/>
                    <a:pt x="3" y="0"/>
                    <a:pt x="3" y="0"/>
                  </a:cubicBezTo>
                  <a:cubicBezTo>
                    <a:pt x="1" y="0"/>
                    <a:pt x="0" y="2"/>
                    <a:pt x="0" y="3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47"/>
                    <a:pt x="1" y="49"/>
                    <a:pt x="3" y="49"/>
                  </a:cubicBezTo>
                  <a:cubicBezTo>
                    <a:pt x="203" y="49"/>
                    <a:pt x="203" y="49"/>
                    <a:pt x="203" y="49"/>
                  </a:cubicBezTo>
                  <a:cubicBezTo>
                    <a:pt x="204" y="49"/>
                    <a:pt x="206" y="47"/>
                    <a:pt x="206" y="46"/>
                  </a:cubicBezTo>
                  <a:cubicBezTo>
                    <a:pt x="206" y="3"/>
                    <a:pt x="206" y="3"/>
                    <a:pt x="206" y="3"/>
                  </a:cubicBezTo>
                  <a:cubicBezTo>
                    <a:pt x="206" y="2"/>
                    <a:pt x="204" y="0"/>
                    <a:pt x="203" y="0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7477B421-DEC0-4860-A6C6-6B7AE7C2FB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875" y="2244725"/>
              <a:ext cx="36513" cy="38100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7" name="Oval 186">
              <a:extLst>
                <a:ext uri="{FF2B5EF4-FFF2-40B4-BE49-F238E27FC236}">
                  <a16:creationId xmlns:a16="http://schemas.microsoft.com/office/drawing/2014/main" id="{C92664DD-5BCB-4724-996D-9EB13B4A6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77913" y="2232025"/>
              <a:ext cx="19050" cy="19050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21123B34-F325-4B2D-A5D1-F044FF5C6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30300" y="2232025"/>
              <a:ext cx="19050" cy="19050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390E04E8-49EE-4DCF-A0B8-C528AA184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81100" y="2232025"/>
              <a:ext cx="19050" cy="19050"/>
            </a:xfrm>
            <a:prstGeom prst="ellips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50AE38BC-EAEB-42E0-AB7F-DD7861445E0B}"/>
              </a:ext>
            </a:extLst>
          </p:cNvPr>
          <p:cNvGrpSpPr/>
          <p:nvPr/>
        </p:nvGrpSpPr>
        <p:grpSpPr>
          <a:xfrm>
            <a:off x="6408216" y="1847874"/>
            <a:ext cx="822568" cy="668630"/>
            <a:chOff x="7410450" y="1858963"/>
            <a:chExt cx="1111250" cy="903287"/>
          </a:xfrm>
        </p:grpSpPr>
        <p:sp>
          <p:nvSpPr>
            <p:cNvPr id="173" name="Freeform 55">
              <a:extLst>
                <a:ext uri="{FF2B5EF4-FFF2-40B4-BE49-F238E27FC236}">
                  <a16:creationId xmlns:a16="http://schemas.microsoft.com/office/drawing/2014/main" id="{6E66EC32-2899-4AF6-8673-F1EDF970256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410450" y="2174875"/>
              <a:ext cx="590550" cy="587375"/>
            </a:xfrm>
            <a:custGeom>
              <a:avLst/>
              <a:gdLst>
                <a:gd name="T0" fmla="*/ 54 w 184"/>
                <a:gd name="T1" fmla="*/ 105 h 183"/>
                <a:gd name="T2" fmla="*/ 129 w 184"/>
                <a:gd name="T3" fmla="*/ 77 h 183"/>
                <a:gd name="T4" fmla="*/ 162 w 184"/>
                <a:gd name="T5" fmla="*/ 71 h 183"/>
                <a:gd name="T6" fmla="*/ 171 w 184"/>
                <a:gd name="T7" fmla="*/ 59 h 183"/>
                <a:gd name="T8" fmla="*/ 174 w 184"/>
                <a:gd name="T9" fmla="*/ 49 h 183"/>
                <a:gd name="T10" fmla="*/ 164 w 184"/>
                <a:gd name="T11" fmla="*/ 33 h 183"/>
                <a:gd name="T12" fmla="*/ 157 w 184"/>
                <a:gd name="T13" fmla="*/ 34 h 183"/>
                <a:gd name="T14" fmla="*/ 147 w 184"/>
                <a:gd name="T15" fmla="*/ 38 h 183"/>
                <a:gd name="T16" fmla="*/ 133 w 184"/>
                <a:gd name="T17" fmla="*/ 31 h 183"/>
                <a:gd name="T18" fmla="*/ 133 w 184"/>
                <a:gd name="T19" fmla="*/ 16 h 183"/>
                <a:gd name="T20" fmla="*/ 127 w 184"/>
                <a:gd name="T21" fmla="*/ 6 h 183"/>
                <a:gd name="T22" fmla="*/ 109 w 184"/>
                <a:gd name="T23" fmla="*/ 0 h 183"/>
                <a:gd name="T24" fmla="*/ 105 w 184"/>
                <a:gd name="T25" fmla="*/ 5 h 183"/>
                <a:gd name="T26" fmla="*/ 97 w 184"/>
                <a:gd name="T27" fmla="*/ 17 h 183"/>
                <a:gd name="T28" fmla="*/ 85 w 184"/>
                <a:gd name="T29" fmla="*/ 18 h 183"/>
                <a:gd name="T30" fmla="*/ 75 w 184"/>
                <a:gd name="T31" fmla="*/ 7 h 183"/>
                <a:gd name="T32" fmla="*/ 64 w 184"/>
                <a:gd name="T33" fmla="*/ 3 h 183"/>
                <a:gd name="T34" fmla="*/ 47 w 184"/>
                <a:gd name="T35" fmla="*/ 10 h 183"/>
                <a:gd name="T36" fmla="*/ 49 w 184"/>
                <a:gd name="T37" fmla="*/ 26 h 183"/>
                <a:gd name="T38" fmla="*/ 39 w 184"/>
                <a:gd name="T39" fmla="*/ 39 h 183"/>
                <a:gd name="T40" fmla="*/ 32 w 184"/>
                <a:gd name="T41" fmla="*/ 41 h 183"/>
                <a:gd name="T42" fmla="*/ 19 w 184"/>
                <a:gd name="T43" fmla="*/ 36 h 183"/>
                <a:gd name="T44" fmla="*/ 14 w 184"/>
                <a:gd name="T45" fmla="*/ 41 h 183"/>
                <a:gd name="T46" fmla="*/ 5 w 184"/>
                <a:gd name="T47" fmla="*/ 58 h 183"/>
                <a:gd name="T48" fmla="*/ 17 w 184"/>
                <a:gd name="T49" fmla="*/ 68 h 183"/>
                <a:gd name="T50" fmla="*/ 18 w 184"/>
                <a:gd name="T51" fmla="*/ 85 h 183"/>
                <a:gd name="T52" fmla="*/ 14 w 184"/>
                <a:gd name="T53" fmla="*/ 90 h 183"/>
                <a:gd name="T54" fmla="*/ 5 w 184"/>
                <a:gd name="T55" fmla="*/ 93 h 183"/>
                <a:gd name="T56" fmla="*/ 0 w 184"/>
                <a:gd name="T57" fmla="*/ 102 h 183"/>
                <a:gd name="T58" fmla="*/ 4 w 184"/>
                <a:gd name="T59" fmla="*/ 121 h 183"/>
                <a:gd name="T60" fmla="*/ 20 w 184"/>
                <a:gd name="T61" fmla="*/ 122 h 183"/>
                <a:gd name="T62" fmla="*/ 32 w 184"/>
                <a:gd name="T63" fmla="*/ 134 h 183"/>
                <a:gd name="T64" fmla="*/ 27 w 184"/>
                <a:gd name="T65" fmla="*/ 148 h 183"/>
                <a:gd name="T66" fmla="*/ 29 w 184"/>
                <a:gd name="T67" fmla="*/ 158 h 183"/>
                <a:gd name="T68" fmla="*/ 44 w 184"/>
                <a:gd name="T69" fmla="*/ 170 h 183"/>
                <a:gd name="T70" fmla="*/ 50 w 184"/>
                <a:gd name="T71" fmla="*/ 167 h 183"/>
                <a:gd name="T72" fmla="*/ 59 w 184"/>
                <a:gd name="T73" fmla="*/ 159 h 183"/>
                <a:gd name="T74" fmla="*/ 73 w 184"/>
                <a:gd name="T75" fmla="*/ 162 h 183"/>
                <a:gd name="T76" fmla="*/ 79 w 184"/>
                <a:gd name="T77" fmla="*/ 176 h 183"/>
                <a:gd name="T78" fmla="*/ 87 w 184"/>
                <a:gd name="T79" fmla="*/ 183 h 183"/>
                <a:gd name="T80" fmla="*/ 106 w 184"/>
                <a:gd name="T81" fmla="*/ 182 h 183"/>
                <a:gd name="T82" fmla="*/ 108 w 184"/>
                <a:gd name="T83" fmla="*/ 176 h 183"/>
                <a:gd name="T84" fmla="*/ 114 w 184"/>
                <a:gd name="T85" fmla="*/ 161 h 183"/>
                <a:gd name="T86" fmla="*/ 116 w 184"/>
                <a:gd name="T87" fmla="*/ 160 h 183"/>
                <a:gd name="T88" fmla="*/ 124 w 184"/>
                <a:gd name="T89" fmla="*/ 157 h 183"/>
                <a:gd name="T90" fmla="*/ 136 w 184"/>
                <a:gd name="T91" fmla="*/ 164 h 183"/>
                <a:gd name="T92" fmla="*/ 142 w 184"/>
                <a:gd name="T93" fmla="*/ 167 h 183"/>
                <a:gd name="T94" fmla="*/ 157 w 184"/>
                <a:gd name="T95" fmla="*/ 156 h 183"/>
                <a:gd name="T96" fmla="*/ 159 w 184"/>
                <a:gd name="T97" fmla="*/ 145 h 183"/>
                <a:gd name="T98" fmla="*/ 154 w 184"/>
                <a:gd name="T99" fmla="*/ 130 h 183"/>
                <a:gd name="T100" fmla="*/ 162 w 184"/>
                <a:gd name="T101" fmla="*/ 118 h 183"/>
                <a:gd name="T102" fmla="*/ 173 w 184"/>
                <a:gd name="T103" fmla="*/ 118 h 183"/>
                <a:gd name="T104" fmla="*/ 181 w 184"/>
                <a:gd name="T105" fmla="*/ 111 h 183"/>
                <a:gd name="T106" fmla="*/ 184 w 184"/>
                <a:gd name="T107" fmla="*/ 93 h 183"/>
                <a:gd name="T108" fmla="*/ 169 w 184"/>
                <a:gd name="T109" fmla="*/ 86 h 183"/>
                <a:gd name="T110" fmla="*/ 162 w 184"/>
                <a:gd name="T111" fmla="*/ 71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" h="183">
                  <a:moveTo>
                    <a:pt x="105" y="128"/>
                  </a:moveTo>
                  <a:cubicBezTo>
                    <a:pt x="84" y="136"/>
                    <a:pt x="61" y="125"/>
                    <a:pt x="54" y="105"/>
                  </a:cubicBezTo>
                  <a:cubicBezTo>
                    <a:pt x="46" y="84"/>
                    <a:pt x="57" y="61"/>
                    <a:pt x="78" y="53"/>
                  </a:cubicBezTo>
                  <a:cubicBezTo>
                    <a:pt x="98" y="46"/>
                    <a:pt x="121" y="56"/>
                    <a:pt x="129" y="77"/>
                  </a:cubicBezTo>
                  <a:cubicBezTo>
                    <a:pt x="136" y="98"/>
                    <a:pt x="126" y="121"/>
                    <a:pt x="105" y="128"/>
                  </a:cubicBezTo>
                  <a:close/>
                  <a:moveTo>
                    <a:pt x="162" y="71"/>
                  </a:moveTo>
                  <a:cubicBezTo>
                    <a:pt x="161" y="69"/>
                    <a:pt x="162" y="66"/>
                    <a:pt x="164" y="65"/>
                  </a:cubicBezTo>
                  <a:cubicBezTo>
                    <a:pt x="171" y="59"/>
                    <a:pt x="171" y="59"/>
                    <a:pt x="171" y="59"/>
                  </a:cubicBezTo>
                  <a:cubicBezTo>
                    <a:pt x="173" y="58"/>
                    <a:pt x="175" y="56"/>
                    <a:pt x="176" y="55"/>
                  </a:cubicBezTo>
                  <a:cubicBezTo>
                    <a:pt x="176" y="55"/>
                    <a:pt x="175" y="51"/>
                    <a:pt x="174" y="49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5"/>
                    <a:pt x="164" y="33"/>
                    <a:pt x="164" y="33"/>
                  </a:cubicBezTo>
                  <a:cubicBezTo>
                    <a:pt x="163" y="32"/>
                    <a:pt x="159" y="33"/>
                    <a:pt x="157" y="34"/>
                  </a:cubicBezTo>
                  <a:cubicBezTo>
                    <a:pt x="157" y="34"/>
                    <a:pt x="157" y="34"/>
                    <a:pt x="157" y="34"/>
                  </a:cubicBezTo>
                  <a:cubicBezTo>
                    <a:pt x="148" y="38"/>
                    <a:pt x="148" y="38"/>
                    <a:pt x="148" y="38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5" y="39"/>
                    <a:pt x="142" y="38"/>
                    <a:pt x="141" y="37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1" y="29"/>
                    <a:pt x="130" y="26"/>
                    <a:pt x="131" y="24"/>
                  </a:cubicBezTo>
                  <a:cubicBezTo>
                    <a:pt x="133" y="16"/>
                    <a:pt x="133" y="16"/>
                    <a:pt x="133" y="16"/>
                  </a:cubicBezTo>
                  <a:cubicBezTo>
                    <a:pt x="133" y="13"/>
                    <a:pt x="133" y="11"/>
                    <a:pt x="133" y="10"/>
                  </a:cubicBezTo>
                  <a:cubicBezTo>
                    <a:pt x="133" y="9"/>
                    <a:pt x="129" y="7"/>
                    <a:pt x="127" y="6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3" y="1"/>
                    <a:pt x="110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8" y="0"/>
                    <a:pt x="106" y="3"/>
                    <a:pt x="105" y="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98" y="17"/>
                    <a:pt x="97" y="17"/>
                  </a:cubicBezTo>
                  <a:cubicBezTo>
                    <a:pt x="96" y="17"/>
                    <a:pt x="95" y="18"/>
                    <a:pt x="94" y="17"/>
                  </a:cubicBezTo>
                  <a:cubicBezTo>
                    <a:pt x="85" y="18"/>
                    <a:pt x="85" y="18"/>
                    <a:pt x="85" y="18"/>
                  </a:cubicBezTo>
                  <a:cubicBezTo>
                    <a:pt x="82" y="18"/>
                    <a:pt x="80" y="16"/>
                    <a:pt x="79" y="14"/>
                  </a:cubicBezTo>
                  <a:cubicBezTo>
                    <a:pt x="75" y="7"/>
                    <a:pt x="75" y="7"/>
                    <a:pt x="75" y="7"/>
                  </a:cubicBezTo>
                  <a:cubicBezTo>
                    <a:pt x="74" y="5"/>
                    <a:pt x="72" y="2"/>
                    <a:pt x="71" y="2"/>
                  </a:cubicBezTo>
                  <a:cubicBezTo>
                    <a:pt x="71" y="1"/>
                    <a:pt x="67" y="2"/>
                    <a:pt x="64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8"/>
                    <a:pt x="48" y="9"/>
                    <a:pt x="47" y="10"/>
                  </a:cubicBezTo>
                  <a:cubicBezTo>
                    <a:pt x="46" y="11"/>
                    <a:pt x="46" y="15"/>
                    <a:pt x="47" y="1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8"/>
                    <a:pt x="48" y="31"/>
                    <a:pt x="46" y="3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8" y="40"/>
                    <a:pt x="37" y="41"/>
                  </a:cubicBezTo>
                  <a:cubicBezTo>
                    <a:pt x="35" y="41"/>
                    <a:pt x="34" y="41"/>
                    <a:pt x="32" y="41"/>
                  </a:cubicBezTo>
                  <a:cubicBezTo>
                    <a:pt x="25" y="37"/>
                    <a:pt x="25" y="37"/>
                    <a:pt x="25" y="37"/>
                  </a:cubicBezTo>
                  <a:cubicBezTo>
                    <a:pt x="22" y="36"/>
                    <a:pt x="20" y="36"/>
                    <a:pt x="19" y="36"/>
                  </a:cubicBezTo>
                  <a:cubicBezTo>
                    <a:pt x="19" y="36"/>
                    <a:pt x="19" y="36"/>
                    <a:pt x="19" y="36"/>
                  </a:cubicBezTo>
                  <a:cubicBezTo>
                    <a:pt x="17" y="36"/>
                    <a:pt x="15" y="39"/>
                    <a:pt x="14" y="41"/>
                  </a:cubicBezTo>
                  <a:cubicBezTo>
                    <a:pt x="8" y="52"/>
                    <a:pt x="8" y="52"/>
                    <a:pt x="8" y="52"/>
                  </a:cubicBezTo>
                  <a:cubicBezTo>
                    <a:pt x="6" y="54"/>
                    <a:pt x="5" y="57"/>
                    <a:pt x="5" y="58"/>
                  </a:cubicBezTo>
                  <a:cubicBezTo>
                    <a:pt x="5" y="59"/>
                    <a:pt x="8" y="62"/>
                    <a:pt x="10" y="63"/>
                  </a:cubicBezTo>
                  <a:cubicBezTo>
                    <a:pt x="17" y="68"/>
                    <a:pt x="17" y="68"/>
                    <a:pt x="17" y="68"/>
                  </a:cubicBezTo>
                  <a:cubicBezTo>
                    <a:pt x="19" y="70"/>
                    <a:pt x="20" y="73"/>
                    <a:pt x="20" y="7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7"/>
                    <a:pt x="16" y="90"/>
                    <a:pt x="14" y="90"/>
                  </a:cubicBezTo>
                  <a:cubicBezTo>
                    <a:pt x="14" y="90"/>
                    <a:pt x="14" y="90"/>
                    <a:pt x="14" y="90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5" y="93"/>
                    <a:pt x="5" y="93"/>
                    <a:pt x="5" y="93"/>
                  </a:cubicBezTo>
                  <a:cubicBezTo>
                    <a:pt x="3" y="94"/>
                    <a:pt x="1" y="95"/>
                    <a:pt x="0" y="95"/>
                  </a:cubicBezTo>
                  <a:cubicBezTo>
                    <a:pt x="0" y="96"/>
                    <a:pt x="0" y="100"/>
                    <a:pt x="0" y="102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7"/>
                    <a:pt x="4" y="120"/>
                    <a:pt x="4" y="121"/>
                  </a:cubicBezTo>
                  <a:cubicBezTo>
                    <a:pt x="5" y="122"/>
                    <a:pt x="9" y="122"/>
                    <a:pt x="11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2" y="122"/>
                    <a:pt x="25" y="123"/>
                    <a:pt x="26" y="125"/>
                  </a:cubicBezTo>
                  <a:cubicBezTo>
                    <a:pt x="32" y="134"/>
                    <a:pt x="32" y="134"/>
                    <a:pt x="32" y="134"/>
                  </a:cubicBezTo>
                  <a:cubicBezTo>
                    <a:pt x="33" y="136"/>
                    <a:pt x="33" y="139"/>
                    <a:pt x="32" y="141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6" y="149"/>
                    <a:pt x="25" y="152"/>
                    <a:pt x="25" y="153"/>
                  </a:cubicBezTo>
                  <a:cubicBezTo>
                    <a:pt x="25" y="154"/>
                    <a:pt x="27" y="157"/>
                    <a:pt x="29" y="158"/>
                  </a:cubicBezTo>
                  <a:cubicBezTo>
                    <a:pt x="39" y="167"/>
                    <a:pt x="39" y="167"/>
                    <a:pt x="39" y="167"/>
                  </a:cubicBezTo>
                  <a:cubicBezTo>
                    <a:pt x="41" y="168"/>
                    <a:pt x="43" y="170"/>
                    <a:pt x="44" y="170"/>
                  </a:cubicBezTo>
                  <a:cubicBezTo>
                    <a:pt x="44" y="170"/>
                    <a:pt x="44" y="170"/>
                    <a:pt x="45" y="170"/>
                  </a:cubicBezTo>
                  <a:cubicBezTo>
                    <a:pt x="46" y="169"/>
                    <a:pt x="49" y="168"/>
                    <a:pt x="50" y="167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8" y="159"/>
                    <a:pt x="59" y="159"/>
                  </a:cubicBezTo>
                  <a:cubicBezTo>
                    <a:pt x="60" y="158"/>
                    <a:pt x="62" y="158"/>
                    <a:pt x="64" y="159"/>
                  </a:cubicBezTo>
                  <a:cubicBezTo>
                    <a:pt x="73" y="162"/>
                    <a:pt x="73" y="162"/>
                    <a:pt x="73" y="162"/>
                  </a:cubicBezTo>
                  <a:cubicBezTo>
                    <a:pt x="75" y="163"/>
                    <a:pt x="77" y="165"/>
                    <a:pt x="78" y="167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9" y="178"/>
                    <a:pt x="80" y="180"/>
                    <a:pt x="80" y="181"/>
                  </a:cubicBezTo>
                  <a:cubicBezTo>
                    <a:pt x="81" y="182"/>
                    <a:pt x="85" y="183"/>
                    <a:pt x="87" y="183"/>
                  </a:cubicBezTo>
                  <a:cubicBezTo>
                    <a:pt x="100" y="183"/>
                    <a:pt x="100" y="183"/>
                    <a:pt x="100" y="183"/>
                  </a:cubicBezTo>
                  <a:cubicBezTo>
                    <a:pt x="102" y="183"/>
                    <a:pt x="105" y="183"/>
                    <a:pt x="106" y="1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7" y="182"/>
                    <a:pt x="108" y="178"/>
                    <a:pt x="108" y="176"/>
                  </a:cubicBezTo>
                  <a:cubicBezTo>
                    <a:pt x="110" y="166"/>
                    <a:pt x="110" y="166"/>
                    <a:pt x="110" y="166"/>
                  </a:cubicBezTo>
                  <a:cubicBezTo>
                    <a:pt x="110" y="164"/>
                    <a:pt x="112" y="162"/>
                    <a:pt x="114" y="161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4" y="161"/>
                    <a:pt x="114" y="161"/>
                    <a:pt x="116" y="160"/>
                  </a:cubicBezTo>
                  <a:cubicBezTo>
                    <a:pt x="120" y="159"/>
                    <a:pt x="123" y="157"/>
                    <a:pt x="123" y="157"/>
                  </a:cubicBezTo>
                  <a:cubicBezTo>
                    <a:pt x="123" y="157"/>
                    <a:pt x="123" y="157"/>
                    <a:pt x="124" y="157"/>
                  </a:cubicBezTo>
                  <a:cubicBezTo>
                    <a:pt x="126" y="156"/>
                    <a:pt x="128" y="157"/>
                    <a:pt x="130" y="15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38" y="166"/>
                    <a:pt x="140" y="167"/>
                    <a:pt x="141" y="167"/>
                  </a:cubicBezTo>
                  <a:cubicBezTo>
                    <a:pt x="141" y="168"/>
                    <a:pt x="142" y="167"/>
                    <a:pt x="142" y="167"/>
                  </a:cubicBezTo>
                  <a:cubicBezTo>
                    <a:pt x="144" y="167"/>
                    <a:pt x="146" y="165"/>
                    <a:pt x="147" y="164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9" y="154"/>
                    <a:pt x="161" y="152"/>
                    <a:pt x="161" y="152"/>
                  </a:cubicBezTo>
                  <a:cubicBezTo>
                    <a:pt x="162" y="151"/>
                    <a:pt x="160" y="147"/>
                    <a:pt x="159" y="145"/>
                  </a:cubicBezTo>
                  <a:cubicBezTo>
                    <a:pt x="154" y="137"/>
                    <a:pt x="154" y="137"/>
                    <a:pt x="154" y="137"/>
                  </a:cubicBezTo>
                  <a:cubicBezTo>
                    <a:pt x="152" y="135"/>
                    <a:pt x="152" y="132"/>
                    <a:pt x="154" y="130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60" y="119"/>
                    <a:pt x="162" y="118"/>
                  </a:cubicBezTo>
                  <a:cubicBezTo>
                    <a:pt x="162" y="118"/>
                    <a:pt x="163" y="118"/>
                    <a:pt x="164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5" y="118"/>
                    <a:pt x="178" y="118"/>
                    <a:pt x="179" y="118"/>
                  </a:cubicBezTo>
                  <a:cubicBezTo>
                    <a:pt x="180" y="117"/>
                    <a:pt x="181" y="114"/>
                    <a:pt x="181" y="111"/>
                  </a:cubicBezTo>
                  <a:cubicBezTo>
                    <a:pt x="184" y="98"/>
                    <a:pt x="184" y="98"/>
                    <a:pt x="184" y="98"/>
                  </a:cubicBezTo>
                  <a:cubicBezTo>
                    <a:pt x="184" y="96"/>
                    <a:pt x="184" y="94"/>
                    <a:pt x="184" y="93"/>
                  </a:cubicBezTo>
                  <a:cubicBezTo>
                    <a:pt x="184" y="92"/>
                    <a:pt x="180" y="90"/>
                    <a:pt x="178" y="89"/>
                  </a:cubicBezTo>
                  <a:cubicBezTo>
                    <a:pt x="169" y="86"/>
                    <a:pt x="169" y="86"/>
                    <a:pt x="169" y="86"/>
                  </a:cubicBezTo>
                  <a:cubicBezTo>
                    <a:pt x="166" y="85"/>
                    <a:pt x="164" y="83"/>
                    <a:pt x="164" y="81"/>
                  </a:cubicBezTo>
                  <a:lnTo>
                    <a:pt x="162" y="71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4" name="Freeform 56">
              <a:extLst>
                <a:ext uri="{FF2B5EF4-FFF2-40B4-BE49-F238E27FC236}">
                  <a16:creationId xmlns:a16="http://schemas.microsoft.com/office/drawing/2014/main" id="{A4083323-03C7-4566-A8C2-7F9AEE708D7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931150" y="1858963"/>
              <a:ext cx="590550" cy="588963"/>
            </a:xfrm>
            <a:custGeom>
              <a:avLst/>
              <a:gdLst>
                <a:gd name="T0" fmla="*/ 54 w 184"/>
                <a:gd name="T1" fmla="*/ 105 h 183"/>
                <a:gd name="T2" fmla="*/ 129 w 184"/>
                <a:gd name="T3" fmla="*/ 77 h 183"/>
                <a:gd name="T4" fmla="*/ 162 w 184"/>
                <a:gd name="T5" fmla="*/ 72 h 183"/>
                <a:gd name="T6" fmla="*/ 171 w 184"/>
                <a:gd name="T7" fmla="*/ 60 h 183"/>
                <a:gd name="T8" fmla="*/ 173 w 184"/>
                <a:gd name="T9" fmla="*/ 49 h 183"/>
                <a:gd name="T10" fmla="*/ 163 w 184"/>
                <a:gd name="T11" fmla="*/ 33 h 183"/>
                <a:gd name="T12" fmla="*/ 156 w 184"/>
                <a:gd name="T13" fmla="*/ 34 h 183"/>
                <a:gd name="T14" fmla="*/ 147 w 184"/>
                <a:gd name="T15" fmla="*/ 38 h 183"/>
                <a:gd name="T16" fmla="*/ 133 w 184"/>
                <a:gd name="T17" fmla="*/ 31 h 183"/>
                <a:gd name="T18" fmla="*/ 132 w 184"/>
                <a:gd name="T19" fmla="*/ 16 h 183"/>
                <a:gd name="T20" fmla="*/ 127 w 184"/>
                <a:gd name="T21" fmla="*/ 6 h 183"/>
                <a:gd name="T22" fmla="*/ 109 w 184"/>
                <a:gd name="T23" fmla="*/ 0 h 183"/>
                <a:gd name="T24" fmla="*/ 105 w 184"/>
                <a:gd name="T25" fmla="*/ 5 h 183"/>
                <a:gd name="T26" fmla="*/ 96 w 184"/>
                <a:gd name="T27" fmla="*/ 17 h 183"/>
                <a:gd name="T28" fmla="*/ 84 w 184"/>
                <a:gd name="T29" fmla="*/ 18 h 183"/>
                <a:gd name="T30" fmla="*/ 74 w 184"/>
                <a:gd name="T31" fmla="*/ 7 h 183"/>
                <a:gd name="T32" fmla="*/ 64 w 184"/>
                <a:gd name="T33" fmla="*/ 3 h 183"/>
                <a:gd name="T34" fmla="*/ 47 w 184"/>
                <a:gd name="T35" fmla="*/ 10 h 183"/>
                <a:gd name="T36" fmla="*/ 49 w 184"/>
                <a:gd name="T37" fmla="*/ 26 h 183"/>
                <a:gd name="T38" fmla="*/ 39 w 184"/>
                <a:gd name="T39" fmla="*/ 39 h 183"/>
                <a:gd name="T40" fmla="*/ 32 w 184"/>
                <a:gd name="T41" fmla="*/ 41 h 183"/>
                <a:gd name="T42" fmla="*/ 19 w 184"/>
                <a:gd name="T43" fmla="*/ 36 h 183"/>
                <a:gd name="T44" fmla="*/ 14 w 184"/>
                <a:gd name="T45" fmla="*/ 41 h 183"/>
                <a:gd name="T46" fmla="*/ 5 w 184"/>
                <a:gd name="T47" fmla="*/ 58 h 183"/>
                <a:gd name="T48" fmla="*/ 17 w 184"/>
                <a:gd name="T49" fmla="*/ 69 h 183"/>
                <a:gd name="T50" fmla="*/ 18 w 184"/>
                <a:gd name="T51" fmla="*/ 85 h 183"/>
                <a:gd name="T52" fmla="*/ 14 w 184"/>
                <a:gd name="T53" fmla="*/ 91 h 183"/>
                <a:gd name="T54" fmla="*/ 4 w 184"/>
                <a:gd name="T55" fmla="*/ 93 h 183"/>
                <a:gd name="T56" fmla="*/ 0 w 184"/>
                <a:gd name="T57" fmla="*/ 102 h 183"/>
                <a:gd name="T58" fmla="*/ 4 w 184"/>
                <a:gd name="T59" fmla="*/ 121 h 183"/>
                <a:gd name="T60" fmla="*/ 20 w 184"/>
                <a:gd name="T61" fmla="*/ 122 h 183"/>
                <a:gd name="T62" fmla="*/ 31 w 184"/>
                <a:gd name="T63" fmla="*/ 134 h 183"/>
                <a:gd name="T64" fmla="*/ 27 w 184"/>
                <a:gd name="T65" fmla="*/ 148 h 183"/>
                <a:gd name="T66" fmla="*/ 29 w 184"/>
                <a:gd name="T67" fmla="*/ 159 h 183"/>
                <a:gd name="T68" fmla="*/ 44 w 184"/>
                <a:gd name="T69" fmla="*/ 170 h 183"/>
                <a:gd name="T70" fmla="*/ 50 w 184"/>
                <a:gd name="T71" fmla="*/ 167 h 183"/>
                <a:gd name="T72" fmla="*/ 59 w 184"/>
                <a:gd name="T73" fmla="*/ 159 h 183"/>
                <a:gd name="T74" fmla="*/ 73 w 184"/>
                <a:gd name="T75" fmla="*/ 162 h 183"/>
                <a:gd name="T76" fmla="*/ 79 w 184"/>
                <a:gd name="T77" fmla="*/ 176 h 183"/>
                <a:gd name="T78" fmla="*/ 87 w 184"/>
                <a:gd name="T79" fmla="*/ 183 h 183"/>
                <a:gd name="T80" fmla="*/ 106 w 184"/>
                <a:gd name="T81" fmla="*/ 182 h 183"/>
                <a:gd name="T82" fmla="*/ 108 w 184"/>
                <a:gd name="T83" fmla="*/ 176 h 183"/>
                <a:gd name="T84" fmla="*/ 114 w 184"/>
                <a:gd name="T85" fmla="*/ 161 h 183"/>
                <a:gd name="T86" fmla="*/ 116 w 184"/>
                <a:gd name="T87" fmla="*/ 160 h 183"/>
                <a:gd name="T88" fmla="*/ 123 w 184"/>
                <a:gd name="T89" fmla="*/ 157 h 183"/>
                <a:gd name="T90" fmla="*/ 136 w 184"/>
                <a:gd name="T91" fmla="*/ 164 h 183"/>
                <a:gd name="T92" fmla="*/ 142 w 184"/>
                <a:gd name="T93" fmla="*/ 167 h 183"/>
                <a:gd name="T94" fmla="*/ 157 w 184"/>
                <a:gd name="T95" fmla="*/ 156 h 183"/>
                <a:gd name="T96" fmla="*/ 159 w 184"/>
                <a:gd name="T97" fmla="*/ 145 h 183"/>
                <a:gd name="T98" fmla="*/ 153 w 184"/>
                <a:gd name="T99" fmla="*/ 130 h 183"/>
                <a:gd name="T100" fmla="*/ 162 w 184"/>
                <a:gd name="T101" fmla="*/ 118 h 183"/>
                <a:gd name="T102" fmla="*/ 173 w 184"/>
                <a:gd name="T103" fmla="*/ 118 h 183"/>
                <a:gd name="T104" fmla="*/ 181 w 184"/>
                <a:gd name="T105" fmla="*/ 111 h 183"/>
                <a:gd name="T106" fmla="*/ 184 w 184"/>
                <a:gd name="T107" fmla="*/ 93 h 183"/>
                <a:gd name="T108" fmla="*/ 168 w 184"/>
                <a:gd name="T109" fmla="*/ 86 h 183"/>
                <a:gd name="T110" fmla="*/ 162 w 184"/>
                <a:gd name="T111" fmla="*/ 72 h 1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84" h="183">
                  <a:moveTo>
                    <a:pt x="105" y="129"/>
                  </a:moveTo>
                  <a:cubicBezTo>
                    <a:pt x="84" y="136"/>
                    <a:pt x="61" y="125"/>
                    <a:pt x="54" y="105"/>
                  </a:cubicBezTo>
                  <a:cubicBezTo>
                    <a:pt x="46" y="84"/>
                    <a:pt x="57" y="61"/>
                    <a:pt x="77" y="53"/>
                  </a:cubicBezTo>
                  <a:cubicBezTo>
                    <a:pt x="98" y="46"/>
                    <a:pt x="121" y="57"/>
                    <a:pt x="129" y="77"/>
                  </a:cubicBezTo>
                  <a:cubicBezTo>
                    <a:pt x="136" y="98"/>
                    <a:pt x="125" y="121"/>
                    <a:pt x="105" y="129"/>
                  </a:cubicBezTo>
                  <a:moveTo>
                    <a:pt x="162" y="72"/>
                  </a:moveTo>
                  <a:cubicBezTo>
                    <a:pt x="161" y="69"/>
                    <a:pt x="162" y="66"/>
                    <a:pt x="164" y="65"/>
                  </a:cubicBezTo>
                  <a:cubicBezTo>
                    <a:pt x="171" y="60"/>
                    <a:pt x="171" y="60"/>
                    <a:pt x="171" y="60"/>
                  </a:cubicBezTo>
                  <a:cubicBezTo>
                    <a:pt x="173" y="58"/>
                    <a:pt x="175" y="56"/>
                    <a:pt x="175" y="55"/>
                  </a:cubicBezTo>
                  <a:cubicBezTo>
                    <a:pt x="176" y="55"/>
                    <a:pt x="175" y="51"/>
                    <a:pt x="173" y="49"/>
                  </a:cubicBezTo>
                  <a:cubicBezTo>
                    <a:pt x="167" y="37"/>
                    <a:pt x="167" y="37"/>
                    <a:pt x="167" y="37"/>
                  </a:cubicBezTo>
                  <a:cubicBezTo>
                    <a:pt x="166" y="35"/>
                    <a:pt x="164" y="33"/>
                    <a:pt x="163" y="33"/>
                  </a:cubicBezTo>
                  <a:cubicBezTo>
                    <a:pt x="163" y="32"/>
                    <a:pt x="159" y="33"/>
                    <a:pt x="157" y="34"/>
                  </a:cubicBezTo>
                  <a:cubicBezTo>
                    <a:pt x="157" y="34"/>
                    <a:pt x="157" y="34"/>
                    <a:pt x="156" y="34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7" y="38"/>
                    <a:pt x="147" y="38"/>
                    <a:pt x="147" y="38"/>
                  </a:cubicBezTo>
                  <a:cubicBezTo>
                    <a:pt x="145" y="39"/>
                    <a:pt x="142" y="38"/>
                    <a:pt x="140" y="37"/>
                  </a:cubicBezTo>
                  <a:cubicBezTo>
                    <a:pt x="133" y="31"/>
                    <a:pt x="133" y="31"/>
                    <a:pt x="133" y="31"/>
                  </a:cubicBezTo>
                  <a:cubicBezTo>
                    <a:pt x="131" y="29"/>
                    <a:pt x="130" y="26"/>
                    <a:pt x="131" y="24"/>
                  </a:cubicBezTo>
                  <a:cubicBezTo>
                    <a:pt x="132" y="16"/>
                    <a:pt x="132" y="16"/>
                    <a:pt x="132" y="16"/>
                  </a:cubicBezTo>
                  <a:cubicBezTo>
                    <a:pt x="133" y="13"/>
                    <a:pt x="133" y="11"/>
                    <a:pt x="133" y="10"/>
                  </a:cubicBezTo>
                  <a:cubicBezTo>
                    <a:pt x="133" y="9"/>
                    <a:pt x="129" y="7"/>
                    <a:pt x="127" y="6"/>
                  </a:cubicBezTo>
                  <a:cubicBezTo>
                    <a:pt x="115" y="1"/>
                    <a:pt x="115" y="1"/>
                    <a:pt x="115" y="1"/>
                  </a:cubicBezTo>
                  <a:cubicBezTo>
                    <a:pt x="113" y="1"/>
                    <a:pt x="110" y="0"/>
                    <a:pt x="109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8" y="1"/>
                    <a:pt x="106" y="4"/>
                    <a:pt x="105" y="5"/>
                  </a:cubicBezTo>
                  <a:cubicBezTo>
                    <a:pt x="100" y="14"/>
                    <a:pt x="100" y="14"/>
                    <a:pt x="100" y="14"/>
                  </a:cubicBezTo>
                  <a:cubicBezTo>
                    <a:pt x="100" y="15"/>
                    <a:pt x="98" y="17"/>
                    <a:pt x="96" y="17"/>
                  </a:cubicBezTo>
                  <a:cubicBezTo>
                    <a:pt x="96" y="17"/>
                    <a:pt x="95" y="18"/>
                    <a:pt x="94" y="18"/>
                  </a:cubicBezTo>
                  <a:cubicBezTo>
                    <a:pt x="84" y="18"/>
                    <a:pt x="84" y="18"/>
                    <a:pt x="84" y="18"/>
                  </a:cubicBezTo>
                  <a:cubicBezTo>
                    <a:pt x="82" y="18"/>
                    <a:pt x="79" y="16"/>
                    <a:pt x="78" y="14"/>
                  </a:cubicBezTo>
                  <a:cubicBezTo>
                    <a:pt x="74" y="7"/>
                    <a:pt x="74" y="7"/>
                    <a:pt x="74" y="7"/>
                  </a:cubicBezTo>
                  <a:cubicBezTo>
                    <a:pt x="73" y="5"/>
                    <a:pt x="72" y="3"/>
                    <a:pt x="71" y="2"/>
                  </a:cubicBezTo>
                  <a:cubicBezTo>
                    <a:pt x="70" y="1"/>
                    <a:pt x="66" y="2"/>
                    <a:pt x="64" y="3"/>
                  </a:cubicBezTo>
                  <a:cubicBezTo>
                    <a:pt x="52" y="7"/>
                    <a:pt x="52" y="7"/>
                    <a:pt x="52" y="7"/>
                  </a:cubicBezTo>
                  <a:cubicBezTo>
                    <a:pt x="50" y="8"/>
                    <a:pt x="47" y="9"/>
                    <a:pt x="47" y="10"/>
                  </a:cubicBezTo>
                  <a:cubicBezTo>
                    <a:pt x="46" y="11"/>
                    <a:pt x="46" y="15"/>
                    <a:pt x="47" y="17"/>
                  </a:cubicBezTo>
                  <a:cubicBezTo>
                    <a:pt x="49" y="26"/>
                    <a:pt x="49" y="26"/>
                    <a:pt x="49" y="26"/>
                  </a:cubicBezTo>
                  <a:cubicBezTo>
                    <a:pt x="49" y="28"/>
                    <a:pt x="48" y="31"/>
                    <a:pt x="46" y="33"/>
                  </a:cubicBezTo>
                  <a:cubicBezTo>
                    <a:pt x="39" y="39"/>
                    <a:pt x="39" y="39"/>
                    <a:pt x="39" y="39"/>
                  </a:cubicBezTo>
                  <a:cubicBezTo>
                    <a:pt x="38" y="40"/>
                    <a:pt x="38" y="40"/>
                    <a:pt x="37" y="41"/>
                  </a:cubicBezTo>
                  <a:cubicBezTo>
                    <a:pt x="35" y="41"/>
                    <a:pt x="33" y="41"/>
                    <a:pt x="32" y="41"/>
                  </a:cubicBezTo>
                  <a:cubicBezTo>
                    <a:pt x="24" y="37"/>
                    <a:pt x="24" y="37"/>
                    <a:pt x="24" y="37"/>
                  </a:cubicBezTo>
                  <a:cubicBezTo>
                    <a:pt x="22" y="36"/>
                    <a:pt x="20" y="36"/>
                    <a:pt x="19" y="36"/>
                  </a:cubicBezTo>
                  <a:cubicBezTo>
                    <a:pt x="19" y="36"/>
                    <a:pt x="19" y="36"/>
                    <a:pt x="18" y="36"/>
                  </a:cubicBezTo>
                  <a:cubicBezTo>
                    <a:pt x="17" y="36"/>
                    <a:pt x="15" y="39"/>
                    <a:pt x="14" y="41"/>
                  </a:cubicBezTo>
                  <a:cubicBezTo>
                    <a:pt x="7" y="52"/>
                    <a:pt x="7" y="52"/>
                    <a:pt x="7" y="52"/>
                  </a:cubicBezTo>
                  <a:cubicBezTo>
                    <a:pt x="6" y="54"/>
                    <a:pt x="5" y="57"/>
                    <a:pt x="5" y="58"/>
                  </a:cubicBezTo>
                  <a:cubicBezTo>
                    <a:pt x="5" y="59"/>
                    <a:pt x="8" y="62"/>
                    <a:pt x="10" y="63"/>
                  </a:cubicBezTo>
                  <a:cubicBezTo>
                    <a:pt x="17" y="69"/>
                    <a:pt x="17" y="69"/>
                    <a:pt x="17" y="69"/>
                  </a:cubicBezTo>
                  <a:cubicBezTo>
                    <a:pt x="19" y="70"/>
                    <a:pt x="20" y="73"/>
                    <a:pt x="19" y="75"/>
                  </a:cubicBezTo>
                  <a:cubicBezTo>
                    <a:pt x="18" y="85"/>
                    <a:pt x="18" y="85"/>
                    <a:pt x="18" y="85"/>
                  </a:cubicBezTo>
                  <a:cubicBezTo>
                    <a:pt x="18" y="87"/>
                    <a:pt x="16" y="90"/>
                    <a:pt x="14" y="90"/>
                  </a:cubicBezTo>
                  <a:cubicBezTo>
                    <a:pt x="14" y="90"/>
                    <a:pt x="14" y="91"/>
                    <a:pt x="14" y="91"/>
                  </a:cubicBezTo>
                  <a:cubicBezTo>
                    <a:pt x="6" y="93"/>
                    <a:pt x="6" y="93"/>
                    <a:pt x="6" y="93"/>
                  </a:cubicBezTo>
                  <a:cubicBezTo>
                    <a:pt x="5" y="93"/>
                    <a:pt x="5" y="93"/>
                    <a:pt x="4" y="93"/>
                  </a:cubicBezTo>
                  <a:cubicBezTo>
                    <a:pt x="3" y="94"/>
                    <a:pt x="1" y="95"/>
                    <a:pt x="0" y="95"/>
                  </a:cubicBezTo>
                  <a:cubicBezTo>
                    <a:pt x="0" y="96"/>
                    <a:pt x="0" y="100"/>
                    <a:pt x="0" y="102"/>
                  </a:cubicBezTo>
                  <a:cubicBezTo>
                    <a:pt x="2" y="115"/>
                    <a:pt x="2" y="115"/>
                    <a:pt x="2" y="115"/>
                  </a:cubicBezTo>
                  <a:cubicBezTo>
                    <a:pt x="3" y="118"/>
                    <a:pt x="3" y="120"/>
                    <a:pt x="4" y="121"/>
                  </a:cubicBezTo>
                  <a:cubicBezTo>
                    <a:pt x="4" y="122"/>
                    <a:pt x="9" y="122"/>
                    <a:pt x="11" y="122"/>
                  </a:cubicBezTo>
                  <a:cubicBezTo>
                    <a:pt x="20" y="122"/>
                    <a:pt x="20" y="122"/>
                    <a:pt x="20" y="122"/>
                  </a:cubicBezTo>
                  <a:cubicBezTo>
                    <a:pt x="22" y="122"/>
                    <a:pt x="25" y="123"/>
                    <a:pt x="26" y="125"/>
                  </a:cubicBezTo>
                  <a:cubicBezTo>
                    <a:pt x="31" y="134"/>
                    <a:pt x="31" y="134"/>
                    <a:pt x="31" y="134"/>
                  </a:cubicBezTo>
                  <a:cubicBezTo>
                    <a:pt x="33" y="136"/>
                    <a:pt x="33" y="139"/>
                    <a:pt x="32" y="141"/>
                  </a:cubicBezTo>
                  <a:cubicBezTo>
                    <a:pt x="27" y="148"/>
                    <a:pt x="27" y="148"/>
                    <a:pt x="27" y="148"/>
                  </a:cubicBezTo>
                  <a:cubicBezTo>
                    <a:pt x="26" y="150"/>
                    <a:pt x="25" y="152"/>
                    <a:pt x="25" y="153"/>
                  </a:cubicBezTo>
                  <a:cubicBezTo>
                    <a:pt x="24" y="154"/>
                    <a:pt x="27" y="157"/>
                    <a:pt x="29" y="159"/>
                  </a:cubicBezTo>
                  <a:cubicBezTo>
                    <a:pt x="39" y="167"/>
                    <a:pt x="39" y="167"/>
                    <a:pt x="39" y="167"/>
                  </a:cubicBezTo>
                  <a:cubicBezTo>
                    <a:pt x="41" y="168"/>
                    <a:pt x="43" y="170"/>
                    <a:pt x="44" y="170"/>
                  </a:cubicBezTo>
                  <a:cubicBezTo>
                    <a:pt x="44" y="170"/>
                    <a:pt x="44" y="170"/>
                    <a:pt x="45" y="170"/>
                  </a:cubicBezTo>
                  <a:cubicBezTo>
                    <a:pt x="46" y="169"/>
                    <a:pt x="48" y="168"/>
                    <a:pt x="50" y="167"/>
                  </a:cubicBezTo>
                  <a:cubicBezTo>
                    <a:pt x="57" y="160"/>
                    <a:pt x="57" y="160"/>
                    <a:pt x="57" y="160"/>
                  </a:cubicBezTo>
                  <a:cubicBezTo>
                    <a:pt x="57" y="160"/>
                    <a:pt x="58" y="159"/>
                    <a:pt x="59" y="159"/>
                  </a:cubicBezTo>
                  <a:cubicBezTo>
                    <a:pt x="60" y="159"/>
                    <a:pt x="62" y="158"/>
                    <a:pt x="64" y="159"/>
                  </a:cubicBezTo>
                  <a:cubicBezTo>
                    <a:pt x="73" y="162"/>
                    <a:pt x="73" y="162"/>
                    <a:pt x="73" y="162"/>
                  </a:cubicBezTo>
                  <a:cubicBezTo>
                    <a:pt x="75" y="163"/>
                    <a:pt x="77" y="165"/>
                    <a:pt x="78" y="167"/>
                  </a:cubicBezTo>
                  <a:cubicBezTo>
                    <a:pt x="79" y="176"/>
                    <a:pt x="79" y="176"/>
                    <a:pt x="79" y="176"/>
                  </a:cubicBezTo>
                  <a:cubicBezTo>
                    <a:pt x="79" y="178"/>
                    <a:pt x="80" y="181"/>
                    <a:pt x="80" y="181"/>
                  </a:cubicBezTo>
                  <a:cubicBezTo>
                    <a:pt x="81" y="182"/>
                    <a:pt x="85" y="183"/>
                    <a:pt x="87" y="183"/>
                  </a:cubicBezTo>
                  <a:cubicBezTo>
                    <a:pt x="100" y="183"/>
                    <a:pt x="100" y="183"/>
                    <a:pt x="100" y="183"/>
                  </a:cubicBezTo>
                  <a:cubicBezTo>
                    <a:pt x="102" y="183"/>
                    <a:pt x="105" y="183"/>
                    <a:pt x="106" y="182"/>
                  </a:cubicBezTo>
                  <a:cubicBezTo>
                    <a:pt x="106" y="182"/>
                    <a:pt x="106" y="182"/>
                    <a:pt x="106" y="182"/>
                  </a:cubicBezTo>
                  <a:cubicBezTo>
                    <a:pt x="107" y="182"/>
                    <a:pt x="108" y="178"/>
                    <a:pt x="108" y="176"/>
                  </a:cubicBezTo>
                  <a:cubicBezTo>
                    <a:pt x="109" y="166"/>
                    <a:pt x="109" y="166"/>
                    <a:pt x="109" y="166"/>
                  </a:cubicBezTo>
                  <a:cubicBezTo>
                    <a:pt x="110" y="164"/>
                    <a:pt x="112" y="162"/>
                    <a:pt x="114" y="161"/>
                  </a:cubicBezTo>
                  <a:cubicBezTo>
                    <a:pt x="114" y="161"/>
                    <a:pt x="114" y="161"/>
                    <a:pt x="114" y="161"/>
                  </a:cubicBezTo>
                  <a:cubicBezTo>
                    <a:pt x="114" y="161"/>
                    <a:pt x="114" y="161"/>
                    <a:pt x="116" y="160"/>
                  </a:cubicBezTo>
                  <a:cubicBezTo>
                    <a:pt x="120" y="159"/>
                    <a:pt x="123" y="157"/>
                    <a:pt x="123" y="157"/>
                  </a:cubicBezTo>
                  <a:cubicBezTo>
                    <a:pt x="123" y="157"/>
                    <a:pt x="123" y="157"/>
                    <a:pt x="123" y="157"/>
                  </a:cubicBezTo>
                  <a:cubicBezTo>
                    <a:pt x="125" y="156"/>
                    <a:pt x="128" y="157"/>
                    <a:pt x="130" y="158"/>
                  </a:cubicBezTo>
                  <a:cubicBezTo>
                    <a:pt x="136" y="164"/>
                    <a:pt x="136" y="164"/>
                    <a:pt x="136" y="164"/>
                  </a:cubicBezTo>
                  <a:cubicBezTo>
                    <a:pt x="138" y="166"/>
                    <a:pt x="140" y="167"/>
                    <a:pt x="141" y="168"/>
                  </a:cubicBezTo>
                  <a:cubicBezTo>
                    <a:pt x="141" y="168"/>
                    <a:pt x="142" y="168"/>
                    <a:pt x="142" y="167"/>
                  </a:cubicBezTo>
                  <a:cubicBezTo>
                    <a:pt x="144" y="167"/>
                    <a:pt x="146" y="165"/>
                    <a:pt x="147" y="164"/>
                  </a:cubicBezTo>
                  <a:cubicBezTo>
                    <a:pt x="157" y="156"/>
                    <a:pt x="157" y="156"/>
                    <a:pt x="157" y="156"/>
                  </a:cubicBezTo>
                  <a:cubicBezTo>
                    <a:pt x="159" y="154"/>
                    <a:pt x="161" y="153"/>
                    <a:pt x="161" y="152"/>
                  </a:cubicBezTo>
                  <a:cubicBezTo>
                    <a:pt x="162" y="151"/>
                    <a:pt x="160" y="147"/>
                    <a:pt x="159" y="145"/>
                  </a:cubicBezTo>
                  <a:cubicBezTo>
                    <a:pt x="153" y="137"/>
                    <a:pt x="153" y="137"/>
                    <a:pt x="153" y="137"/>
                  </a:cubicBezTo>
                  <a:cubicBezTo>
                    <a:pt x="152" y="135"/>
                    <a:pt x="152" y="132"/>
                    <a:pt x="153" y="130"/>
                  </a:cubicBezTo>
                  <a:cubicBezTo>
                    <a:pt x="158" y="121"/>
                    <a:pt x="158" y="121"/>
                    <a:pt x="158" y="121"/>
                  </a:cubicBezTo>
                  <a:cubicBezTo>
                    <a:pt x="159" y="120"/>
                    <a:pt x="160" y="119"/>
                    <a:pt x="162" y="118"/>
                  </a:cubicBezTo>
                  <a:cubicBezTo>
                    <a:pt x="162" y="118"/>
                    <a:pt x="163" y="118"/>
                    <a:pt x="164" y="118"/>
                  </a:cubicBezTo>
                  <a:cubicBezTo>
                    <a:pt x="173" y="118"/>
                    <a:pt x="173" y="118"/>
                    <a:pt x="173" y="118"/>
                  </a:cubicBezTo>
                  <a:cubicBezTo>
                    <a:pt x="175" y="118"/>
                    <a:pt x="178" y="118"/>
                    <a:pt x="179" y="118"/>
                  </a:cubicBezTo>
                  <a:cubicBezTo>
                    <a:pt x="180" y="117"/>
                    <a:pt x="181" y="114"/>
                    <a:pt x="181" y="111"/>
                  </a:cubicBezTo>
                  <a:cubicBezTo>
                    <a:pt x="184" y="99"/>
                    <a:pt x="184" y="99"/>
                    <a:pt x="184" y="99"/>
                  </a:cubicBezTo>
                  <a:cubicBezTo>
                    <a:pt x="184" y="96"/>
                    <a:pt x="184" y="94"/>
                    <a:pt x="184" y="93"/>
                  </a:cubicBezTo>
                  <a:cubicBezTo>
                    <a:pt x="184" y="92"/>
                    <a:pt x="180" y="90"/>
                    <a:pt x="178" y="89"/>
                  </a:cubicBezTo>
                  <a:cubicBezTo>
                    <a:pt x="168" y="86"/>
                    <a:pt x="168" y="86"/>
                    <a:pt x="168" y="86"/>
                  </a:cubicBezTo>
                  <a:cubicBezTo>
                    <a:pt x="166" y="85"/>
                    <a:pt x="164" y="83"/>
                    <a:pt x="164" y="81"/>
                  </a:cubicBezTo>
                  <a:lnTo>
                    <a:pt x="162" y="72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32A7494C-4B1D-4AF0-94F1-5A262E873AB9}"/>
              </a:ext>
            </a:extLst>
          </p:cNvPr>
          <p:cNvGrpSpPr/>
          <p:nvPr/>
        </p:nvGrpSpPr>
        <p:grpSpPr>
          <a:xfrm>
            <a:off x="5071238" y="1780892"/>
            <a:ext cx="649828" cy="735612"/>
            <a:chOff x="5737225" y="1755775"/>
            <a:chExt cx="877888" cy="993776"/>
          </a:xfrm>
        </p:grpSpPr>
        <p:sp>
          <p:nvSpPr>
            <p:cNvPr id="159" name="Freeform 9">
              <a:extLst>
                <a:ext uri="{FF2B5EF4-FFF2-40B4-BE49-F238E27FC236}">
                  <a16:creationId xmlns:a16="http://schemas.microsoft.com/office/drawing/2014/main" id="{0B95DE40-9EA6-46FE-B747-74D55054CB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7088" y="1936750"/>
              <a:ext cx="538163" cy="655638"/>
            </a:xfrm>
            <a:custGeom>
              <a:avLst/>
              <a:gdLst>
                <a:gd name="T0" fmla="*/ 41 w 168"/>
                <a:gd name="T1" fmla="*/ 204 h 204"/>
                <a:gd name="T2" fmla="*/ 34 w 168"/>
                <a:gd name="T3" fmla="*/ 167 h 204"/>
                <a:gd name="T4" fmla="*/ 0 w 168"/>
                <a:gd name="T5" fmla="*/ 84 h 204"/>
                <a:gd name="T6" fmla="*/ 84 w 168"/>
                <a:gd name="T7" fmla="*/ 0 h 204"/>
                <a:gd name="T8" fmla="*/ 168 w 168"/>
                <a:gd name="T9" fmla="*/ 84 h 204"/>
                <a:gd name="T10" fmla="*/ 134 w 168"/>
                <a:gd name="T11" fmla="*/ 167 h 204"/>
                <a:gd name="T12" fmla="*/ 127 w 168"/>
                <a:gd name="T13" fmla="*/ 204 h 2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68" h="204">
                  <a:moveTo>
                    <a:pt x="41" y="204"/>
                  </a:moveTo>
                  <a:cubicBezTo>
                    <a:pt x="41" y="203"/>
                    <a:pt x="43" y="179"/>
                    <a:pt x="34" y="167"/>
                  </a:cubicBezTo>
                  <a:cubicBezTo>
                    <a:pt x="2" y="126"/>
                    <a:pt x="0" y="87"/>
                    <a:pt x="0" y="84"/>
                  </a:cubicBezTo>
                  <a:cubicBezTo>
                    <a:pt x="0" y="38"/>
                    <a:pt x="38" y="0"/>
                    <a:pt x="84" y="0"/>
                  </a:cubicBezTo>
                  <a:cubicBezTo>
                    <a:pt x="130" y="0"/>
                    <a:pt x="168" y="38"/>
                    <a:pt x="168" y="84"/>
                  </a:cubicBezTo>
                  <a:cubicBezTo>
                    <a:pt x="168" y="87"/>
                    <a:pt x="166" y="126"/>
                    <a:pt x="134" y="167"/>
                  </a:cubicBezTo>
                  <a:cubicBezTo>
                    <a:pt x="125" y="179"/>
                    <a:pt x="126" y="203"/>
                    <a:pt x="127" y="204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0" name="Line 10">
              <a:extLst>
                <a:ext uri="{FF2B5EF4-FFF2-40B4-BE49-F238E27FC236}">
                  <a16:creationId xmlns:a16="http://schemas.microsoft.com/office/drawing/2014/main" id="{DD517E95-FFF0-4CA9-9E59-52DDB92056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69025" y="1755775"/>
              <a:ext cx="0" cy="93663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1" name="Line 11">
              <a:extLst>
                <a:ext uri="{FF2B5EF4-FFF2-40B4-BE49-F238E27FC236}">
                  <a16:creationId xmlns:a16="http://schemas.microsoft.com/office/drawing/2014/main" id="{726FB710-7FAC-4467-A84C-3C41DC78E2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51538" y="1820863"/>
              <a:ext cx="44450" cy="7620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2" name="Line 12">
              <a:extLst>
                <a:ext uri="{FF2B5EF4-FFF2-40B4-BE49-F238E27FC236}">
                  <a16:creationId xmlns:a16="http://schemas.microsoft.com/office/drawing/2014/main" id="{23EBC5E2-6A53-4818-9D6A-A1FDCCA4A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91200" y="1984375"/>
              <a:ext cx="79375" cy="4445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3" name="Line 13">
              <a:extLst>
                <a:ext uri="{FF2B5EF4-FFF2-40B4-BE49-F238E27FC236}">
                  <a16:creationId xmlns:a16="http://schemas.microsoft.com/office/drawing/2014/main" id="{69CBFEAA-6303-4916-97BB-A6F24569A3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37225" y="2203450"/>
              <a:ext cx="889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4" name="Line 14">
              <a:extLst>
                <a:ext uri="{FF2B5EF4-FFF2-40B4-BE49-F238E27FC236}">
                  <a16:creationId xmlns:a16="http://schemas.microsoft.com/office/drawing/2014/main" id="{66DF0ECA-899A-4F44-ABC9-94796ABF64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526213" y="2190750"/>
              <a:ext cx="889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5" name="Line 15">
              <a:extLst>
                <a:ext uri="{FF2B5EF4-FFF2-40B4-BE49-F238E27FC236}">
                  <a16:creationId xmlns:a16="http://schemas.microsoft.com/office/drawing/2014/main" id="{ED030449-CA82-4F4D-8912-BA5C5EFAF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73825" y="1971675"/>
              <a:ext cx="80963" cy="4445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6" name="Line 16">
              <a:extLst>
                <a:ext uri="{FF2B5EF4-FFF2-40B4-BE49-F238E27FC236}">
                  <a16:creationId xmlns:a16="http://schemas.microsoft.com/office/drawing/2014/main" id="{5C0257EB-25EF-47EC-8B97-826317FFE7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42063" y="1814513"/>
              <a:ext cx="49213" cy="7620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7" name="Line 17">
              <a:extLst>
                <a:ext uri="{FF2B5EF4-FFF2-40B4-BE49-F238E27FC236}">
                  <a16:creationId xmlns:a16="http://schemas.microsoft.com/office/drawing/2014/main" id="{CDF2E351-BBC1-447C-889F-14663EC05C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77000" y="2370138"/>
              <a:ext cx="80963" cy="4445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8" name="Line 18">
              <a:extLst>
                <a:ext uri="{FF2B5EF4-FFF2-40B4-BE49-F238E27FC236}">
                  <a16:creationId xmlns:a16="http://schemas.microsoft.com/office/drawing/2014/main" id="{AB6076ED-0577-428F-9003-20456A6CD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94375" y="2382838"/>
              <a:ext cx="79375" cy="46038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69" name="Freeform 19">
              <a:extLst>
                <a:ext uri="{FF2B5EF4-FFF2-40B4-BE49-F238E27FC236}">
                  <a16:creationId xmlns:a16="http://schemas.microsoft.com/office/drawing/2014/main" id="{85EFEFB8-285B-4D90-8FAA-1C12A9A924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1388" y="2582863"/>
              <a:ext cx="307975" cy="166688"/>
            </a:xfrm>
            <a:custGeom>
              <a:avLst/>
              <a:gdLst>
                <a:gd name="T0" fmla="*/ 96 w 96"/>
                <a:gd name="T1" fmla="*/ 21 h 52"/>
                <a:gd name="T2" fmla="*/ 91 w 96"/>
                <a:gd name="T3" fmla="*/ 14 h 52"/>
                <a:gd name="T4" fmla="*/ 96 w 96"/>
                <a:gd name="T5" fmla="*/ 7 h 52"/>
                <a:gd name="T6" fmla="*/ 89 w 96"/>
                <a:gd name="T7" fmla="*/ 0 h 52"/>
                <a:gd name="T8" fmla="*/ 75 w 96"/>
                <a:gd name="T9" fmla="*/ 0 h 52"/>
                <a:gd name="T10" fmla="*/ 21 w 96"/>
                <a:gd name="T11" fmla="*/ 0 h 52"/>
                <a:gd name="T12" fmla="*/ 6 w 96"/>
                <a:gd name="T13" fmla="*/ 0 h 52"/>
                <a:gd name="T14" fmla="*/ 0 w 96"/>
                <a:gd name="T15" fmla="*/ 7 h 52"/>
                <a:gd name="T16" fmla="*/ 5 w 96"/>
                <a:gd name="T17" fmla="*/ 14 h 52"/>
                <a:gd name="T18" fmla="*/ 0 w 96"/>
                <a:gd name="T19" fmla="*/ 21 h 52"/>
                <a:gd name="T20" fmla="*/ 5 w 96"/>
                <a:gd name="T21" fmla="*/ 28 h 52"/>
                <a:gd name="T22" fmla="*/ 0 w 96"/>
                <a:gd name="T23" fmla="*/ 35 h 52"/>
                <a:gd name="T24" fmla="*/ 6 w 96"/>
                <a:gd name="T25" fmla="*/ 42 h 52"/>
                <a:gd name="T26" fmla="*/ 6 w 96"/>
                <a:gd name="T27" fmla="*/ 42 h 52"/>
                <a:gd name="T28" fmla="*/ 16 w 96"/>
                <a:gd name="T29" fmla="*/ 52 h 52"/>
                <a:gd name="T30" fmla="*/ 30 w 96"/>
                <a:gd name="T31" fmla="*/ 52 h 52"/>
                <a:gd name="T32" fmla="*/ 66 w 96"/>
                <a:gd name="T33" fmla="*/ 52 h 52"/>
                <a:gd name="T34" fmla="*/ 80 w 96"/>
                <a:gd name="T35" fmla="*/ 52 h 52"/>
                <a:gd name="T36" fmla="*/ 89 w 96"/>
                <a:gd name="T37" fmla="*/ 42 h 52"/>
                <a:gd name="T38" fmla="*/ 89 w 96"/>
                <a:gd name="T39" fmla="*/ 42 h 52"/>
                <a:gd name="T40" fmla="*/ 96 w 96"/>
                <a:gd name="T41" fmla="*/ 35 h 52"/>
                <a:gd name="T42" fmla="*/ 91 w 96"/>
                <a:gd name="T43" fmla="*/ 28 h 52"/>
                <a:gd name="T44" fmla="*/ 96 w 96"/>
                <a:gd name="T45" fmla="*/ 21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96" h="52">
                  <a:moveTo>
                    <a:pt x="96" y="21"/>
                  </a:moveTo>
                  <a:cubicBezTo>
                    <a:pt x="96" y="18"/>
                    <a:pt x="94" y="15"/>
                    <a:pt x="91" y="14"/>
                  </a:cubicBezTo>
                  <a:cubicBezTo>
                    <a:pt x="94" y="13"/>
                    <a:pt x="96" y="11"/>
                    <a:pt x="96" y="7"/>
                  </a:cubicBezTo>
                  <a:cubicBezTo>
                    <a:pt x="96" y="4"/>
                    <a:pt x="93" y="0"/>
                    <a:pt x="89" y="0"/>
                  </a:cubicBezTo>
                  <a:cubicBezTo>
                    <a:pt x="75" y="0"/>
                    <a:pt x="75" y="0"/>
                    <a:pt x="75" y="0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6" y="0"/>
                    <a:pt x="6" y="0"/>
                    <a:pt x="6" y="0"/>
                  </a:cubicBezTo>
                  <a:cubicBezTo>
                    <a:pt x="3" y="0"/>
                    <a:pt x="0" y="4"/>
                    <a:pt x="0" y="7"/>
                  </a:cubicBezTo>
                  <a:cubicBezTo>
                    <a:pt x="0" y="11"/>
                    <a:pt x="2" y="13"/>
                    <a:pt x="5" y="14"/>
                  </a:cubicBezTo>
                  <a:cubicBezTo>
                    <a:pt x="2" y="15"/>
                    <a:pt x="0" y="18"/>
                    <a:pt x="0" y="21"/>
                  </a:cubicBezTo>
                  <a:cubicBezTo>
                    <a:pt x="0" y="24"/>
                    <a:pt x="2" y="27"/>
                    <a:pt x="5" y="28"/>
                  </a:cubicBezTo>
                  <a:cubicBezTo>
                    <a:pt x="2" y="29"/>
                    <a:pt x="0" y="31"/>
                    <a:pt x="0" y="35"/>
                  </a:cubicBezTo>
                  <a:cubicBezTo>
                    <a:pt x="0" y="38"/>
                    <a:pt x="3" y="41"/>
                    <a:pt x="6" y="42"/>
                  </a:cubicBezTo>
                  <a:cubicBezTo>
                    <a:pt x="6" y="42"/>
                    <a:pt x="6" y="42"/>
                    <a:pt x="6" y="42"/>
                  </a:cubicBezTo>
                  <a:cubicBezTo>
                    <a:pt x="6" y="47"/>
                    <a:pt x="11" y="52"/>
                    <a:pt x="16" y="52"/>
                  </a:cubicBezTo>
                  <a:cubicBezTo>
                    <a:pt x="30" y="52"/>
                    <a:pt x="30" y="52"/>
                    <a:pt x="30" y="52"/>
                  </a:cubicBezTo>
                  <a:cubicBezTo>
                    <a:pt x="66" y="52"/>
                    <a:pt x="66" y="52"/>
                    <a:pt x="66" y="52"/>
                  </a:cubicBezTo>
                  <a:cubicBezTo>
                    <a:pt x="80" y="52"/>
                    <a:pt x="80" y="52"/>
                    <a:pt x="80" y="52"/>
                  </a:cubicBezTo>
                  <a:cubicBezTo>
                    <a:pt x="85" y="52"/>
                    <a:pt x="89" y="47"/>
                    <a:pt x="89" y="42"/>
                  </a:cubicBezTo>
                  <a:cubicBezTo>
                    <a:pt x="89" y="42"/>
                    <a:pt x="89" y="42"/>
                    <a:pt x="89" y="42"/>
                  </a:cubicBezTo>
                  <a:cubicBezTo>
                    <a:pt x="93" y="41"/>
                    <a:pt x="96" y="38"/>
                    <a:pt x="96" y="35"/>
                  </a:cubicBezTo>
                  <a:cubicBezTo>
                    <a:pt x="96" y="31"/>
                    <a:pt x="94" y="29"/>
                    <a:pt x="91" y="28"/>
                  </a:cubicBezTo>
                  <a:cubicBezTo>
                    <a:pt x="94" y="27"/>
                    <a:pt x="96" y="24"/>
                    <a:pt x="96" y="21"/>
                  </a:cubicBez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0" name="Line 20">
              <a:extLst>
                <a:ext uri="{FF2B5EF4-FFF2-40B4-BE49-F238E27FC236}">
                  <a16:creationId xmlns:a16="http://schemas.microsoft.com/office/drawing/2014/main" id="{7E7F02D9-09A7-4A6D-9A70-0BCC305515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0913" y="2627313"/>
              <a:ext cx="2286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1" name="Line 21">
              <a:extLst>
                <a:ext uri="{FF2B5EF4-FFF2-40B4-BE49-F238E27FC236}">
                  <a16:creationId xmlns:a16="http://schemas.microsoft.com/office/drawing/2014/main" id="{1B3182A3-BA2A-4628-90A0-0DF5C330AE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0913" y="2673350"/>
              <a:ext cx="228600" cy="0"/>
            </a:xfrm>
            <a:prstGeom prst="line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72" name="Freeform 57">
              <a:extLst>
                <a:ext uri="{FF2B5EF4-FFF2-40B4-BE49-F238E27FC236}">
                  <a16:creationId xmlns:a16="http://schemas.microsoft.com/office/drawing/2014/main" id="{188A4C4B-1C31-4A68-893B-25866BEA281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92813" y="2016125"/>
              <a:ext cx="366713" cy="363538"/>
            </a:xfrm>
            <a:custGeom>
              <a:avLst/>
              <a:gdLst>
                <a:gd name="T0" fmla="*/ 33 w 114"/>
                <a:gd name="T1" fmla="*/ 65 h 113"/>
                <a:gd name="T2" fmla="*/ 80 w 114"/>
                <a:gd name="T3" fmla="*/ 48 h 113"/>
                <a:gd name="T4" fmla="*/ 100 w 114"/>
                <a:gd name="T5" fmla="*/ 44 h 113"/>
                <a:gd name="T6" fmla="*/ 106 w 114"/>
                <a:gd name="T7" fmla="*/ 37 h 113"/>
                <a:gd name="T8" fmla="*/ 107 w 114"/>
                <a:gd name="T9" fmla="*/ 30 h 113"/>
                <a:gd name="T10" fmla="*/ 101 w 114"/>
                <a:gd name="T11" fmla="*/ 20 h 113"/>
                <a:gd name="T12" fmla="*/ 97 w 114"/>
                <a:gd name="T13" fmla="*/ 21 h 113"/>
                <a:gd name="T14" fmla="*/ 91 w 114"/>
                <a:gd name="T15" fmla="*/ 24 h 113"/>
                <a:gd name="T16" fmla="*/ 82 w 114"/>
                <a:gd name="T17" fmla="*/ 19 h 113"/>
                <a:gd name="T18" fmla="*/ 82 w 114"/>
                <a:gd name="T19" fmla="*/ 10 h 113"/>
                <a:gd name="T20" fmla="*/ 79 w 114"/>
                <a:gd name="T21" fmla="*/ 4 h 113"/>
                <a:gd name="T22" fmla="*/ 68 w 114"/>
                <a:gd name="T23" fmla="*/ 0 h 113"/>
                <a:gd name="T24" fmla="*/ 65 w 114"/>
                <a:gd name="T25" fmla="*/ 3 h 113"/>
                <a:gd name="T26" fmla="*/ 60 w 114"/>
                <a:gd name="T27" fmla="*/ 11 h 113"/>
                <a:gd name="T28" fmla="*/ 52 w 114"/>
                <a:gd name="T29" fmla="*/ 11 h 113"/>
                <a:gd name="T30" fmla="*/ 46 w 114"/>
                <a:gd name="T31" fmla="*/ 4 h 113"/>
                <a:gd name="T32" fmla="*/ 40 w 114"/>
                <a:gd name="T33" fmla="*/ 2 h 113"/>
                <a:gd name="T34" fmla="*/ 29 w 114"/>
                <a:gd name="T35" fmla="*/ 6 h 113"/>
                <a:gd name="T36" fmla="*/ 30 w 114"/>
                <a:gd name="T37" fmla="*/ 16 h 113"/>
                <a:gd name="T38" fmla="*/ 24 w 114"/>
                <a:gd name="T39" fmla="*/ 24 h 113"/>
                <a:gd name="T40" fmla="*/ 20 w 114"/>
                <a:gd name="T41" fmla="*/ 25 h 113"/>
                <a:gd name="T42" fmla="*/ 12 w 114"/>
                <a:gd name="T43" fmla="*/ 22 h 113"/>
                <a:gd name="T44" fmla="*/ 9 w 114"/>
                <a:gd name="T45" fmla="*/ 25 h 113"/>
                <a:gd name="T46" fmla="*/ 3 w 114"/>
                <a:gd name="T47" fmla="*/ 36 h 113"/>
                <a:gd name="T48" fmla="*/ 11 w 114"/>
                <a:gd name="T49" fmla="*/ 43 h 113"/>
                <a:gd name="T50" fmla="*/ 11 w 114"/>
                <a:gd name="T51" fmla="*/ 53 h 113"/>
                <a:gd name="T52" fmla="*/ 8 w 114"/>
                <a:gd name="T53" fmla="*/ 56 h 113"/>
                <a:gd name="T54" fmla="*/ 3 w 114"/>
                <a:gd name="T55" fmla="*/ 58 h 113"/>
                <a:gd name="T56" fmla="*/ 0 w 114"/>
                <a:gd name="T57" fmla="*/ 63 h 113"/>
                <a:gd name="T58" fmla="*/ 2 w 114"/>
                <a:gd name="T59" fmla="*/ 75 h 113"/>
                <a:gd name="T60" fmla="*/ 12 w 114"/>
                <a:gd name="T61" fmla="*/ 75 h 113"/>
                <a:gd name="T62" fmla="*/ 20 w 114"/>
                <a:gd name="T63" fmla="*/ 83 h 113"/>
                <a:gd name="T64" fmla="*/ 17 w 114"/>
                <a:gd name="T65" fmla="*/ 91 h 113"/>
                <a:gd name="T66" fmla="*/ 18 w 114"/>
                <a:gd name="T67" fmla="*/ 98 h 113"/>
                <a:gd name="T68" fmla="*/ 27 w 114"/>
                <a:gd name="T69" fmla="*/ 105 h 113"/>
                <a:gd name="T70" fmla="*/ 31 w 114"/>
                <a:gd name="T71" fmla="*/ 103 h 113"/>
                <a:gd name="T72" fmla="*/ 36 w 114"/>
                <a:gd name="T73" fmla="*/ 99 h 113"/>
                <a:gd name="T74" fmla="*/ 45 w 114"/>
                <a:gd name="T75" fmla="*/ 100 h 113"/>
                <a:gd name="T76" fmla="*/ 49 w 114"/>
                <a:gd name="T77" fmla="*/ 109 h 113"/>
                <a:gd name="T78" fmla="*/ 54 w 114"/>
                <a:gd name="T79" fmla="*/ 113 h 113"/>
                <a:gd name="T80" fmla="*/ 65 w 114"/>
                <a:gd name="T81" fmla="*/ 113 h 113"/>
                <a:gd name="T82" fmla="*/ 67 w 114"/>
                <a:gd name="T83" fmla="*/ 109 h 113"/>
                <a:gd name="T84" fmla="*/ 70 w 114"/>
                <a:gd name="T85" fmla="*/ 100 h 113"/>
                <a:gd name="T86" fmla="*/ 72 w 114"/>
                <a:gd name="T87" fmla="*/ 99 h 113"/>
                <a:gd name="T88" fmla="*/ 76 w 114"/>
                <a:gd name="T89" fmla="*/ 97 h 113"/>
                <a:gd name="T90" fmla="*/ 84 w 114"/>
                <a:gd name="T91" fmla="*/ 102 h 113"/>
                <a:gd name="T92" fmla="*/ 88 w 114"/>
                <a:gd name="T93" fmla="*/ 104 h 113"/>
                <a:gd name="T94" fmla="*/ 97 w 114"/>
                <a:gd name="T95" fmla="*/ 97 h 113"/>
                <a:gd name="T96" fmla="*/ 98 w 114"/>
                <a:gd name="T97" fmla="*/ 90 h 113"/>
                <a:gd name="T98" fmla="*/ 95 w 114"/>
                <a:gd name="T99" fmla="*/ 80 h 113"/>
                <a:gd name="T100" fmla="*/ 100 w 114"/>
                <a:gd name="T101" fmla="*/ 73 h 113"/>
                <a:gd name="T102" fmla="*/ 107 w 114"/>
                <a:gd name="T103" fmla="*/ 73 h 113"/>
                <a:gd name="T104" fmla="*/ 112 w 114"/>
                <a:gd name="T105" fmla="*/ 69 h 113"/>
                <a:gd name="T106" fmla="*/ 114 w 114"/>
                <a:gd name="T107" fmla="*/ 57 h 113"/>
                <a:gd name="T108" fmla="*/ 104 w 114"/>
                <a:gd name="T109" fmla="*/ 53 h 113"/>
                <a:gd name="T110" fmla="*/ 100 w 114"/>
                <a:gd name="T111" fmla="*/ 44 h 1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114" h="113">
                  <a:moveTo>
                    <a:pt x="65" y="80"/>
                  </a:moveTo>
                  <a:cubicBezTo>
                    <a:pt x="52" y="84"/>
                    <a:pt x="38" y="78"/>
                    <a:pt x="33" y="65"/>
                  </a:cubicBezTo>
                  <a:cubicBezTo>
                    <a:pt x="29" y="52"/>
                    <a:pt x="35" y="38"/>
                    <a:pt x="48" y="33"/>
                  </a:cubicBezTo>
                  <a:cubicBezTo>
                    <a:pt x="61" y="28"/>
                    <a:pt x="75" y="35"/>
                    <a:pt x="80" y="48"/>
                  </a:cubicBezTo>
                  <a:cubicBezTo>
                    <a:pt x="84" y="61"/>
                    <a:pt x="78" y="75"/>
                    <a:pt x="65" y="80"/>
                  </a:cubicBezTo>
                  <a:moveTo>
                    <a:pt x="100" y="44"/>
                  </a:moveTo>
                  <a:cubicBezTo>
                    <a:pt x="100" y="43"/>
                    <a:pt x="100" y="41"/>
                    <a:pt x="102" y="40"/>
                  </a:cubicBezTo>
                  <a:cubicBezTo>
                    <a:pt x="106" y="37"/>
                    <a:pt x="106" y="37"/>
                    <a:pt x="106" y="37"/>
                  </a:cubicBezTo>
                  <a:cubicBezTo>
                    <a:pt x="107" y="36"/>
                    <a:pt x="108" y="35"/>
                    <a:pt x="109" y="34"/>
                  </a:cubicBezTo>
                  <a:cubicBezTo>
                    <a:pt x="109" y="34"/>
                    <a:pt x="108" y="32"/>
                    <a:pt x="107" y="30"/>
                  </a:cubicBezTo>
                  <a:cubicBezTo>
                    <a:pt x="103" y="23"/>
                    <a:pt x="103" y="23"/>
                    <a:pt x="103" y="23"/>
                  </a:cubicBezTo>
                  <a:cubicBezTo>
                    <a:pt x="103" y="22"/>
                    <a:pt x="102" y="21"/>
                    <a:pt x="101" y="20"/>
                  </a:cubicBezTo>
                  <a:cubicBezTo>
                    <a:pt x="101" y="20"/>
                    <a:pt x="99" y="21"/>
                    <a:pt x="97" y="21"/>
                  </a:cubicBezTo>
                  <a:cubicBezTo>
                    <a:pt x="97" y="21"/>
                    <a:pt x="97" y="21"/>
                    <a:pt x="97" y="21"/>
                  </a:cubicBezTo>
                  <a:cubicBezTo>
                    <a:pt x="91" y="23"/>
                    <a:pt x="91" y="23"/>
                    <a:pt x="91" y="23"/>
                  </a:cubicBezTo>
                  <a:cubicBezTo>
                    <a:pt x="91" y="24"/>
                    <a:pt x="91" y="24"/>
                    <a:pt x="91" y="24"/>
                  </a:cubicBezTo>
                  <a:cubicBezTo>
                    <a:pt x="90" y="24"/>
                    <a:pt x="88" y="24"/>
                    <a:pt x="87" y="23"/>
                  </a:cubicBezTo>
                  <a:cubicBezTo>
                    <a:pt x="82" y="19"/>
                    <a:pt x="82" y="19"/>
                    <a:pt x="82" y="19"/>
                  </a:cubicBezTo>
                  <a:cubicBezTo>
                    <a:pt x="81" y="18"/>
                    <a:pt x="81" y="16"/>
                    <a:pt x="81" y="15"/>
                  </a:cubicBezTo>
                  <a:cubicBezTo>
                    <a:pt x="82" y="10"/>
                    <a:pt x="82" y="10"/>
                    <a:pt x="82" y="10"/>
                  </a:cubicBezTo>
                  <a:cubicBezTo>
                    <a:pt x="82" y="8"/>
                    <a:pt x="83" y="7"/>
                    <a:pt x="82" y="6"/>
                  </a:cubicBezTo>
                  <a:cubicBezTo>
                    <a:pt x="82" y="6"/>
                    <a:pt x="80" y="4"/>
                    <a:pt x="79" y="4"/>
                  </a:cubicBezTo>
                  <a:cubicBezTo>
                    <a:pt x="71" y="1"/>
                    <a:pt x="71" y="1"/>
                    <a:pt x="71" y="1"/>
                  </a:cubicBezTo>
                  <a:cubicBezTo>
                    <a:pt x="70" y="1"/>
                    <a:pt x="68" y="0"/>
                    <a:pt x="68" y="0"/>
                  </a:cubicBezTo>
                  <a:cubicBezTo>
                    <a:pt x="68" y="0"/>
                    <a:pt x="68" y="0"/>
                    <a:pt x="68" y="0"/>
                  </a:cubicBezTo>
                  <a:cubicBezTo>
                    <a:pt x="67" y="0"/>
                    <a:pt x="65" y="2"/>
                    <a:pt x="65" y="3"/>
                  </a:cubicBezTo>
                  <a:cubicBezTo>
                    <a:pt x="62" y="9"/>
                    <a:pt x="62" y="9"/>
                    <a:pt x="62" y="9"/>
                  </a:cubicBezTo>
                  <a:cubicBezTo>
                    <a:pt x="62" y="10"/>
                    <a:pt x="61" y="10"/>
                    <a:pt x="60" y="11"/>
                  </a:cubicBezTo>
                  <a:cubicBezTo>
                    <a:pt x="59" y="11"/>
                    <a:pt x="59" y="11"/>
                    <a:pt x="58" y="11"/>
                  </a:cubicBezTo>
                  <a:cubicBezTo>
                    <a:pt x="52" y="11"/>
                    <a:pt x="52" y="11"/>
                    <a:pt x="52" y="11"/>
                  </a:cubicBezTo>
                  <a:cubicBezTo>
                    <a:pt x="51" y="11"/>
                    <a:pt x="49" y="10"/>
                    <a:pt x="49" y="9"/>
                  </a:cubicBezTo>
                  <a:cubicBezTo>
                    <a:pt x="46" y="4"/>
                    <a:pt x="46" y="4"/>
                    <a:pt x="46" y="4"/>
                  </a:cubicBezTo>
                  <a:cubicBezTo>
                    <a:pt x="45" y="3"/>
                    <a:pt x="45" y="2"/>
                    <a:pt x="44" y="1"/>
                  </a:cubicBezTo>
                  <a:cubicBezTo>
                    <a:pt x="44" y="1"/>
                    <a:pt x="41" y="1"/>
                    <a:pt x="40" y="2"/>
                  </a:cubicBezTo>
                  <a:cubicBezTo>
                    <a:pt x="32" y="5"/>
                    <a:pt x="32" y="5"/>
                    <a:pt x="32" y="5"/>
                  </a:cubicBezTo>
                  <a:cubicBezTo>
                    <a:pt x="31" y="5"/>
                    <a:pt x="29" y="6"/>
                    <a:pt x="29" y="6"/>
                  </a:cubicBezTo>
                  <a:cubicBezTo>
                    <a:pt x="28" y="7"/>
                    <a:pt x="29" y="9"/>
                    <a:pt x="29" y="11"/>
                  </a:cubicBezTo>
                  <a:cubicBezTo>
                    <a:pt x="30" y="16"/>
                    <a:pt x="30" y="16"/>
                    <a:pt x="30" y="16"/>
                  </a:cubicBezTo>
                  <a:cubicBezTo>
                    <a:pt x="31" y="18"/>
                    <a:pt x="30" y="19"/>
                    <a:pt x="29" y="20"/>
                  </a:cubicBezTo>
                  <a:cubicBezTo>
                    <a:pt x="24" y="24"/>
                    <a:pt x="24" y="24"/>
                    <a:pt x="24" y="24"/>
                  </a:cubicBezTo>
                  <a:cubicBezTo>
                    <a:pt x="24" y="25"/>
                    <a:pt x="23" y="25"/>
                    <a:pt x="23" y="25"/>
                  </a:cubicBezTo>
                  <a:cubicBezTo>
                    <a:pt x="22" y="26"/>
                    <a:pt x="21" y="26"/>
                    <a:pt x="20" y="25"/>
                  </a:cubicBezTo>
                  <a:cubicBezTo>
                    <a:pt x="15" y="23"/>
                    <a:pt x="15" y="23"/>
                    <a:pt x="15" y="23"/>
                  </a:cubicBezTo>
                  <a:cubicBezTo>
                    <a:pt x="14" y="23"/>
                    <a:pt x="12" y="22"/>
                    <a:pt x="12" y="22"/>
                  </a:cubicBezTo>
                  <a:cubicBezTo>
                    <a:pt x="12" y="22"/>
                    <a:pt x="12" y="22"/>
                    <a:pt x="11" y="22"/>
                  </a:cubicBezTo>
                  <a:cubicBezTo>
                    <a:pt x="11" y="23"/>
                    <a:pt x="9" y="24"/>
                    <a:pt x="9" y="25"/>
                  </a:cubicBezTo>
                  <a:cubicBezTo>
                    <a:pt x="5" y="32"/>
                    <a:pt x="5" y="32"/>
                    <a:pt x="5" y="32"/>
                  </a:cubicBezTo>
                  <a:cubicBezTo>
                    <a:pt x="4" y="34"/>
                    <a:pt x="3" y="35"/>
                    <a:pt x="3" y="36"/>
                  </a:cubicBezTo>
                  <a:cubicBezTo>
                    <a:pt x="3" y="36"/>
                    <a:pt x="5" y="38"/>
                    <a:pt x="6" y="39"/>
                  </a:cubicBezTo>
                  <a:cubicBezTo>
                    <a:pt x="11" y="43"/>
                    <a:pt x="11" y="43"/>
                    <a:pt x="11" y="43"/>
                  </a:cubicBezTo>
                  <a:cubicBezTo>
                    <a:pt x="12" y="43"/>
                    <a:pt x="12" y="45"/>
                    <a:pt x="12" y="47"/>
                  </a:cubicBezTo>
                  <a:cubicBezTo>
                    <a:pt x="11" y="53"/>
                    <a:pt x="11" y="53"/>
                    <a:pt x="11" y="53"/>
                  </a:cubicBezTo>
                  <a:cubicBezTo>
                    <a:pt x="11" y="54"/>
                    <a:pt x="10" y="56"/>
                    <a:pt x="9" y="56"/>
                  </a:cubicBezTo>
                  <a:cubicBezTo>
                    <a:pt x="9" y="56"/>
                    <a:pt x="8" y="56"/>
                    <a:pt x="8" y="56"/>
                  </a:cubicBezTo>
                  <a:cubicBezTo>
                    <a:pt x="4" y="58"/>
                    <a:pt x="4" y="58"/>
                    <a:pt x="4" y="58"/>
                  </a:cubicBezTo>
                  <a:cubicBezTo>
                    <a:pt x="3" y="58"/>
                    <a:pt x="3" y="58"/>
                    <a:pt x="3" y="58"/>
                  </a:cubicBezTo>
                  <a:cubicBezTo>
                    <a:pt x="2" y="58"/>
                    <a:pt x="1" y="59"/>
                    <a:pt x="0" y="59"/>
                  </a:cubicBezTo>
                  <a:cubicBezTo>
                    <a:pt x="0" y="60"/>
                    <a:pt x="0" y="62"/>
                    <a:pt x="0" y="63"/>
                  </a:cubicBezTo>
                  <a:cubicBezTo>
                    <a:pt x="1" y="71"/>
                    <a:pt x="1" y="71"/>
                    <a:pt x="1" y="71"/>
                  </a:cubicBezTo>
                  <a:cubicBezTo>
                    <a:pt x="2" y="73"/>
                    <a:pt x="2" y="74"/>
                    <a:pt x="2" y="75"/>
                  </a:cubicBezTo>
                  <a:cubicBezTo>
                    <a:pt x="3" y="75"/>
                    <a:pt x="5" y="76"/>
                    <a:pt x="7" y="76"/>
                  </a:cubicBezTo>
                  <a:cubicBezTo>
                    <a:pt x="12" y="75"/>
                    <a:pt x="12" y="75"/>
                    <a:pt x="12" y="75"/>
                  </a:cubicBezTo>
                  <a:cubicBezTo>
                    <a:pt x="14" y="75"/>
                    <a:pt x="16" y="76"/>
                    <a:pt x="16" y="78"/>
                  </a:cubicBezTo>
                  <a:cubicBezTo>
                    <a:pt x="20" y="83"/>
                    <a:pt x="20" y="83"/>
                    <a:pt x="20" y="83"/>
                  </a:cubicBezTo>
                  <a:cubicBezTo>
                    <a:pt x="20" y="84"/>
                    <a:pt x="20" y="86"/>
                    <a:pt x="20" y="87"/>
                  </a:cubicBezTo>
                  <a:cubicBezTo>
                    <a:pt x="17" y="91"/>
                    <a:pt x="17" y="91"/>
                    <a:pt x="17" y="91"/>
                  </a:cubicBezTo>
                  <a:cubicBezTo>
                    <a:pt x="16" y="93"/>
                    <a:pt x="15" y="94"/>
                    <a:pt x="15" y="95"/>
                  </a:cubicBezTo>
                  <a:cubicBezTo>
                    <a:pt x="15" y="95"/>
                    <a:pt x="17" y="97"/>
                    <a:pt x="18" y="98"/>
                  </a:cubicBezTo>
                  <a:cubicBezTo>
                    <a:pt x="24" y="103"/>
                    <a:pt x="24" y="103"/>
                    <a:pt x="24" y="103"/>
                  </a:cubicBezTo>
                  <a:cubicBezTo>
                    <a:pt x="25" y="104"/>
                    <a:pt x="26" y="105"/>
                    <a:pt x="27" y="105"/>
                  </a:cubicBezTo>
                  <a:cubicBezTo>
                    <a:pt x="27" y="105"/>
                    <a:pt x="27" y="105"/>
                    <a:pt x="28" y="105"/>
                  </a:cubicBezTo>
                  <a:cubicBezTo>
                    <a:pt x="29" y="105"/>
                    <a:pt x="30" y="104"/>
                    <a:pt x="31" y="103"/>
                  </a:cubicBezTo>
                  <a:cubicBezTo>
                    <a:pt x="35" y="99"/>
                    <a:pt x="35" y="99"/>
                    <a:pt x="35" y="99"/>
                  </a:cubicBezTo>
                  <a:cubicBezTo>
                    <a:pt x="35" y="99"/>
                    <a:pt x="36" y="99"/>
                    <a:pt x="36" y="99"/>
                  </a:cubicBezTo>
                  <a:cubicBezTo>
                    <a:pt x="37" y="98"/>
                    <a:pt x="38" y="98"/>
                    <a:pt x="39" y="99"/>
                  </a:cubicBezTo>
                  <a:cubicBezTo>
                    <a:pt x="45" y="100"/>
                    <a:pt x="45" y="100"/>
                    <a:pt x="45" y="100"/>
                  </a:cubicBezTo>
                  <a:cubicBezTo>
                    <a:pt x="47" y="101"/>
                    <a:pt x="48" y="102"/>
                    <a:pt x="48" y="104"/>
                  </a:cubicBezTo>
                  <a:cubicBezTo>
                    <a:pt x="49" y="109"/>
                    <a:pt x="49" y="109"/>
                    <a:pt x="49" y="109"/>
                  </a:cubicBezTo>
                  <a:cubicBezTo>
                    <a:pt x="49" y="110"/>
                    <a:pt x="49" y="112"/>
                    <a:pt x="50" y="112"/>
                  </a:cubicBezTo>
                  <a:cubicBezTo>
                    <a:pt x="50" y="113"/>
                    <a:pt x="52" y="113"/>
                    <a:pt x="54" y="113"/>
                  </a:cubicBezTo>
                  <a:cubicBezTo>
                    <a:pt x="62" y="113"/>
                    <a:pt x="62" y="113"/>
                    <a:pt x="62" y="113"/>
                  </a:cubicBezTo>
                  <a:cubicBezTo>
                    <a:pt x="63" y="113"/>
                    <a:pt x="65" y="113"/>
                    <a:pt x="65" y="113"/>
                  </a:cubicBezTo>
                  <a:cubicBezTo>
                    <a:pt x="65" y="113"/>
                    <a:pt x="65" y="113"/>
                    <a:pt x="65" y="113"/>
                  </a:cubicBezTo>
                  <a:cubicBezTo>
                    <a:pt x="66" y="113"/>
                    <a:pt x="67" y="110"/>
                    <a:pt x="67" y="109"/>
                  </a:cubicBezTo>
                  <a:cubicBezTo>
                    <a:pt x="68" y="103"/>
                    <a:pt x="68" y="103"/>
                    <a:pt x="68" y="103"/>
                  </a:cubicBezTo>
                  <a:cubicBezTo>
                    <a:pt x="68" y="102"/>
                    <a:pt x="69" y="100"/>
                    <a:pt x="70" y="100"/>
                  </a:cubicBezTo>
                  <a:cubicBezTo>
                    <a:pt x="70" y="100"/>
                    <a:pt x="70" y="100"/>
                    <a:pt x="71" y="100"/>
                  </a:cubicBezTo>
                  <a:cubicBezTo>
                    <a:pt x="71" y="100"/>
                    <a:pt x="71" y="100"/>
                    <a:pt x="72" y="99"/>
                  </a:cubicBezTo>
                  <a:cubicBezTo>
                    <a:pt x="74" y="98"/>
                    <a:pt x="76" y="97"/>
                    <a:pt x="76" y="97"/>
                  </a:cubicBezTo>
                  <a:cubicBezTo>
                    <a:pt x="76" y="97"/>
                    <a:pt x="76" y="97"/>
                    <a:pt x="76" y="97"/>
                  </a:cubicBezTo>
                  <a:cubicBezTo>
                    <a:pt x="78" y="97"/>
                    <a:pt x="79" y="97"/>
                    <a:pt x="80" y="98"/>
                  </a:cubicBezTo>
                  <a:cubicBezTo>
                    <a:pt x="84" y="102"/>
                    <a:pt x="84" y="102"/>
                    <a:pt x="84" y="102"/>
                  </a:cubicBezTo>
                  <a:cubicBezTo>
                    <a:pt x="85" y="103"/>
                    <a:pt x="87" y="104"/>
                    <a:pt x="87" y="104"/>
                  </a:cubicBezTo>
                  <a:cubicBezTo>
                    <a:pt x="87" y="104"/>
                    <a:pt x="88" y="104"/>
                    <a:pt x="88" y="104"/>
                  </a:cubicBezTo>
                  <a:cubicBezTo>
                    <a:pt x="89" y="103"/>
                    <a:pt x="90" y="102"/>
                    <a:pt x="91" y="102"/>
                  </a:cubicBezTo>
                  <a:cubicBezTo>
                    <a:pt x="97" y="97"/>
                    <a:pt x="97" y="97"/>
                    <a:pt x="97" y="97"/>
                  </a:cubicBezTo>
                  <a:cubicBezTo>
                    <a:pt x="98" y="96"/>
                    <a:pt x="100" y="95"/>
                    <a:pt x="100" y="94"/>
                  </a:cubicBezTo>
                  <a:cubicBezTo>
                    <a:pt x="100" y="93"/>
                    <a:pt x="99" y="91"/>
                    <a:pt x="98" y="90"/>
                  </a:cubicBezTo>
                  <a:cubicBezTo>
                    <a:pt x="95" y="85"/>
                    <a:pt x="95" y="85"/>
                    <a:pt x="95" y="85"/>
                  </a:cubicBezTo>
                  <a:cubicBezTo>
                    <a:pt x="94" y="84"/>
                    <a:pt x="94" y="82"/>
                    <a:pt x="95" y="80"/>
                  </a:cubicBezTo>
                  <a:cubicBezTo>
                    <a:pt x="98" y="75"/>
                    <a:pt x="98" y="75"/>
                    <a:pt x="98" y="75"/>
                  </a:cubicBezTo>
                  <a:cubicBezTo>
                    <a:pt x="98" y="74"/>
                    <a:pt x="99" y="74"/>
                    <a:pt x="100" y="73"/>
                  </a:cubicBezTo>
                  <a:cubicBezTo>
                    <a:pt x="100" y="73"/>
                    <a:pt x="101" y="73"/>
                    <a:pt x="101" y="73"/>
                  </a:cubicBezTo>
                  <a:cubicBezTo>
                    <a:pt x="107" y="73"/>
                    <a:pt x="107" y="73"/>
                    <a:pt x="107" y="73"/>
                  </a:cubicBezTo>
                  <a:cubicBezTo>
                    <a:pt x="108" y="73"/>
                    <a:pt x="110" y="73"/>
                    <a:pt x="111" y="73"/>
                  </a:cubicBezTo>
                  <a:cubicBezTo>
                    <a:pt x="111" y="73"/>
                    <a:pt x="112" y="70"/>
                    <a:pt x="112" y="69"/>
                  </a:cubicBezTo>
                  <a:cubicBezTo>
                    <a:pt x="114" y="61"/>
                    <a:pt x="114" y="61"/>
                    <a:pt x="114" y="61"/>
                  </a:cubicBezTo>
                  <a:cubicBezTo>
                    <a:pt x="114" y="60"/>
                    <a:pt x="114" y="58"/>
                    <a:pt x="114" y="57"/>
                  </a:cubicBezTo>
                  <a:cubicBezTo>
                    <a:pt x="114" y="57"/>
                    <a:pt x="111" y="56"/>
                    <a:pt x="110" y="55"/>
                  </a:cubicBezTo>
                  <a:cubicBezTo>
                    <a:pt x="104" y="53"/>
                    <a:pt x="104" y="53"/>
                    <a:pt x="104" y="53"/>
                  </a:cubicBezTo>
                  <a:cubicBezTo>
                    <a:pt x="103" y="53"/>
                    <a:pt x="102" y="52"/>
                    <a:pt x="101" y="50"/>
                  </a:cubicBezTo>
                  <a:lnTo>
                    <a:pt x="100" y="44"/>
                  </a:lnTo>
                  <a:close/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</p:grpSp>
      <p:sp>
        <p:nvSpPr>
          <p:cNvPr id="132" name="Freeform 58">
            <a:extLst>
              <a:ext uri="{FF2B5EF4-FFF2-40B4-BE49-F238E27FC236}">
                <a16:creationId xmlns:a16="http://schemas.microsoft.com/office/drawing/2014/main" id="{C14662DD-4CF9-4926-B044-FBB8FD06742C}"/>
              </a:ext>
            </a:extLst>
          </p:cNvPr>
          <p:cNvSpPr>
            <a:spLocks noEditPoints="1"/>
          </p:cNvSpPr>
          <p:nvPr/>
        </p:nvSpPr>
        <p:spPr bwMode="auto">
          <a:xfrm>
            <a:off x="3835926" y="2071142"/>
            <a:ext cx="430085" cy="445362"/>
          </a:xfrm>
          <a:custGeom>
            <a:avLst/>
            <a:gdLst>
              <a:gd name="T0" fmla="*/ 49 w 181"/>
              <a:gd name="T1" fmla="*/ 85 h 187"/>
              <a:gd name="T2" fmla="*/ 90 w 181"/>
              <a:gd name="T3" fmla="*/ 55 h 187"/>
              <a:gd name="T4" fmla="*/ 132 w 181"/>
              <a:gd name="T5" fmla="*/ 84 h 187"/>
              <a:gd name="T6" fmla="*/ 118 w 181"/>
              <a:gd name="T7" fmla="*/ 28 h 187"/>
              <a:gd name="T8" fmla="*/ 90 w 181"/>
              <a:gd name="T9" fmla="*/ 55 h 187"/>
              <a:gd name="T10" fmla="*/ 63 w 181"/>
              <a:gd name="T11" fmla="*/ 28 h 187"/>
              <a:gd name="T12" fmla="*/ 90 w 181"/>
              <a:gd name="T13" fmla="*/ 0 h 187"/>
              <a:gd name="T14" fmla="*/ 118 w 181"/>
              <a:gd name="T15" fmla="*/ 28 h 187"/>
              <a:gd name="T16" fmla="*/ 90 w 181"/>
              <a:gd name="T17" fmla="*/ 187 h 187"/>
              <a:gd name="T18" fmla="*/ 136 w 181"/>
              <a:gd name="T19" fmla="*/ 140 h 187"/>
              <a:gd name="T20" fmla="*/ 181 w 181"/>
              <a:gd name="T21" fmla="*/ 187 h 187"/>
              <a:gd name="T22" fmla="*/ 163 w 181"/>
              <a:gd name="T23" fmla="*/ 112 h 187"/>
              <a:gd name="T24" fmla="*/ 136 w 181"/>
              <a:gd name="T25" fmla="*/ 139 h 187"/>
              <a:gd name="T26" fmla="*/ 108 w 181"/>
              <a:gd name="T27" fmla="*/ 112 h 187"/>
              <a:gd name="T28" fmla="*/ 136 w 181"/>
              <a:gd name="T29" fmla="*/ 84 h 187"/>
              <a:gd name="T30" fmla="*/ 163 w 181"/>
              <a:gd name="T31" fmla="*/ 112 h 187"/>
              <a:gd name="T32" fmla="*/ 0 w 181"/>
              <a:gd name="T33" fmla="*/ 187 h 187"/>
              <a:gd name="T34" fmla="*/ 45 w 181"/>
              <a:gd name="T35" fmla="*/ 140 h 187"/>
              <a:gd name="T36" fmla="*/ 90 w 181"/>
              <a:gd name="T37" fmla="*/ 187 h 187"/>
              <a:gd name="T38" fmla="*/ 73 w 181"/>
              <a:gd name="T39" fmla="*/ 112 h 187"/>
              <a:gd name="T40" fmla="*/ 45 w 181"/>
              <a:gd name="T41" fmla="*/ 139 h 187"/>
              <a:gd name="T42" fmla="*/ 18 w 181"/>
              <a:gd name="T43" fmla="*/ 112 h 187"/>
              <a:gd name="T44" fmla="*/ 45 w 181"/>
              <a:gd name="T45" fmla="*/ 84 h 187"/>
              <a:gd name="T46" fmla="*/ 73 w 181"/>
              <a:gd name="T47" fmla="*/ 112 h 1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</a:cxnLst>
            <a:rect l="0" t="0" r="r" b="b"/>
            <a:pathLst>
              <a:path w="181" h="187">
                <a:moveTo>
                  <a:pt x="49" y="85"/>
                </a:moveTo>
                <a:cubicBezTo>
                  <a:pt x="56" y="67"/>
                  <a:pt x="72" y="55"/>
                  <a:pt x="90" y="55"/>
                </a:cubicBezTo>
                <a:cubicBezTo>
                  <a:pt x="109" y="55"/>
                  <a:pt x="125" y="67"/>
                  <a:pt x="132" y="84"/>
                </a:cubicBezTo>
                <a:moveTo>
                  <a:pt x="118" y="28"/>
                </a:moveTo>
                <a:cubicBezTo>
                  <a:pt x="118" y="43"/>
                  <a:pt x="106" y="55"/>
                  <a:pt x="90" y="55"/>
                </a:cubicBezTo>
                <a:cubicBezTo>
                  <a:pt x="75" y="55"/>
                  <a:pt x="63" y="43"/>
                  <a:pt x="63" y="28"/>
                </a:cubicBezTo>
                <a:cubicBezTo>
                  <a:pt x="63" y="12"/>
                  <a:pt x="75" y="0"/>
                  <a:pt x="90" y="0"/>
                </a:cubicBezTo>
                <a:cubicBezTo>
                  <a:pt x="106" y="0"/>
                  <a:pt x="118" y="12"/>
                  <a:pt x="118" y="28"/>
                </a:cubicBezTo>
                <a:close/>
                <a:moveTo>
                  <a:pt x="90" y="187"/>
                </a:moveTo>
                <a:cubicBezTo>
                  <a:pt x="90" y="161"/>
                  <a:pt x="111" y="140"/>
                  <a:pt x="136" y="140"/>
                </a:cubicBezTo>
                <a:cubicBezTo>
                  <a:pt x="161" y="140"/>
                  <a:pt x="181" y="161"/>
                  <a:pt x="181" y="187"/>
                </a:cubicBezTo>
                <a:moveTo>
                  <a:pt x="163" y="112"/>
                </a:moveTo>
                <a:cubicBezTo>
                  <a:pt x="163" y="127"/>
                  <a:pt x="151" y="139"/>
                  <a:pt x="136" y="139"/>
                </a:cubicBezTo>
                <a:cubicBezTo>
                  <a:pt x="120" y="139"/>
                  <a:pt x="108" y="127"/>
                  <a:pt x="108" y="112"/>
                </a:cubicBezTo>
                <a:cubicBezTo>
                  <a:pt x="108" y="96"/>
                  <a:pt x="120" y="84"/>
                  <a:pt x="136" y="84"/>
                </a:cubicBezTo>
                <a:cubicBezTo>
                  <a:pt x="151" y="84"/>
                  <a:pt x="163" y="96"/>
                  <a:pt x="163" y="112"/>
                </a:cubicBezTo>
                <a:close/>
                <a:moveTo>
                  <a:pt x="0" y="187"/>
                </a:moveTo>
                <a:cubicBezTo>
                  <a:pt x="0" y="161"/>
                  <a:pt x="20" y="140"/>
                  <a:pt x="45" y="140"/>
                </a:cubicBezTo>
                <a:cubicBezTo>
                  <a:pt x="70" y="140"/>
                  <a:pt x="90" y="161"/>
                  <a:pt x="90" y="187"/>
                </a:cubicBezTo>
                <a:moveTo>
                  <a:pt x="73" y="112"/>
                </a:moveTo>
                <a:cubicBezTo>
                  <a:pt x="73" y="127"/>
                  <a:pt x="60" y="139"/>
                  <a:pt x="45" y="139"/>
                </a:cubicBezTo>
                <a:cubicBezTo>
                  <a:pt x="30" y="139"/>
                  <a:pt x="18" y="127"/>
                  <a:pt x="18" y="112"/>
                </a:cubicBezTo>
                <a:cubicBezTo>
                  <a:pt x="18" y="96"/>
                  <a:pt x="30" y="84"/>
                  <a:pt x="45" y="84"/>
                </a:cubicBezTo>
                <a:cubicBezTo>
                  <a:pt x="60" y="84"/>
                  <a:pt x="73" y="96"/>
                  <a:pt x="73" y="112"/>
                </a:cubicBezTo>
                <a:close/>
              </a:path>
            </a:pathLst>
          </a:custGeom>
          <a:noFill/>
          <a:ln w="19050" cap="rnd">
            <a:solidFill>
              <a:schemeClr val="accent1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40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29C0AF4-A7E4-40E9-AEDE-FBAD39B85DF0}"/>
              </a:ext>
            </a:extLst>
          </p:cNvPr>
          <p:cNvSpPr/>
          <p:nvPr/>
        </p:nvSpPr>
        <p:spPr>
          <a:xfrm>
            <a:off x="7666022" y="2749576"/>
            <a:ext cx="1102850" cy="338554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Validation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9610C296-C79E-47B3-BA59-B320BA083AE6}"/>
              </a:ext>
            </a:extLst>
          </p:cNvPr>
          <p:cNvGrpSpPr/>
          <p:nvPr/>
        </p:nvGrpSpPr>
        <p:grpSpPr>
          <a:xfrm>
            <a:off x="7991059" y="2104044"/>
            <a:ext cx="452776" cy="412460"/>
            <a:chOff x="9266238" y="2122488"/>
            <a:chExt cx="611678" cy="557213"/>
          </a:xfrm>
        </p:grpSpPr>
        <p:sp>
          <p:nvSpPr>
            <p:cNvPr id="157" name="Freeform 59">
              <a:extLst>
                <a:ext uri="{FF2B5EF4-FFF2-40B4-BE49-F238E27FC236}">
                  <a16:creationId xmlns:a16="http://schemas.microsoft.com/office/drawing/2014/main" id="{C31AC4B0-2BC0-4A28-87D9-DA9AA0092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9266238" y="2122488"/>
              <a:ext cx="554038" cy="557213"/>
            </a:xfrm>
            <a:custGeom>
              <a:avLst/>
              <a:gdLst>
                <a:gd name="T0" fmla="*/ 173 w 173"/>
                <a:gd name="T1" fmla="*/ 127 h 173"/>
                <a:gd name="T2" fmla="*/ 173 w 173"/>
                <a:gd name="T3" fmla="*/ 149 h 173"/>
                <a:gd name="T4" fmla="*/ 149 w 173"/>
                <a:gd name="T5" fmla="*/ 173 h 173"/>
                <a:gd name="T6" fmla="*/ 24 w 173"/>
                <a:gd name="T7" fmla="*/ 173 h 173"/>
                <a:gd name="T8" fmla="*/ 0 w 173"/>
                <a:gd name="T9" fmla="*/ 149 h 173"/>
                <a:gd name="T10" fmla="*/ 0 w 173"/>
                <a:gd name="T11" fmla="*/ 24 h 173"/>
                <a:gd name="T12" fmla="*/ 24 w 173"/>
                <a:gd name="T13" fmla="*/ 0 h 173"/>
                <a:gd name="T14" fmla="*/ 149 w 173"/>
                <a:gd name="T15" fmla="*/ 0 h 173"/>
                <a:gd name="T16" fmla="*/ 160 w 173"/>
                <a:gd name="T17" fmla="*/ 3 h 1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3" h="173">
                  <a:moveTo>
                    <a:pt x="173" y="127"/>
                  </a:moveTo>
                  <a:cubicBezTo>
                    <a:pt x="173" y="149"/>
                    <a:pt x="173" y="149"/>
                    <a:pt x="173" y="149"/>
                  </a:cubicBezTo>
                  <a:cubicBezTo>
                    <a:pt x="173" y="162"/>
                    <a:pt x="162" y="173"/>
                    <a:pt x="149" y="173"/>
                  </a:cubicBezTo>
                  <a:cubicBezTo>
                    <a:pt x="24" y="173"/>
                    <a:pt x="24" y="173"/>
                    <a:pt x="24" y="173"/>
                  </a:cubicBezTo>
                  <a:cubicBezTo>
                    <a:pt x="11" y="173"/>
                    <a:pt x="0" y="162"/>
                    <a:pt x="0" y="149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11"/>
                    <a:pt x="11" y="0"/>
                    <a:pt x="24" y="0"/>
                  </a:cubicBezTo>
                  <a:cubicBezTo>
                    <a:pt x="149" y="0"/>
                    <a:pt x="149" y="0"/>
                    <a:pt x="149" y="0"/>
                  </a:cubicBezTo>
                  <a:cubicBezTo>
                    <a:pt x="153" y="0"/>
                    <a:pt x="157" y="1"/>
                    <a:pt x="160" y="3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  <p:sp>
          <p:nvSpPr>
            <p:cNvPr id="158" name="Freeform 60">
              <a:extLst>
                <a:ext uri="{FF2B5EF4-FFF2-40B4-BE49-F238E27FC236}">
                  <a16:creationId xmlns:a16="http://schemas.microsoft.com/office/drawing/2014/main" id="{8436CD44-0919-46F5-A5D1-73F0047BD7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58803" y="2200003"/>
              <a:ext cx="519113" cy="357188"/>
            </a:xfrm>
            <a:custGeom>
              <a:avLst/>
              <a:gdLst>
                <a:gd name="T0" fmla="*/ 327 w 327"/>
                <a:gd name="T1" fmla="*/ 0 h 225"/>
                <a:gd name="T2" fmla="*/ 95 w 327"/>
                <a:gd name="T3" fmla="*/ 225 h 225"/>
                <a:gd name="T4" fmla="*/ 0 w 327"/>
                <a:gd name="T5" fmla="*/ 122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27" h="225">
                  <a:moveTo>
                    <a:pt x="327" y="0"/>
                  </a:moveTo>
                  <a:lnTo>
                    <a:pt x="95" y="225"/>
                  </a:lnTo>
                  <a:lnTo>
                    <a:pt x="0" y="122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sz="1400"/>
            </a:p>
          </p:txBody>
        </p:sp>
      </p:grp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E97EB9D-0473-4280-885D-2FC754511095}"/>
              </a:ext>
            </a:extLst>
          </p:cNvPr>
          <p:cNvSpPr/>
          <p:nvPr/>
        </p:nvSpPr>
        <p:spPr>
          <a:xfrm>
            <a:off x="572999" y="2749576"/>
            <a:ext cx="1167282" cy="584775"/>
          </a:xfrm>
          <a:prstGeom prst="rect">
            <a:avLst/>
          </a:prstGeom>
        </p:spPr>
        <p:txBody>
          <a:bodyPr wrap="square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spc="25">
                <a:solidFill>
                  <a:schemeClr val="accent3"/>
                </a:solidFill>
              </a:rPr>
              <a:t>EMR and Claims Data</a:t>
            </a:r>
            <a:endParaRPr lang="en-US" sz="1400">
              <a:solidFill>
                <a:schemeClr val="accent3"/>
              </a:solidFill>
            </a:endParaRP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DB43DB88-47DE-43A4-8D54-6F3F46202B87}"/>
              </a:ext>
            </a:extLst>
          </p:cNvPr>
          <p:cNvSpPr/>
          <p:nvPr/>
        </p:nvSpPr>
        <p:spPr>
          <a:xfrm>
            <a:off x="375888" y="1237667"/>
            <a:ext cx="11440224" cy="3817088"/>
          </a:xfrm>
          <a:prstGeom prst="rect">
            <a:avLst/>
          </a:prstGeom>
          <a:noFill/>
          <a:ln w="19050">
            <a:solidFill>
              <a:schemeClr val="accent2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0F148ED1-B2B9-489B-884A-8C30894F3E6E}"/>
              </a:ext>
            </a:extLst>
          </p:cNvPr>
          <p:cNvSpPr/>
          <p:nvPr/>
        </p:nvSpPr>
        <p:spPr>
          <a:xfrm>
            <a:off x="1031878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38" name="Oval 137">
            <a:extLst>
              <a:ext uri="{FF2B5EF4-FFF2-40B4-BE49-F238E27FC236}">
                <a16:creationId xmlns:a16="http://schemas.microsoft.com/office/drawing/2014/main" id="{E43F298C-3BB0-4750-9B17-11DAE012E1D5}"/>
              </a:ext>
            </a:extLst>
          </p:cNvPr>
          <p:cNvSpPr/>
          <p:nvPr/>
        </p:nvSpPr>
        <p:spPr>
          <a:xfrm>
            <a:off x="2570967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39" name="Oval 138">
            <a:extLst>
              <a:ext uri="{FF2B5EF4-FFF2-40B4-BE49-F238E27FC236}">
                <a16:creationId xmlns:a16="http://schemas.microsoft.com/office/drawing/2014/main" id="{E60BE4EE-4F29-477A-990F-ADB86BCE81A0}"/>
              </a:ext>
            </a:extLst>
          </p:cNvPr>
          <p:cNvSpPr/>
          <p:nvPr/>
        </p:nvSpPr>
        <p:spPr>
          <a:xfrm>
            <a:off x="3926206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0" name="Oval 139">
            <a:extLst>
              <a:ext uri="{FF2B5EF4-FFF2-40B4-BE49-F238E27FC236}">
                <a16:creationId xmlns:a16="http://schemas.microsoft.com/office/drawing/2014/main" id="{D7A212C1-BBF7-491D-ABC7-370081AB743B}"/>
              </a:ext>
            </a:extLst>
          </p:cNvPr>
          <p:cNvSpPr/>
          <p:nvPr/>
        </p:nvSpPr>
        <p:spPr>
          <a:xfrm>
            <a:off x="9537366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1" name="Oval 140">
            <a:extLst>
              <a:ext uri="{FF2B5EF4-FFF2-40B4-BE49-F238E27FC236}">
                <a16:creationId xmlns:a16="http://schemas.microsoft.com/office/drawing/2014/main" id="{0830F382-51BD-423A-B606-1F125F8871E2}"/>
              </a:ext>
            </a:extLst>
          </p:cNvPr>
          <p:cNvSpPr/>
          <p:nvPr/>
        </p:nvSpPr>
        <p:spPr>
          <a:xfrm>
            <a:off x="5271396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2" name="Oval 141">
            <a:extLst>
              <a:ext uri="{FF2B5EF4-FFF2-40B4-BE49-F238E27FC236}">
                <a16:creationId xmlns:a16="http://schemas.microsoft.com/office/drawing/2014/main" id="{A223D78F-85AA-4D14-8292-903BDCE95983}"/>
              </a:ext>
            </a:extLst>
          </p:cNvPr>
          <p:cNvSpPr/>
          <p:nvPr/>
        </p:nvSpPr>
        <p:spPr>
          <a:xfrm>
            <a:off x="6694738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3" name="Oval 142">
            <a:extLst>
              <a:ext uri="{FF2B5EF4-FFF2-40B4-BE49-F238E27FC236}">
                <a16:creationId xmlns:a16="http://schemas.microsoft.com/office/drawing/2014/main" id="{F6D19422-2063-45C5-8C54-62F81811C229}"/>
              </a:ext>
            </a:extLst>
          </p:cNvPr>
          <p:cNvSpPr/>
          <p:nvPr/>
        </p:nvSpPr>
        <p:spPr>
          <a:xfrm>
            <a:off x="8092685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sp>
        <p:nvSpPr>
          <p:cNvPr id="144" name="Oval 143">
            <a:extLst>
              <a:ext uri="{FF2B5EF4-FFF2-40B4-BE49-F238E27FC236}">
                <a16:creationId xmlns:a16="http://schemas.microsoft.com/office/drawing/2014/main" id="{8F177509-F677-4101-A9DC-F1EF786F29A1}"/>
              </a:ext>
            </a:extLst>
          </p:cNvPr>
          <p:cNvSpPr/>
          <p:nvPr/>
        </p:nvSpPr>
        <p:spPr>
          <a:xfrm>
            <a:off x="10882210" y="3619426"/>
            <a:ext cx="249525" cy="249525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 w="19050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400"/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1B3C206F-6D86-45F2-B1C0-2CF4E4737F3D}"/>
              </a:ext>
            </a:extLst>
          </p:cNvPr>
          <p:cNvGrpSpPr/>
          <p:nvPr/>
        </p:nvGrpSpPr>
        <p:grpSpPr>
          <a:xfrm>
            <a:off x="9238869" y="2187779"/>
            <a:ext cx="846518" cy="328723"/>
            <a:chOff x="7634859" y="451032"/>
            <a:chExt cx="1250950" cy="485775"/>
          </a:xfrm>
        </p:grpSpPr>
        <p:sp>
          <p:nvSpPr>
            <p:cNvPr id="152" name="Freeform 5">
              <a:extLst>
                <a:ext uri="{FF2B5EF4-FFF2-40B4-BE49-F238E27FC236}">
                  <a16:creationId xmlns:a16="http://schemas.microsoft.com/office/drawing/2014/main" id="{CFFFCA6D-BC33-4F71-AF6E-5B5A6FAD3B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859" y="693919"/>
              <a:ext cx="590550" cy="242888"/>
            </a:xfrm>
            <a:custGeom>
              <a:avLst/>
              <a:gdLst>
                <a:gd name="T0" fmla="*/ 157 w 157"/>
                <a:gd name="T1" fmla="*/ 0 h 64"/>
                <a:gd name="T2" fmla="*/ 67 w 157"/>
                <a:gd name="T3" fmla="*/ 64 h 64"/>
                <a:gd name="T4" fmla="*/ 0 w 157"/>
                <a:gd name="T5" fmla="*/ 0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64">
                  <a:moveTo>
                    <a:pt x="157" y="0"/>
                  </a:moveTo>
                  <a:cubicBezTo>
                    <a:pt x="143" y="13"/>
                    <a:pt x="109" y="64"/>
                    <a:pt x="67" y="64"/>
                  </a:cubicBezTo>
                  <a:cubicBezTo>
                    <a:pt x="29" y="64"/>
                    <a:pt x="0" y="37"/>
                    <a:pt x="0" y="0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3" name="Freeform 6">
              <a:extLst>
                <a:ext uri="{FF2B5EF4-FFF2-40B4-BE49-F238E27FC236}">
                  <a16:creationId xmlns:a16="http://schemas.microsoft.com/office/drawing/2014/main" id="{2517FF58-2F99-4F76-8697-B734EF5223E1}"/>
                </a:ext>
              </a:extLst>
            </p:cNvPr>
            <p:cNvSpPr>
              <a:spLocks/>
            </p:cNvSpPr>
            <p:nvPr/>
          </p:nvSpPr>
          <p:spPr bwMode="auto">
            <a:xfrm>
              <a:off x="7634859" y="451032"/>
              <a:ext cx="590550" cy="242888"/>
            </a:xfrm>
            <a:custGeom>
              <a:avLst/>
              <a:gdLst>
                <a:gd name="T0" fmla="*/ 157 w 157"/>
                <a:gd name="T1" fmla="*/ 64 h 64"/>
                <a:gd name="T2" fmla="*/ 67 w 157"/>
                <a:gd name="T3" fmla="*/ 0 h 64"/>
                <a:gd name="T4" fmla="*/ 0 w 157"/>
                <a:gd name="T5" fmla="*/ 64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7" h="64">
                  <a:moveTo>
                    <a:pt x="157" y="64"/>
                  </a:moveTo>
                  <a:cubicBezTo>
                    <a:pt x="143" y="52"/>
                    <a:pt x="109" y="0"/>
                    <a:pt x="67" y="0"/>
                  </a:cubicBezTo>
                  <a:cubicBezTo>
                    <a:pt x="29" y="0"/>
                    <a:pt x="0" y="27"/>
                    <a:pt x="0" y="64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4" name="Freeform 7">
              <a:extLst>
                <a:ext uri="{FF2B5EF4-FFF2-40B4-BE49-F238E27FC236}">
                  <a16:creationId xmlns:a16="http://schemas.microsoft.com/office/drawing/2014/main" id="{A9902EA6-0F9F-4703-9C13-C0BBB14AF5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5409" y="693919"/>
              <a:ext cx="558800" cy="242888"/>
            </a:xfrm>
            <a:custGeom>
              <a:avLst/>
              <a:gdLst>
                <a:gd name="T0" fmla="*/ 0 w 148"/>
                <a:gd name="T1" fmla="*/ 0 h 64"/>
                <a:gd name="T2" fmla="*/ 89 w 148"/>
                <a:gd name="T3" fmla="*/ 64 h 64"/>
                <a:gd name="T4" fmla="*/ 148 w 148"/>
                <a:gd name="T5" fmla="*/ 33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8" h="64">
                  <a:moveTo>
                    <a:pt x="0" y="0"/>
                  </a:moveTo>
                  <a:cubicBezTo>
                    <a:pt x="14" y="13"/>
                    <a:pt x="48" y="64"/>
                    <a:pt x="89" y="64"/>
                  </a:cubicBezTo>
                  <a:cubicBezTo>
                    <a:pt x="115" y="64"/>
                    <a:pt x="136" y="52"/>
                    <a:pt x="148" y="33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5" name="Freeform 8">
              <a:extLst>
                <a:ext uri="{FF2B5EF4-FFF2-40B4-BE49-F238E27FC236}">
                  <a16:creationId xmlns:a16="http://schemas.microsoft.com/office/drawing/2014/main" id="{49BA0CA5-EB94-4542-91BA-4D882059CD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5409" y="451032"/>
              <a:ext cx="587375" cy="242888"/>
            </a:xfrm>
            <a:custGeom>
              <a:avLst/>
              <a:gdLst>
                <a:gd name="T0" fmla="*/ 0 w 156"/>
                <a:gd name="T1" fmla="*/ 64 h 64"/>
                <a:gd name="T2" fmla="*/ 89 w 156"/>
                <a:gd name="T3" fmla="*/ 0 h 64"/>
                <a:gd name="T4" fmla="*/ 156 w 156"/>
                <a:gd name="T5" fmla="*/ 57 h 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6" h="64">
                  <a:moveTo>
                    <a:pt x="0" y="64"/>
                  </a:moveTo>
                  <a:cubicBezTo>
                    <a:pt x="14" y="52"/>
                    <a:pt x="48" y="0"/>
                    <a:pt x="89" y="0"/>
                  </a:cubicBezTo>
                  <a:cubicBezTo>
                    <a:pt x="125" y="0"/>
                    <a:pt x="152" y="24"/>
                    <a:pt x="156" y="57"/>
                  </a:cubicBez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6" name="Freeform 9">
              <a:extLst>
                <a:ext uri="{FF2B5EF4-FFF2-40B4-BE49-F238E27FC236}">
                  <a16:creationId xmlns:a16="http://schemas.microsoft.com/office/drawing/2014/main" id="{17C7CAC5-C044-408D-8429-309D7032E677}"/>
                </a:ext>
              </a:extLst>
            </p:cNvPr>
            <p:cNvSpPr>
              <a:spLocks/>
            </p:cNvSpPr>
            <p:nvPr/>
          </p:nvSpPr>
          <p:spPr bwMode="auto">
            <a:xfrm>
              <a:off x="8669909" y="519294"/>
              <a:ext cx="215900" cy="147638"/>
            </a:xfrm>
            <a:custGeom>
              <a:avLst/>
              <a:gdLst>
                <a:gd name="T0" fmla="*/ 0 w 136"/>
                <a:gd name="T1" fmla="*/ 50 h 93"/>
                <a:gd name="T2" fmla="*/ 90 w 136"/>
                <a:gd name="T3" fmla="*/ 93 h 93"/>
                <a:gd name="T4" fmla="*/ 136 w 136"/>
                <a:gd name="T5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6" h="93">
                  <a:moveTo>
                    <a:pt x="0" y="50"/>
                  </a:moveTo>
                  <a:lnTo>
                    <a:pt x="90" y="93"/>
                  </a:lnTo>
                  <a:lnTo>
                    <a:pt x="136" y="0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22C1898B-4C70-4A11-9A46-24C070632B03}"/>
              </a:ext>
            </a:extLst>
          </p:cNvPr>
          <p:cNvGrpSpPr/>
          <p:nvPr/>
        </p:nvGrpSpPr>
        <p:grpSpPr>
          <a:xfrm>
            <a:off x="10709275" y="1916038"/>
            <a:ext cx="595444" cy="600465"/>
            <a:chOff x="9141396" y="314507"/>
            <a:chExt cx="752476" cy="758825"/>
          </a:xfrm>
        </p:grpSpPr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90985B94-195F-41A3-8739-0C4931C249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774809" y="746307"/>
              <a:ext cx="119063" cy="236538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E995D5A3-2AFD-4755-8E72-2AF1D100D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593834" y="560569"/>
              <a:ext cx="120650" cy="422275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CE792044-1365-453D-8CA7-D917ED2E3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12859" y="314507"/>
              <a:ext cx="120650" cy="668338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4F15FFCE-4782-4C6B-9A7C-4AF366F357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31884" y="560569"/>
              <a:ext cx="120650" cy="422275"/>
            </a:xfrm>
            <a:prstGeom prst="rect">
              <a:avLst/>
            </a:pr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  <p:sp>
          <p:nvSpPr>
            <p:cNvPr id="151" name="Freeform 14">
              <a:extLst>
                <a:ext uri="{FF2B5EF4-FFF2-40B4-BE49-F238E27FC236}">
                  <a16:creationId xmlns:a16="http://schemas.microsoft.com/office/drawing/2014/main" id="{6334ED31-A5C9-4978-9C6C-5B305D878F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41396" y="314507"/>
              <a:ext cx="752475" cy="758825"/>
            </a:xfrm>
            <a:custGeom>
              <a:avLst/>
              <a:gdLst>
                <a:gd name="T0" fmla="*/ 0 w 474"/>
                <a:gd name="T1" fmla="*/ 0 h 478"/>
                <a:gd name="T2" fmla="*/ 0 w 474"/>
                <a:gd name="T3" fmla="*/ 478 h 478"/>
                <a:gd name="T4" fmla="*/ 474 w 474"/>
                <a:gd name="T5" fmla="*/ 478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4" h="478">
                  <a:moveTo>
                    <a:pt x="0" y="0"/>
                  </a:moveTo>
                  <a:lnTo>
                    <a:pt x="0" y="478"/>
                  </a:lnTo>
                  <a:lnTo>
                    <a:pt x="474" y="478"/>
                  </a:lnTo>
                </a:path>
              </a:pathLst>
            </a:custGeom>
            <a:noFill/>
            <a:ln w="19050" cap="rnd">
              <a:solidFill>
                <a:schemeClr val="accent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150050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accent2"/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tx1"/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041597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3230086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  <a:endParaRPr lang="en-IL"/>
          </a:p>
          <a:p>
            <a:pPr marL="0" indent="0">
              <a:buNone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B17BB2-F49F-4662-9723-E8025E318CDE}"/>
              </a:ext>
            </a:extLst>
          </p:cNvPr>
          <p:cNvSpPr/>
          <p:nvPr/>
        </p:nvSpPr>
        <p:spPr>
          <a:xfrm>
            <a:off x="386160" y="4180917"/>
            <a:ext cx="10312893" cy="140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u="sng">
                <a:solidFill>
                  <a:schemeClr val="accent2"/>
                </a:solidFill>
              </a:rPr>
              <a:t>Almost never enough: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Under-diagnosis and under-recording is very common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2667"/>
              <a:t>Diagnosis is often too late</a:t>
            </a:r>
          </a:p>
        </p:txBody>
      </p:sp>
    </p:spTree>
    <p:extLst>
      <p:ext uri="{BB962C8B-B14F-4D97-AF65-F5344CB8AC3E}">
        <p14:creationId xmlns:p14="http://schemas.microsoft.com/office/powerpoint/2010/main" val="655595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Cohort and Registries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156540"/>
          </a:xfrm>
        </p:spPr>
        <p:txBody>
          <a:bodyPr>
            <a:normAutofit/>
          </a:bodyPr>
          <a:lstStyle/>
          <a:p>
            <a:r>
              <a:rPr lang="en-US"/>
              <a:t>A cohort represents the set of relevant individuals, with-</a:t>
            </a:r>
          </a:p>
          <a:p>
            <a:pPr lvl="1"/>
            <a:r>
              <a:rPr lang="en-US"/>
              <a:t>Time of entering and censoring</a:t>
            </a:r>
          </a:p>
          <a:p>
            <a:pPr lvl="1"/>
            <a:r>
              <a:rPr lang="en-US"/>
              <a:t>Time-line of relevant disease/condition – </a:t>
            </a:r>
            <a:r>
              <a:rPr lang="en-US" i="1"/>
              <a:t>Registry</a:t>
            </a:r>
          </a:p>
          <a:p>
            <a:r>
              <a:rPr lang="en-US"/>
              <a:t>Accurate registries are essential for building a valid model</a:t>
            </a:r>
          </a:p>
          <a:p>
            <a:r>
              <a:rPr lang="en-US"/>
              <a:t>Data used for building a registry:</a:t>
            </a:r>
          </a:p>
          <a:p>
            <a:pPr lvl="1"/>
            <a:r>
              <a:rPr lang="en-US"/>
              <a:t>Diagnosis Codes</a:t>
            </a:r>
          </a:p>
          <a:p>
            <a:pPr lvl="1"/>
            <a:r>
              <a:rPr lang="en-US"/>
              <a:t>Medication</a:t>
            </a:r>
          </a:p>
          <a:p>
            <a:pPr lvl="1"/>
            <a:r>
              <a:rPr lang="en-US"/>
              <a:t>Procedure codes</a:t>
            </a:r>
          </a:p>
          <a:p>
            <a:pPr lvl="1"/>
            <a:r>
              <a:rPr lang="en-US"/>
              <a:t>Lab Tests</a:t>
            </a:r>
          </a:p>
          <a:p>
            <a:pPr lvl="1"/>
            <a:endParaRPr lang="en-IL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9930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92FC1-0255-4A5F-B929-AE25B22F8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Sampling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B7D8-70AC-4F99-959E-D4F2A8D93C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Samples represent the set of relevant individual with time-points for learning/predictions</a:t>
            </a:r>
          </a:p>
          <a:p>
            <a:pPr lvl="1"/>
            <a:r>
              <a:rPr lang="en-US"/>
              <a:t>An individual can have more than one time-point</a:t>
            </a:r>
          </a:p>
          <a:p>
            <a:pPr lvl="1"/>
            <a:r>
              <a:rPr lang="en-US"/>
              <a:t>Each sample (individual + time-point) is assigned a label</a:t>
            </a:r>
          </a:p>
          <a:p>
            <a:pPr lvl="1"/>
            <a:r>
              <a:rPr lang="en-US"/>
              <a:t>Samples are derived from the cohort</a:t>
            </a:r>
          </a:p>
          <a:p>
            <a:pPr lvl="1"/>
            <a:r>
              <a:rPr lang="en-US"/>
              <a:t>Multiple sampling methods are possible</a:t>
            </a:r>
          </a:p>
          <a:p>
            <a:pPr lvl="2"/>
            <a:r>
              <a:rPr lang="en-US"/>
              <a:t>Sample at regular time points</a:t>
            </a:r>
          </a:p>
          <a:p>
            <a:pPr lvl="2"/>
            <a:r>
              <a:rPr lang="en-US"/>
              <a:t>Sample when certain tests are taken</a:t>
            </a:r>
          </a:p>
          <a:p>
            <a:pPr lvl="2"/>
            <a:r>
              <a:rPr lang="en-US"/>
              <a:t>Sample differently for cases and controls (beware of biases !)</a:t>
            </a:r>
          </a:p>
          <a:p>
            <a:r>
              <a:rPr lang="en-US">
                <a:solidFill>
                  <a:schemeClr val="tx2"/>
                </a:solidFill>
              </a:rPr>
              <a:t>Matching is often required after sampling </a:t>
            </a:r>
          </a:p>
        </p:txBody>
      </p:sp>
    </p:spTree>
    <p:extLst>
      <p:ext uri="{BB962C8B-B14F-4D97-AF65-F5344CB8AC3E}">
        <p14:creationId xmlns:p14="http://schemas.microsoft.com/office/powerpoint/2010/main" val="2868329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60920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Repository Processors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Apply processes on signals before generating features:</a:t>
            </a:r>
          </a:p>
          <a:p>
            <a:pPr lvl="1"/>
            <a:r>
              <a:rPr lang="en-US"/>
              <a:t>Cleaners : find and clean outlying values</a:t>
            </a:r>
          </a:p>
          <a:p>
            <a:pPr lvl="1"/>
            <a:r>
              <a:rPr lang="en-US"/>
              <a:t>Panel completers : complete signals that can be calculated using other signals (e.g. MCH = Hematocrit/RBC)</a:t>
            </a:r>
          </a:p>
          <a:p>
            <a:pPr lvl="1"/>
            <a:r>
              <a:rPr lang="en-US"/>
              <a:t>Check requirements : Is a sample eligible to participate in model training/testing</a:t>
            </a:r>
          </a:p>
          <a:p>
            <a:pPr lvl="1"/>
            <a:r>
              <a:rPr lang="en-US"/>
              <a:t>Handle simultaneous reads (e.g. multiple glucose reads at the same date)</a:t>
            </a:r>
          </a:p>
          <a:p>
            <a:pPr lvl="1"/>
            <a:r>
              <a:rPr lang="en-US"/>
              <a:t>Generate virtual signals – create new signals that capture composite information and can be used to generate features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896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8221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61E1-6B55-4143-A1C0-B50478A8F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9BE6D7-C924-420B-B37D-D43CD7A7B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59" y="835887"/>
            <a:ext cx="10854495" cy="5800476"/>
          </a:xfrm>
        </p:spPr>
        <p:txBody>
          <a:bodyPr>
            <a:normAutofit/>
          </a:bodyPr>
          <a:lstStyle/>
          <a:p>
            <a:r>
              <a:rPr lang="en-US"/>
              <a:t>Generate initial version of matrix for learning/prediction</a:t>
            </a:r>
          </a:p>
          <a:p>
            <a:r>
              <a:rPr lang="en-US"/>
              <a:t>Each line in matrix corresponds to a sample in the training/test set</a:t>
            </a:r>
          </a:p>
          <a:p>
            <a:r>
              <a:rPr lang="en-US"/>
              <a:t>A feature generator creates one or more columns in the matrix</a:t>
            </a:r>
          </a:p>
          <a:p>
            <a:r>
              <a:rPr lang="en-US"/>
              <a:t>Further processing of the matrix is possible (and sometimes required) before training or applying classifier</a:t>
            </a:r>
          </a:p>
        </p:txBody>
      </p:sp>
    </p:spTree>
    <p:extLst>
      <p:ext uri="{BB962C8B-B14F-4D97-AF65-F5344CB8AC3E}">
        <p14:creationId xmlns:p14="http://schemas.microsoft.com/office/powerpoint/2010/main" val="67125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Generation – Functional Features</a:t>
            </a:r>
            <a:endParaRPr lang="he-IL"/>
          </a:p>
        </p:txBody>
      </p:sp>
      <p:sp>
        <p:nvSpPr>
          <p:cNvPr id="4" name="TextBox 3"/>
          <p:cNvSpPr txBox="1"/>
          <p:nvPr/>
        </p:nvSpPr>
        <p:spPr>
          <a:xfrm>
            <a:off x="833714" y="1164931"/>
            <a:ext cx="4227755" cy="923330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Lab Tests are not in uniform sizes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number of tests per patient</a:t>
            </a:r>
          </a:p>
          <a:p>
            <a:pPr marL="285750" indent="-285750" algn="l" rtl="0">
              <a:buFont typeface="Arial" panose="020B0604020202020204" pitchFamily="34" charset="0"/>
              <a:buChar char="•"/>
            </a:pPr>
            <a:r>
              <a:rPr lang="en-US"/>
              <a:t>Different times </a:t>
            </a:r>
            <a:endParaRPr lang="he-IL"/>
          </a:p>
        </p:txBody>
      </p:sp>
      <p:sp>
        <p:nvSpPr>
          <p:cNvPr id="5" name="TextBox 4"/>
          <p:cNvSpPr txBox="1"/>
          <p:nvPr/>
        </p:nvSpPr>
        <p:spPr>
          <a:xfrm>
            <a:off x="5883812" y="1164931"/>
            <a:ext cx="4816613" cy="369332"/>
          </a:xfrm>
          <a:prstGeom prst="rect">
            <a:avLst/>
          </a:prstGeom>
          <a:solidFill>
            <a:schemeClr val="lt1">
              <a:alpha val="28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1">
            <a:spAutoFit/>
          </a:bodyPr>
          <a:lstStyle/>
          <a:p>
            <a:pPr algn="l" rtl="0"/>
            <a:r>
              <a:rPr lang="en-US"/>
              <a:t>Feature matrices usually need to be of a fixed size</a:t>
            </a:r>
            <a:endParaRPr lang="he-IL"/>
          </a:p>
        </p:txBody>
      </p:sp>
      <p:graphicFrame>
        <p:nvGraphicFramePr>
          <p:cNvPr id="9" name="Chart 8"/>
          <p:cNvGraphicFramePr/>
          <p:nvPr>
            <p:extLst>
              <p:ext uri="{D42A27DB-BD31-4B8C-83A1-F6EECF244321}">
                <p14:modId xmlns:p14="http://schemas.microsoft.com/office/powerpoint/2010/main" val="1432561360"/>
              </p:ext>
            </p:extLst>
          </p:nvPr>
        </p:nvGraphicFramePr>
        <p:xfrm>
          <a:off x="833714" y="2388802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0" name="Chart 9"/>
          <p:cNvGraphicFramePr/>
          <p:nvPr>
            <p:extLst>
              <p:ext uri="{D42A27DB-BD31-4B8C-83A1-F6EECF244321}">
                <p14:modId xmlns:p14="http://schemas.microsoft.com/office/powerpoint/2010/main" val="2432681724"/>
              </p:ext>
            </p:extLst>
          </p:nvPr>
        </p:nvGraphicFramePr>
        <p:xfrm>
          <a:off x="833714" y="4500650"/>
          <a:ext cx="4227755" cy="181130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934466"/>
              </p:ext>
            </p:extLst>
          </p:nvPr>
        </p:nvGraphicFramePr>
        <p:xfrm>
          <a:off x="5883813" y="2388802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…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Slope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Avg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Max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chemeClr val="tx2"/>
                          </a:solidFill>
                        </a:rPr>
                        <a:t>Last</a:t>
                      </a:r>
                      <a:endParaRPr lang="he-IL">
                        <a:solidFill>
                          <a:schemeClr val="tx2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4444803"/>
              </p:ext>
            </p:extLst>
          </p:nvPr>
        </p:nvGraphicFramePr>
        <p:xfrm>
          <a:off x="5883813" y="4446593"/>
          <a:ext cx="5953760" cy="457200"/>
        </p:xfrm>
        <a:graphic>
          <a:graphicData uri="http://schemas.openxmlformats.org/drawingml/2006/table">
            <a:tbl>
              <a:tblPr rtl="1" firstRow="1" bandRow="1">
                <a:tableStyleId>{5C22544A-7EE6-4342-B048-85BDC9FD1C3A}</a:tableStyleId>
              </a:tblPr>
              <a:tblGrid>
                <a:gridCol w="11907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907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…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Slope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Avg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Max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1"/>
                      <a:r>
                        <a:rPr lang="en-US">
                          <a:solidFill>
                            <a:srgbClr val="C00000"/>
                          </a:solidFill>
                        </a:rPr>
                        <a:t>Last</a:t>
                      </a:r>
                      <a:endParaRPr lang="he-IL">
                        <a:solidFill>
                          <a:srgbClr val="C00000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Right Arrow 14"/>
          <p:cNvSpPr/>
          <p:nvPr/>
        </p:nvSpPr>
        <p:spPr>
          <a:xfrm>
            <a:off x="5155600" y="4465345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Right Arrow 15"/>
          <p:cNvSpPr/>
          <p:nvPr/>
        </p:nvSpPr>
        <p:spPr>
          <a:xfrm>
            <a:off x="5181775" y="2419628"/>
            <a:ext cx="609892" cy="43844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1860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AsOne/>
      </p:bldGraphic>
      <p:bldGraphic spid="10" grpId="0">
        <p:bldAsOne/>
      </p:bldGraphic>
      <p:bldP spid="15" grpId="0" animBg="1"/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FE68-EECD-4870-8441-E7B5DBD55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Generators – Many more option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13CDF-3760-44E0-8BB2-22405BB5C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Estimate lab results at pre-determined times</a:t>
            </a:r>
          </a:p>
          <a:p>
            <a:r>
              <a:rPr lang="en-US"/>
              <a:t>Demographics: </a:t>
            </a:r>
          </a:p>
          <a:p>
            <a:pPr lvl="1"/>
            <a:r>
              <a:rPr lang="en-US"/>
              <a:t>Age, Gender, Socio-economic parameters</a:t>
            </a:r>
          </a:p>
          <a:p>
            <a:r>
              <a:rPr lang="en-US"/>
              <a:t>Categorical features: Drugs, Diagnoses, Procedures</a:t>
            </a:r>
          </a:p>
          <a:p>
            <a:pPr lvl="1"/>
            <a:r>
              <a:rPr lang="en-US"/>
              <a:t>Given a categorical signal, a set in the dictionary and a time-window</a:t>
            </a:r>
          </a:p>
          <a:p>
            <a:pPr lvl="2"/>
            <a:r>
              <a:rPr lang="en-US"/>
              <a:t>Does any value in the set appear within the time window ?</a:t>
            </a:r>
          </a:p>
          <a:p>
            <a:pPr lvl="2"/>
            <a:r>
              <a:rPr lang="en-US"/>
              <a:t>How many times ?</a:t>
            </a:r>
          </a:p>
          <a:p>
            <a:pPr lvl="1"/>
            <a:r>
              <a:rPr lang="en-US"/>
              <a:t>Univariate selection, with a flavor.</a:t>
            </a:r>
          </a:p>
          <a:p>
            <a:pPr lvl="1"/>
            <a:r>
              <a:rPr lang="en-US" i="1"/>
              <a:t>Use Deep Learning to embed the large (sparse) vector of all sets into lower dimensions</a:t>
            </a:r>
          </a:p>
          <a:p>
            <a:r>
              <a:rPr lang="en-US"/>
              <a:t>Tailored features for specific areas: </a:t>
            </a:r>
          </a:p>
          <a:p>
            <a:pPr lvl="1"/>
            <a:r>
              <a:rPr lang="en-US"/>
              <a:t>Smoking, Alcohol Use, Hospitalization information</a:t>
            </a:r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721773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C37A5-78B5-4057-931C-AECD0E90D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C7ACA2-E8A3-494B-8B52-364032165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The challenges</a:t>
            </a:r>
          </a:p>
          <a:p>
            <a:r>
              <a:rPr lang="en-US"/>
              <a:t>Birdseye overview</a:t>
            </a:r>
          </a:p>
          <a:p>
            <a:r>
              <a:rPr lang="en-US"/>
              <a:t>Diving into the details:</a:t>
            </a:r>
          </a:p>
          <a:p>
            <a:pPr lvl="1"/>
            <a:r>
              <a:rPr lang="en-US"/>
              <a:t>Data</a:t>
            </a:r>
          </a:p>
          <a:p>
            <a:pPr lvl="1"/>
            <a:r>
              <a:rPr lang="en-US"/>
              <a:t>Data Repository</a:t>
            </a:r>
          </a:p>
          <a:p>
            <a:pPr lvl="1"/>
            <a:r>
              <a:rPr lang="en-US"/>
              <a:t>Training infrastructure</a:t>
            </a:r>
          </a:p>
          <a:p>
            <a:pPr lvl="1"/>
            <a:r>
              <a:rPr lang="en-US"/>
              <a:t>Analysis</a:t>
            </a:r>
          </a:p>
          <a:p>
            <a:pPr lvl="1"/>
            <a:r>
              <a:rPr lang="en-US"/>
              <a:t>Productization</a:t>
            </a:r>
          </a:p>
        </p:txBody>
      </p:sp>
    </p:spTree>
    <p:extLst>
      <p:ext uri="{BB962C8B-B14F-4D97-AF65-F5344CB8AC3E}">
        <p14:creationId xmlns:p14="http://schemas.microsoft.com/office/powerpoint/2010/main" val="26095036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3914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Processors - Imputation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Imputing missing values - </a:t>
            </a:r>
          </a:p>
          <a:p>
            <a:pPr lvl="1"/>
            <a:r>
              <a:rPr lang="en-US"/>
              <a:t>Using stratification</a:t>
            </a:r>
          </a:p>
          <a:p>
            <a:pPr lvl="2"/>
            <a:r>
              <a:rPr lang="en-US"/>
              <a:t>Strata defined by age, gender or by other features</a:t>
            </a:r>
          </a:p>
          <a:p>
            <a:pPr lvl="2"/>
            <a:r>
              <a:rPr lang="en-US"/>
              <a:t>Imputed value per stratum may be mean, median, most common value, or a random sample from the stratum distribution</a:t>
            </a:r>
          </a:p>
          <a:p>
            <a:pPr lvl="1"/>
            <a:r>
              <a:rPr lang="en-US"/>
              <a:t>Iterative:</a:t>
            </a:r>
          </a:p>
          <a:p>
            <a:pPr lvl="2"/>
            <a:r>
              <a:rPr lang="en-US"/>
              <a:t>Use a model to predict missing value</a:t>
            </a:r>
          </a:p>
          <a:p>
            <a:pPr lvl="2"/>
            <a:r>
              <a:rPr lang="en-US"/>
              <a:t>Perform iterations of predictions to handle multiple missing values for the same sample.</a:t>
            </a:r>
          </a:p>
          <a:p>
            <a:pPr lvl="1"/>
            <a:r>
              <a:rPr lang="en-US"/>
              <a:t>Use GAN (Generative Adversarial Network) to complete features vector using given data</a:t>
            </a:r>
          </a:p>
          <a:p>
            <a:r>
              <a:rPr lang="en-US"/>
              <a:t>Perform multiple imputations to improve learning and deduce confidence intervals in predictions </a:t>
            </a:r>
            <a:r>
              <a:rPr lang="en-US" i="1"/>
              <a:t>[Not Implemented Yet]</a:t>
            </a:r>
          </a:p>
        </p:txBody>
      </p:sp>
    </p:spTree>
    <p:extLst>
      <p:ext uri="{BB962C8B-B14F-4D97-AF65-F5344CB8AC3E}">
        <p14:creationId xmlns:p14="http://schemas.microsoft.com/office/powerpoint/2010/main" val="1419193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1535D-B2A7-41B6-8958-84718D47B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Feature Processors – Feature Selection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9E8D5-9983-41E8-920F-F79AE6C422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Some classification/prediction models perform better when non informative features are removed</a:t>
            </a:r>
          </a:p>
          <a:p>
            <a:r>
              <a:rPr lang="en-US"/>
              <a:t>Interpretability of models improves when using a smaller set of features</a:t>
            </a:r>
          </a:p>
          <a:p>
            <a:r>
              <a:rPr lang="en-US"/>
              <a:t>Productization and use in different environment is easier when requiring only a few input signals</a:t>
            </a:r>
          </a:p>
          <a:p>
            <a:r>
              <a:rPr lang="en-US"/>
              <a:t>Many methods for feature selection are implemented: </a:t>
            </a:r>
          </a:p>
          <a:p>
            <a:pPr lvl="1"/>
            <a:r>
              <a:rPr lang="en-US"/>
              <a:t>Univariate stratified correlation</a:t>
            </a:r>
          </a:p>
          <a:p>
            <a:pPr lvl="1"/>
            <a:r>
              <a:rPr lang="en-US"/>
              <a:t>MRMR</a:t>
            </a:r>
          </a:p>
          <a:p>
            <a:pPr lvl="1"/>
            <a:r>
              <a:rPr lang="en-US"/>
              <a:t>Lasso</a:t>
            </a:r>
          </a:p>
          <a:p>
            <a:pPr lvl="1"/>
            <a:r>
              <a:rPr lang="en-US"/>
              <a:t>Feature importance</a:t>
            </a:r>
          </a:p>
          <a:p>
            <a:pPr lvl="1"/>
            <a:r>
              <a:rPr lang="en-US"/>
              <a:t>Iterative – bottom up, top down (heavy in computation)</a:t>
            </a:r>
          </a:p>
          <a:p>
            <a:pPr marL="60958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53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rgbClr val="FF0000"/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391540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Regression, Binary Classification, or Multi-Class Classification</a:t>
            </a:r>
          </a:p>
          <a:p>
            <a:r>
              <a:rPr lang="en-US"/>
              <a:t>A wide range of available, state of the art, models</a:t>
            </a:r>
          </a:p>
          <a:p>
            <a:r>
              <a:rPr lang="en-US"/>
              <a:t>Users can control all the models’ parameters</a:t>
            </a:r>
          </a:p>
          <a:p>
            <a:endParaRPr lang="en-US"/>
          </a:p>
          <a:p>
            <a:r>
              <a:rPr lang="en-US"/>
              <a:t>What people think of when saying ‘Machine Learning’, </a:t>
            </a:r>
            <a:r>
              <a:rPr lang="en-US" b="1" i="1">
                <a:solidFill>
                  <a:srgbClr val="00B050"/>
                </a:solidFill>
              </a:rPr>
              <a:t>but only a part of our process </a:t>
            </a:r>
            <a:r>
              <a:rPr lang="en-US">
                <a:solidFill>
                  <a:srgbClr val="00B050"/>
                </a:solidFill>
              </a:rPr>
              <a:t>…</a:t>
            </a:r>
            <a:r>
              <a:rPr lang="en-US"/>
              <a:t> 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7226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Linear/Logistic Models</a:t>
            </a:r>
          </a:p>
          <a:p>
            <a:pPr lvl="1"/>
            <a:r>
              <a:rPr lang="en-US"/>
              <a:t>Regularized - Ridge, Lasso</a:t>
            </a:r>
          </a:p>
          <a:p>
            <a:pPr lvl="1"/>
            <a:r>
              <a:rPr lang="en-US"/>
              <a:t>Generalized Additive Models</a:t>
            </a:r>
          </a:p>
          <a:p>
            <a:pPr lvl="1"/>
            <a:r>
              <a:rPr lang="en-US"/>
              <a:t>Polynomials of higher degree</a:t>
            </a:r>
          </a:p>
          <a:p>
            <a:r>
              <a:rPr lang="en-US"/>
              <a:t>Efficient implementation of Random Forest</a:t>
            </a:r>
          </a:p>
          <a:p>
            <a:r>
              <a:rPr lang="en-US"/>
              <a:t>Variants of Gradient-Boosting methods</a:t>
            </a:r>
          </a:p>
          <a:p>
            <a:pPr lvl="1"/>
            <a:r>
              <a:rPr lang="en-US"/>
              <a:t>GBM, Light-GBM, </a:t>
            </a:r>
            <a:r>
              <a:rPr lang="en-US" err="1"/>
              <a:t>XGBoost</a:t>
            </a:r>
            <a:endParaRPr lang="en-US"/>
          </a:p>
          <a:p>
            <a:r>
              <a:rPr lang="en-US"/>
              <a:t>SVM</a:t>
            </a:r>
          </a:p>
          <a:p>
            <a:r>
              <a:rPr lang="en-US"/>
              <a:t>K Nearest Neighbors</a:t>
            </a:r>
          </a:p>
          <a:p>
            <a:r>
              <a:rPr lang="en-US"/>
              <a:t>Bayesian Additive Regression Trees (BART)</a:t>
            </a:r>
          </a:p>
          <a:p>
            <a:r>
              <a:rPr lang="en-US"/>
              <a:t>Neural Nets – in-house implementation + link to TensorFlow, </a:t>
            </a:r>
            <a:r>
              <a:rPr lang="en-US" err="1"/>
              <a:t>Keras</a:t>
            </a:r>
            <a:r>
              <a:rPr lang="en-US"/>
              <a:t>, </a:t>
            </a:r>
            <a:r>
              <a:rPr lang="en-US" i="1"/>
              <a:t>etc</a:t>
            </a:r>
            <a:r>
              <a:rPr lang="en-US"/>
              <a:t>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1270960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Predictors – Meta Algorithms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Generate multi-class predictors from binary ones using one vs. all or pairwise classification</a:t>
            </a:r>
          </a:p>
          <a:p>
            <a:r>
              <a:rPr lang="en-US"/>
              <a:t>General boosting methodology</a:t>
            </a:r>
          </a:p>
          <a:p>
            <a:r>
              <a:rPr lang="en-US"/>
              <a:t>A partial Bayesian approach – Build multiple predictors for different values of specific parameters (e.g. for different age ranges)</a:t>
            </a:r>
          </a:p>
          <a:p>
            <a:r>
              <a:rPr lang="en-US"/>
              <a:t>Predictors Hierarchy – models can be used to generate features for other models</a:t>
            </a:r>
          </a:p>
        </p:txBody>
      </p:sp>
    </p:spTree>
    <p:extLst>
      <p:ext uri="{BB962C8B-B14F-4D97-AF65-F5344CB8AC3E}">
        <p14:creationId xmlns:p14="http://schemas.microsoft.com/office/powerpoint/2010/main" val="769684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970969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5800476"/>
          </a:xfrm>
        </p:spPr>
        <p:txBody>
          <a:bodyPr>
            <a:normAutofit/>
          </a:bodyPr>
          <a:lstStyle/>
          <a:p>
            <a:r>
              <a:rPr lang="en-US"/>
              <a:t>Recalibration</a:t>
            </a:r>
          </a:p>
          <a:p>
            <a:pPr lvl="1"/>
            <a:r>
              <a:rPr lang="en-US"/>
              <a:t>Often, good discrimination is not enough, and model calibration is also important</a:t>
            </a:r>
          </a:p>
          <a:p>
            <a:pPr lvl="1"/>
            <a:r>
              <a:rPr lang="en-US"/>
              <a:t>Training set may differ from test (real world) set in case/control probabilities</a:t>
            </a:r>
          </a:p>
          <a:p>
            <a:pPr lvl="2"/>
            <a:r>
              <a:rPr lang="en-US"/>
              <a:t>Recalibration on a different set is required</a:t>
            </a:r>
          </a:p>
          <a:p>
            <a:pPr lvl="2"/>
            <a:r>
              <a:rPr lang="en-US"/>
              <a:t>Also allows for more accurate handling of optimism in learning stage</a:t>
            </a:r>
          </a:p>
          <a:p>
            <a:pPr lvl="1"/>
            <a:r>
              <a:rPr lang="en-US"/>
              <a:t>Recalibration algorithms include –</a:t>
            </a:r>
          </a:p>
          <a:p>
            <a:pPr lvl="2"/>
            <a:r>
              <a:rPr lang="en-US"/>
              <a:t>Estimation of probability on bins: equal size, equal case-num bins.</a:t>
            </a:r>
          </a:p>
          <a:p>
            <a:pPr lvl="2"/>
            <a:r>
              <a:rPr lang="en-US"/>
              <a:t>Isotonic regression</a:t>
            </a:r>
          </a:p>
          <a:p>
            <a:pPr lvl="2"/>
            <a:r>
              <a:rPr lang="en-US"/>
              <a:t>Platt scaling</a:t>
            </a:r>
          </a:p>
        </p:txBody>
      </p:sp>
    </p:spTree>
    <p:extLst>
      <p:ext uri="{BB962C8B-B14F-4D97-AF65-F5344CB8AC3E}">
        <p14:creationId xmlns:p14="http://schemas.microsoft.com/office/powerpoint/2010/main" val="154620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2C416F-36DD-42B7-A689-B985428B3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 Processors – Apply Processes on Predictions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991B6-E785-4250-B97B-A1B4C73A1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Interpretability – “But Why ?”</a:t>
            </a:r>
          </a:p>
          <a:p>
            <a:pPr lvl="1"/>
            <a:r>
              <a:rPr lang="en-US"/>
              <a:t>Explaining the black-box prediction may be necessary for adoption and for regulatory approval </a:t>
            </a:r>
          </a:p>
          <a:p>
            <a:pPr lvl="1"/>
            <a:r>
              <a:rPr lang="en-US"/>
              <a:t>An ‘explanatory’ strength and directions should be assigned per feature for each individual prediction </a:t>
            </a:r>
          </a:p>
          <a:p>
            <a:pPr lvl="1"/>
            <a:r>
              <a:rPr lang="en-US"/>
              <a:t>Challenges include –</a:t>
            </a:r>
          </a:p>
          <a:p>
            <a:pPr lvl="2"/>
            <a:r>
              <a:rPr lang="en-US"/>
              <a:t>Inter-dependency between features</a:t>
            </a:r>
          </a:p>
          <a:p>
            <a:pPr lvl="2"/>
            <a:r>
              <a:rPr lang="en-US"/>
              <a:t>Aggregating contributions into signals (or groups of features)</a:t>
            </a:r>
          </a:p>
          <a:p>
            <a:pPr lvl="1"/>
            <a:r>
              <a:rPr lang="en-US"/>
              <a:t>Several methods based on Shapley values, implemented</a:t>
            </a:r>
          </a:p>
          <a:p>
            <a:pPr marL="609585" lvl="1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47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Introduction – The Challenges</a:t>
            </a:r>
          </a:p>
        </p:txBody>
      </p:sp>
    </p:spTree>
    <p:extLst>
      <p:ext uri="{BB962C8B-B14F-4D97-AF65-F5344CB8AC3E}">
        <p14:creationId xmlns:p14="http://schemas.microsoft.com/office/powerpoint/2010/main" val="111324268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accent2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321678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 marL="273050" indent="-273050"/>
            <a:r>
              <a:rPr lang="en-US" sz="3000"/>
              <a:t>Analyzing models performance can be a complex task</a:t>
            </a:r>
            <a:endParaRPr lang="en-US"/>
          </a:p>
          <a:p>
            <a:pPr marL="882650" lvl="1" indent="-273050"/>
            <a:r>
              <a:rPr lang="en-US" sz="2600">
                <a:cs typeface="Calibri"/>
              </a:rPr>
              <a:t>Choose Appropriate measure</a:t>
            </a:r>
            <a:endParaRPr lang="en-US" sz="2650">
              <a:cs typeface="Calibri"/>
            </a:endParaRPr>
          </a:p>
          <a:p>
            <a:pPr marL="1482725" lvl="2" indent="-263525"/>
            <a:r>
              <a:rPr lang="en-US" sz="2350">
                <a:cs typeface="Calibri"/>
              </a:rPr>
              <a:t>AUC, PPV/Sens/Spec at various working points</a:t>
            </a:r>
          </a:p>
          <a:p>
            <a:pPr marL="882650" lvl="1" indent="-273050"/>
            <a:r>
              <a:rPr lang="en-US" sz="2600">
                <a:cs typeface="Calibri"/>
              </a:rPr>
              <a:t>Choose Proper time of evaluation </a:t>
            </a:r>
          </a:p>
          <a:p>
            <a:pPr marL="1482725" lvl="2" indent="-263525"/>
            <a:r>
              <a:rPr lang="en-US" sz="2350">
                <a:cs typeface="Calibri"/>
              </a:rPr>
              <a:t>how long before effect</a:t>
            </a:r>
          </a:p>
          <a:p>
            <a:pPr marL="882650" lvl="1" indent="-273050"/>
            <a:r>
              <a:rPr lang="en-US" sz="2600">
                <a:cs typeface="Calibri"/>
              </a:rPr>
              <a:t>Check calibration</a:t>
            </a:r>
          </a:p>
          <a:p>
            <a:pPr marL="1482725" lvl="2" indent="-263525"/>
            <a:r>
              <a:rPr lang="en-US" sz="2350">
                <a:cs typeface="Calibri"/>
              </a:rPr>
              <a:t>correct for difference between dataset and real-world data</a:t>
            </a:r>
          </a:p>
          <a:p>
            <a:pPr marL="882650" lvl="1" indent="-273050"/>
            <a:r>
              <a:rPr lang="en-US" sz="2600">
                <a:cs typeface="Calibri"/>
              </a:rPr>
              <a:t>Sensitivity analysis:</a:t>
            </a:r>
          </a:p>
          <a:p>
            <a:pPr marL="1482725" lvl="2" indent="-263525"/>
            <a:r>
              <a:rPr lang="en-US" sz="2350">
                <a:cs typeface="Calibri"/>
              </a:rPr>
              <a:t>check performance on different subsets of data</a:t>
            </a:r>
          </a:p>
          <a:p>
            <a:pPr marL="1482725" lvl="2" indent="-263525"/>
            <a:r>
              <a:rPr lang="en-US" sz="2350">
                <a:cs typeface="Calibri"/>
              </a:rPr>
              <a:t>Check performance on population with different characteristics</a:t>
            </a:r>
          </a:p>
          <a:p>
            <a:pPr marL="882650" lvl="1" indent="-273050"/>
            <a:r>
              <a:rPr lang="en-US" sz="2600">
                <a:cs typeface="Calibri"/>
              </a:rPr>
              <a:t>Compare to baseline model</a:t>
            </a:r>
          </a:p>
          <a:p>
            <a:pPr marL="1482725" lvl="2" indent="-263525"/>
            <a:r>
              <a:rPr lang="en-US" sz="2350">
                <a:cs typeface="Calibri"/>
              </a:rPr>
              <a:t>Check added value of modeling &amp; specific signals</a:t>
            </a:r>
          </a:p>
          <a:p>
            <a:pPr marL="882650" lvl="1" indent="-273050"/>
            <a:r>
              <a:rPr lang="en-US" sz="2600">
                <a:cs typeface="Calibri"/>
              </a:rPr>
              <a:t>Estimate confidence intervals using bootstraps</a:t>
            </a:r>
          </a:p>
        </p:txBody>
      </p:sp>
    </p:spTree>
    <p:extLst>
      <p:ext uri="{BB962C8B-B14F-4D97-AF65-F5344CB8AC3E}">
        <p14:creationId xmlns:p14="http://schemas.microsoft.com/office/powerpoint/2010/main" val="302185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CFC2-8E18-4F3C-9640-2D2B7C769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Validation – Internal and External 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196E67-6147-436B-BDE4-229285B369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3398762"/>
          </a:xfrm>
        </p:spPr>
        <p:txBody>
          <a:bodyPr>
            <a:normAutofit fontScale="92500" lnSpcReduction="20000"/>
          </a:bodyPr>
          <a:lstStyle/>
          <a:p>
            <a:r>
              <a:rPr lang="en-US"/>
              <a:t>Check model performance on multiple internal datasets when applicable</a:t>
            </a:r>
          </a:p>
          <a:p>
            <a:r>
              <a:rPr lang="en-US"/>
              <a:t>Apply model on external datasets for additional validation</a:t>
            </a:r>
          </a:p>
          <a:p>
            <a:pPr lvl="1"/>
            <a:r>
              <a:rPr lang="en-US"/>
              <a:t>Blind validation, with labeling known only to third party, when possible</a:t>
            </a:r>
          </a:p>
          <a:p>
            <a:pPr lvl="1"/>
            <a:r>
              <a:rPr lang="en-US"/>
              <a:t>Check different population – ethnic characteristics, health-care environment, socio-economic parameters</a:t>
            </a:r>
          </a:p>
          <a:p>
            <a:pPr lvl="1"/>
            <a:r>
              <a:rPr lang="en-US"/>
              <a:t>Perform validation in a clinical trial setting</a:t>
            </a:r>
          </a:p>
          <a:p>
            <a:pPr lvl="1"/>
            <a:r>
              <a:rPr lang="en-US"/>
              <a:t>Publications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79272-8B9F-426D-8D9C-009264DD0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874" y="3586233"/>
            <a:ext cx="3145426" cy="314542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2498257-B51D-4BD6-9F39-C21FEBAAEC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300" y="3586233"/>
            <a:ext cx="3158002" cy="31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990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219C8-CDA0-466B-95F2-6099C3A2E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Performance Analysis – Model Selection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F826B-4D12-4CA1-A4FC-F3D77016C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Perform grid or random search to optimize predictors’ hyper-parameters</a:t>
            </a:r>
          </a:p>
          <a:p>
            <a:pPr lvl="1"/>
            <a:r>
              <a:rPr lang="en-US"/>
              <a:t>Use cross validation for performance evaluation</a:t>
            </a:r>
          </a:p>
          <a:p>
            <a:pPr lvl="1"/>
            <a:r>
              <a:rPr lang="en-US"/>
              <a:t>Choose the performance measure(s) of interest</a:t>
            </a:r>
          </a:p>
          <a:p>
            <a:pPr lvl="1"/>
            <a:r>
              <a:rPr lang="en-US"/>
              <a:t>Possibly use multiple datasets</a:t>
            </a:r>
          </a:p>
          <a:p>
            <a:r>
              <a:rPr lang="en-US"/>
              <a:t>Other parameters of the whole process can also be optimized by systemic or random search</a:t>
            </a:r>
          </a:p>
          <a:p>
            <a:r>
              <a:rPr lang="en-US"/>
              <a:t>Feature-set optimization done using feature selector</a:t>
            </a:r>
          </a:p>
          <a:p>
            <a:r>
              <a:rPr lang="en-US"/>
              <a:t>Other elements (types of cleaning, imputation, </a:t>
            </a:r>
            <a:r>
              <a:rPr lang="en-US" i="1"/>
              <a:t>etc</a:t>
            </a:r>
            <a:r>
              <a:rPr lang="en-US"/>
              <a:t>.) require semi-automatic (yet fully parallelized) optimization</a:t>
            </a:r>
          </a:p>
          <a:p>
            <a:r>
              <a:rPr lang="en-US">
                <a:solidFill>
                  <a:srgbClr val="00B050"/>
                </a:solidFill>
              </a:rPr>
              <a:t>Performance is not the only consideration</a:t>
            </a:r>
          </a:p>
          <a:p>
            <a:pPr lvl="1"/>
            <a:r>
              <a:rPr lang="en-US">
                <a:solidFill>
                  <a:srgbClr val="00B050"/>
                </a:solidFill>
              </a:rPr>
              <a:t>Rare signals with small contribution should not always be added</a:t>
            </a:r>
          </a:p>
        </p:txBody>
      </p:sp>
    </p:spTree>
    <p:extLst>
      <p:ext uri="{BB962C8B-B14F-4D97-AF65-F5344CB8AC3E}">
        <p14:creationId xmlns:p14="http://schemas.microsoft.com/office/powerpoint/2010/main" val="429723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Methodology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405512-A8CE-403F-AB12-2D7C32A6FC3E}"/>
              </a:ext>
            </a:extLst>
          </p:cNvPr>
          <p:cNvGrpSpPr/>
          <p:nvPr/>
        </p:nvGrpSpPr>
        <p:grpSpPr>
          <a:xfrm>
            <a:off x="758449" y="1175495"/>
            <a:ext cx="10150646" cy="4507009"/>
            <a:chOff x="462885" y="1190174"/>
            <a:chExt cx="10150646" cy="4507009"/>
          </a:xfrm>
        </p:grpSpPr>
        <p:grpSp>
          <p:nvGrpSpPr>
            <p:cNvPr id="3" name="Group 2"/>
            <p:cNvGrpSpPr/>
            <p:nvPr/>
          </p:nvGrpSpPr>
          <p:grpSpPr>
            <a:xfrm>
              <a:off x="462885" y="1190174"/>
              <a:ext cx="10150646" cy="4507009"/>
              <a:chOff x="1845691" y="1676401"/>
              <a:chExt cx="7612984" cy="3380257"/>
            </a:xfrm>
          </p:grpSpPr>
          <p:grpSp>
            <p:nvGrpSpPr>
              <p:cNvPr id="4" name="Group 3"/>
              <p:cNvGrpSpPr/>
              <p:nvPr/>
            </p:nvGrpSpPr>
            <p:grpSpPr>
              <a:xfrm>
                <a:off x="1845691" y="1676401"/>
                <a:ext cx="7612984" cy="3380257"/>
                <a:chOff x="626370" y="1752600"/>
                <a:chExt cx="7612984" cy="3380257"/>
              </a:xfrm>
            </p:grpSpPr>
            <p:sp>
              <p:nvSpPr>
                <p:cNvPr id="6" name="Rounded Rectangle 5"/>
                <p:cNvSpPr/>
                <p:nvPr/>
              </p:nvSpPr>
              <p:spPr>
                <a:xfrm>
                  <a:off x="626370" y="1752600"/>
                  <a:ext cx="7612984" cy="3380257"/>
                </a:xfrm>
                <a:prstGeom prst="roundRect">
                  <a:avLst>
                    <a:gd name="adj" fmla="val 2998"/>
                  </a:avLst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sz="1867"/>
                </a:p>
              </p:txBody>
            </p:sp>
            <p:sp>
              <p:nvSpPr>
                <p:cNvPr id="7" name="Rectangle 6"/>
                <p:cNvSpPr/>
                <p:nvPr/>
              </p:nvSpPr>
              <p:spPr>
                <a:xfrm rot="5400000">
                  <a:off x="4211476" y="1509779"/>
                  <a:ext cx="330424" cy="6629404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400" b="1" u="sng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Model:</a:t>
                  </a:r>
                  <a:r>
                    <a:rPr lang="en-US" sz="14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</a:t>
                  </a:r>
                  <a:r>
                    <a:rPr lang="en-US" sz="1400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Unified, efficient in time and memory</a:t>
                  </a:r>
                </a:p>
              </p:txBody>
            </p:sp>
            <p:sp>
              <p:nvSpPr>
                <p:cNvPr id="8" name="Rectangle 7"/>
                <p:cNvSpPr/>
                <p:nvPr/>
              </p:nvSpPr>
              <p:spPr>
                <a:xfrm>
                  <a:off x="6513479" y="275222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>
                    <a:solidFill>
                      <a:srgbClr val="000000"/>
                    </a:solidFill>
                    <a:ea typeface="Calibri"/>
                    <a:cs typeface="Arial"/>
                  </a:endParaRPr>
                </a:p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</a:t>
                  </a:r>
                  <a:endParaRPr lang="en-US" sz="1000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Performance analysis, Bootstrapping, multiple datasets</a:t>
                  </a:r>
                </a:p>
              </p:txBody>
            </p:sp>
            <p:sp>
              <p:nvSpPr>
                <p:cNvPr id="10" name="Rectangle 9"/>
                <p:cNvSpPr/>
                <p:nvPr/>
              </p:nvSpPr>
              <p:spPr>
                <a:xfrm rot="5400000">
                  <a:off x="6270495" y="1727015"/>
                  <a:ext cx="425420" cy="154931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Validation &amp; Analysis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2" name="Rectangle 11"/>
                <p:cNvSpPr/>
                <p:nvPr/>
              </p:nvSpPr>
              <p:spPr>
                <a:xfrm>
                  <a:off x="2386165" y="2760458"/>
                  <a:ext cx="784591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Repository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Outliers, Enrichment</a:t>
                  </a:r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5710611" y="2752220"/>
                  <a:ext cx="755890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Post-Process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 Recalibration, Interpretation</a:t>
                  </a:r>
                </a:p>
              </p:txBody>
            </p:sp>
            <p:sp>
              <p:nvSpPr>
                <p:cNvPr id="15" name="Rectangle 14"/>
                <p:cNvSpPr/>
                <p:nvPr/>
              </p:nvSpPr>
              <p:spPr>
                <a:xfrm rot="5400000">
                  <a:off x="1741035" y="1283088"/>
                  <a:ext cx="422185" cy="2437258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Data  Preparation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6" name="Rectangle 15"/>
                <p:cNvSpPr/>
                <p:nvPr/>
              </p:nvSpPr>
              <p:spPr>
                <a:xfrm>
                  <a:off x="3280426" y="2760324"/>
                  <a:ext cx="669286" cy="1825627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Generators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Moments, Trends, Embedding, Encoders</a:t>
                  </a:r>
                </a:p>
              </p:txBody>
            </p:sp>
            <p:sp>
              <p:nvSpPr>
                <p:cNvPr id="17" name="Rectangle 16"/>
                <p:cNvSpPr/>
                <p:nvPr/>
              </p:nvSpPr>
              <p:spPr>
                <a:xfrm rot="5400000">
                  <a:off x="4234505" y="1338397"/>
                  <a:ext cx="420332" cy="2328490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Model Generation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  <p:sp>
              <p:nvSpPr>
                <p:cNvPr id="18" name="Rectangle 17"/>
                <p:cNvSpPr/>
                <p:nvPr/>
              </p:nvSpPr>
              <p:spPr>
                <a:xfrm>
                  <a:off x="3993616" y="2767880"/>
                  <a:ext cx="782020" cy="182665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Feature Processors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Imputation, Feature Selection</a:t>
                  </a:r>
                </a:p>
              </p:txBody>
            </p:sp>
            <p:sp>
              <p:nvSpPr>
                <p:cNvPr id="19" name="Rectangle 18"/>
                <p:cNvSpPr/>
                <p:nvPr/>
              </p:nvSpPr>
              <p:spPr>
                <a:xfrm>
                  <a:off x="4831846" y="2767880"/>
                  <a:ext cx="777069" cy="1818035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E42017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Predictors</a:t>
                  </a:r>
                  <a:endParaRPr lang="en-US" sz="1000" b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           Regression, Trees, Boosting, Neural-Nets</a:t>
                  </a:r>
                </a:p>
              </p:txBody>
            </p:sp>
            <p:sp>
              <p:nvSpPr>
                <p:cNvPr id="20" name="Rectangle 19"/>
                <p:cNvSpPr/>
                <p:nvPr/>
              </p:nvSpPr>
              <p:spPr>
                <a:xfrm>
                  <a:off x="7315490" y="2759810"/>
                  <a:ext cx="744382" cy="1825626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horz" wrap="square" lIns="121920" tIns="60960" rIns="121920" bIns="60960" numCol="1" spcCol="0" rtlCol="0" fromWordArt="0" anchor="t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endParaRPr lang="en-US" sz="1000" b="1" i="1">
                    <a:solidFill>
                      <a:srgbClr val="FF0000"/>
                    </a:solidFill>
                    <a:ea typeface="Calibri"/>
                    <a:cs typeface="Arial"/>
                  </a:endParaRP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 b="1" i="1">
                      <a:solidFill>
                        <a:schemeClr val="accent2"/>
                      </a:solidFill>
                      <a:ea typeface="Calibri"/>
                      <a:cs typeface="Arial"/>
                    </a:rPr>
                    <a:t>AlgoAnalyzer</a:t>
                  </a:r>
                </a:p>
                <a:p>
                  <a:pPr algn="ctr" rtl="0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00">
                      <a:solidFill>
                        <a:schemeClr val="tx1"/>
                      </a:solidFill>
                      <a:ea typeface="Calibri"/>
                      <a:cs typeface="Arial"/>
                    </a:rPr>
                    <a:t>Export as AlgoMarker</a:t>
                  </a:r>
                </a:p>
              </p:txBody>
            </p:sp>
            <p:sp>
              <p:nvSpPr>
                <p:cNvPr id="21" name="Rectangle 20"/>
                <p:cNvSpPr/>
                <p:nvPr/>
              </p:nvSpPr>
              <p:spPr>
                <a:xfrm rot="5400000">
                  <a:off x="7474971" y="2134173"/>
                  <a:ext cx="425420" cy="744381"/>
                </a:xfrm>
                <a:prstGeom prst="rect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ot="0" spcFirstLastPara="0" vert="vert270" wrap="square" lIns="121920" tIns="60960" rIns="121920" bIns="6096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lnSpc>
                      <a:spcPct val="115000"/>
                    </a:lnSpc>
                    <a:spcAft>
                      <a:spcPts val="1333"/>
                    </a:spcAft>
                  </a:pPr>
                  <a:r>
                    <a:rPr lang="en-US" sz="1067">
                      <a:solidFill>
                        <a:schemeClr val="bg1">
                          <a:lumMod val="85000"/>
                        </a:schemeClr>
                      </a:solidFill>
                      <a:ea typeface="Calibri"/>
                      <a:cs typeface="Arial"/>
                    </a:rPr>
                    <a:t>Exporting</a:t>
                  </a:r>
                  <a:endParaRPr lang="en-US" sz="933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endParaRPr>
                </a:p>
              </p:txBody>
            </p:sp>
          </p:grpSp>
          <p:sp>
            <p:nvSpPr>
              <p:cNvPr id="5" name="Rectangle 4"/>
              <p:cNvSpPr/>
              <p:nvPr/>
            </p:nvSpPr>
            <p:spPr>
              <a:xfrm rot="5400000">
                <a:off x="5430797" y="-1372665"/>
                <a:ext cx="330424" cy="6629405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vert270" wrap="square" lIns="121920" tIns="60960" rIns="121920" bIns="609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rtl="0">
                  <a:lnSpc>
                    <a:spcPct val="115000"/>
                  </a:lnSpc>
                  <a:spcAft>
                    <a:spcPts val="1333"/>
                  </a:spcAft>
                </a:pPr>
                <a:r>
                  <a:rPr lang="en-US" sz="1400" b="1" u="sng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Model construction: </a:t>
                </a:r>
                <a:r>
                  <a:rPr lang="en-US" sz="1400" i="1">
                    <a:solidFill>
                      <a:schemeClr val="bg1">
                        <a:lumMod val="85000"/>
                      </a:schemeClr>
                    </a:solidFill>
                    <a:ea typeface="Calibri"/>
                    <a:cs typeface="Arial"/>
                  </a:rPr>
                  <a:t>Modular, C++ libraries, python APIs </a:t>
                </a:r>
              </a:p>
            </p:txBody>
          </p:sp>
        </p:grpSp>
        <p:sp>
          <p:nvSpPr>
            <p:cNvPr id="22" name="Rectangle 21"/>
            <p:cNvSpPr/>
            <p:nvPr/>
          </p:nvSpPr>
          <p:spPr>
            <a:xfrm>
              <a:off x="616482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Datasets</a:t>
              </a:r>
              <a:endParaRPr lang="en-US" sz="1000">
                <a:solidFill>
                  <a:schemeClr val="bg1">
                    <a:lumMod val="85000"/>
                  </a:schemeClr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           Importing, Organization, Normalization, Ontologies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718260" y="2533121"/>
              <a:ext cx="1046121" cy="243416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121920" tIns="60960" rIns="121920" bIns="6096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endParaRPr lang="en-US" sz="1000" b="1" i="1">
                <a:solidFill>
                  <a:srgbClr val="FF0000"/>
                </a:solidFill>
                <a:ea typeface="Calibri"/>
                <a:cs typeface="Arial"/>
              </a:endParaRP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 b="1" i="1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Cohort Preparation</a:t>
              </a:r>
            </a:p>
            <a:p>
              <a:pPr algn="ctr" rtl="0">
                <a:lnSpc>
                  <a:spcPct val="115000"/>
                </a:lnSpc>
                <a:spcAft>
                  <a:spcPts val="1333"/>
                </a:spcAft>
              </a:pPr>
              <a:r>
                <a:rPr lang="en-US" sz="1000">
                  <a:solidFill>
                    <a:schemeClr val="bg1">
                      <a:lumMod val="85000"/>
                    </a:schemeClr>
                  </a:solidFill>
                  <a:ea typeface="Calibri"/>
                  <a:cs typeface="Arial"/>
                </a:rPr>
                <a:t>Selecting population, Sampling, Labeling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13509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45E81-5B5C-48CE-B5B7-7E5D4A736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Serialization – An Enabler For Productization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D44D7-2F03-4AD5-9AD4-FFC10903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A ‘Model’ includes </a:t>
            </a:r>
            <a:r>
              <a:rPr lang="en-US" i="1">
                <a:solidFill>
                  <a:srgbClr val="00B050"/>
                </a:solidFill>
              </a:rPr>
              <a:t>all stages </a:t>
            </a:r>
            <a:r>
              <a:rPr lang="en-US"/>
              <a:t>of the process from </a:t>
            </a:r>
            <a:r>
              <a:rPr lang="en-US" err="1"/>
              <a:t>MedRepository</a:t>
            </a:r>
            <a:r>
              <a:rPr lang="en-US"/>
              <a:t> signals to post-processed predictions</a:t>
            </a:r>
          </a:p>
          <a:p>
            <a:r>
              <a:rPr lang="en-US"/>
              <a:t>It is extremely important to be able to save </a:t>
            </a:r>
            <a:r>
              <a:rPr lang="en-US" i="1">
                <a:solidFill>
                  <a:srgbClr val="00B050"/>
                </a:solidFill>
              </a:rPr>
              <a:t>all the complex paths</a:t>
            </a:r>
            <a:r>
              <a:rPr lang="en-US"/>
              <a:t> a model goes through in order to get a prediction.</a:t>
            </a:r>
          </a:p>
          <a:p>
            <a:r>
              <a:rPr lang="en-US"/>
              <a:t>Thus, we need to keep – </a:t>
            </a:r>
          </a:p>
          <a:p>
            <a:pPr lvl="1"/>
            <a:r>
              <a:rPr lang="en-US"/>
              <a:t>List of required signals lists</a:t>
            </a:r>
          </a:p>
          <a:p>
            <a:pPr lvl="1"/>
            <a:r>
              <a:rPr lang="en-US"/>
              <a:t>Repository Processors, Feature Generators, Feature Processors withal their parameters</a:t>
            </a:r>
          </a:p>
          <a:p>
            <a:pPr lvl="1"/>
            <a:r>
              <a:rPr lang="en-US"/>
              <a:t>Predictor and Post Processors used with all their parameters.</a:t>
            </a:r>
          </a:p>
          <a:p>
            <a:r>
              <a:rPr lang="en-US"/>
              <a:t>For ease of use, our serialization keeps all of this into </a:t>
            </a:r>
            <a:r>
              <a:rPr lang="en-US" i="1">
                <a:solidFill>
                  <a:srgbClr val="00B050"/>
                </a:solidFill>
              </a:rPr>
              <a:t>one single file</a:t>
            </a:r>
          </a:p>
          <a:p>
            <a:pPr lvl="1"/>
            <a:r>
              <a:rPr lang="en-US"/>
              <a:t>The file can be used for further training or for internal testing</a:t>
            </a:r>
          </a:p>
          <a:p>
            <a:pPr lvl="1"/>
            <a:r>
              <a:rPr lang="en-US"/>
              <a:t>The </a:t>
            </a:r>
            <a:r>
              <a:rPr lang="en-US" i="1">
                <a:solidFill>
                  <a:srgbClr val="00B050"/>
                </a:solidFill>
              </a:rPr>
              <a:t>same</a:t>
            </a:r>
            <a:r>
              <a:rPr lang="en-US"/>
              <a:t> file is used as the engine for the final product (</a:t>
            </a:r>
            <a:r>
              <a:rPr lang="en-US" err="1"/>
              <a:t>AlgoMarker</a:t>
            </a:r>
            <a:r>
              <a:rPr lang="en-US"/>
              <a:t>)</a:t>
            </a:r>
          </a:p>
          <a:p>
            <a:pPr marL="0" indent="0">
              <a:buNone/>
            </a:pP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86422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12221-3010-4AFF-8D48-83DC284D9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AlgoMarkers and the AlgoAnalyzer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50B96-E619-4B5E-A60A-C037E7EBD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err="1"/>
              <a:t>AlgoAnalyzer</a:t>
            </a:r>
            <a:r>
              <a:rPr lang="en-US"/>
              <a:t> is the product environment to use our models -</a:t>
            </a:r>
          </a:p>
          <a:p>
            <a:pPr lvl="1"/>
            <a:r>
              <a:rPr lang="en-US"/>
              <a:t>A wrapper library allows the usage of models in field with the </a:t>
            </a:r>
            <a:r>
              <a:rPr lang="en-US" err="1"/>
              <a:t>AlgoAnalyzer</a:t>
            </a:r>
            <a:r>
              <a:rPr lang="en-US"/>
              <a:t>.</a:t>
            </a:r>
          </a:p>
          <a:p>
            <a:pPr lvl="1"/>
            <a:r>
              <a:rPr lang="en-US"/>
              <a:t>The engine (</a:t>
            </a:r>
            <a:r>
              <a:rPr lang="en-US" err="1"/>
              <a:t>AlgoMarker</a:t>
            </a:r>
            <a:r>
              <a:rPr lang="en-US"/>
              <a:t>) is the serialized model file</a:t>
            </a:r>
          </a:p>
          <a:p>
            <a:r>
              <a:rPr lang="en-US"/>
              <a:t>APIs include –</a:t>
            </a:r>
          </a:p>
          <a:p>
            <a:pPr lvl="1"/>
            <a:r>
              <a:rPr lang="en-US"/>
              <a:t>Load an </a:t>
            </a:r>
            <a:r>
              <a:rPr lang="en-US" err="1"/>
              <a:t>AlgoMarker</a:t>
            </a:r>
            <a:endParaRPr lang="en-US"/>
          </a:p>
          <a:p>
            <a:pPr lvl="1"/>
            <a:r>
              <a:rPr lang="en-US"/>
              <a:t>Load data</a:t>
            </a:r>
          </a:p>
          <a:p>
            <a:pPr lvl="1"/>
            <a:r>
              <a:rPr lang="en-US"/>
              <a:t>Apply model on data and report scores (raw or calibrated), eligibility information, error information, and But-Why information.</a:t>
            </a:r>
          </a:p>
          <a:p>
            <a:r>
              <a:rPr lang="en-US"/>
              <a:t>Uses the </a:t>
            </a:r>
            <a:r>
              <a:rPr lang="en-US" i="1">
                <a:solidFill>
                  <a:srgbClr val="00B050"/>
                </a:solidFill>
              </a:rPr>
              <a:t>exact same </a:t>
            </a:r>
            <a:r>
              <a:rPr lang="en-US"/>
              <a:t>model created in the training (the same serialized file).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2364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Usage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Everything is highly configurable</a:t>
            </a:r>
          </a:p>
          <a:p>
            <a:pPr lvl="1"/>
            <a:r>
              <a:rPr lang="en-US"/>
              <a:t>To train a new model, no need to write code</a:t>
            </a:r>
          </a:p>
          <a:p>
            <a:pPr lvl="1"/>
            <a:r>
              <a:rPr lang="en-US"/>
              <a:t>A simple Json format configuration file defines </a:t>
            </a:r>
            <a:r>
              <a:rPr lang="en-US" i="1">
                <a:solidFill>
                  <a:srgbClr val="00B050"/>
                </a:solidFill>
              </a:rPr>
              <a:t>all</a:t>
            </a:r>
            <a:r>
              <a:rPr lang="en-US"/>
              <a:t> the stages selected for the model and their parameters</a:t>
            </a:r>
          </a:p>
          <a:p>
            <a:pPr lvl="1"/>
            <a:r>
              <a:rPr lang="en-US"/>
              <a:t>Unifying the whole process of ML on medical records to one paradigm.</a:t>
            </a:r>
          </a:p>
          <a:p>
            <a:pPr lvl="1"/>
            <a:r>
              <a:rPr lang="en-US"/>
              <a:t>Additional command-line parameters for many of the tools</a:t>
            </a:r>
          </a:p>
          <a:p>
            <a:r>
              <a:rPr lang="en-US"/>
              <a:t>Effortless porting to </a:t>
            </a:r>
            <a:r>
              <a:rPr lang="en-US" err="1"/>
              <a:t>AlgoAnalyzer</a:t>
            </a:r>
            <a:endParaRPr lang="en-US"/>
          </a:p>
          <a:p>
            <a:r>
              <a:rPr lang="en-US"/>
              <a:t>A new “</a:t>
            </a:r>
            <a:r>
              <a:rPr lang="en-US" b="1"/>
              <a:t>language</a:t>
            </a:r>
            <a:r>
              <a:rPr lang="en-US"/>
              <a:t>” for Medical ML was created.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0247902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Complete Picture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160" y="835887"/>
            <a:ext cx="10796400" cy="719381"/>
          </a:xfrm>
        </p:spPr>
        <p:txBody>
          <a:bodyPr/>
          <a:lstStyle/>
          <a:p>
            <a:r>
              <a:rPr lang="en-US"/>
              <a:t>A unified language to define and work with ML projects.</a:t>
            </a:r>
          </a:p>
          <a:p>
            <a:endParaRPr lang="he-IL"/>
          </a:p>
        </p:txBody>
      </p:sp>
      <p:grpSp>
        <p:nvGrpSpPr>
          <p:cNvPr id="33" name="Group 32"/>
          <p:cNvGrpSpPr/>
          <p:nvPr/>
        </p:nvGrpSpPr>
        <p:grpSpPr>
          <a:xfrm>
            <a:off x="809897" y="1896600"/>
            <a:ext cx="9894147" cy="3790098"/>
            <a:chOff x="809897" y="1896600"/>
            <a:chExt cx="9894147" cy="3790098"/>
          </a:xfrm>
        </p:grpSpPr>
        <p:sp>
          <p:nvSpPr>
            <p:cNvPr id="4" name="Rounded Rectangle 3"/>
            <p:cNvSpPr/>
            <p:nvPr/>
          </p:nvSpPr>
          <p:spPr>
            <a:xfrm>
              <a:off x="809897" y="1942011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Raw Data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4068112" y="1896600"/>
              <a:ext cx="1576252" cy="748938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Repository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818605" y="3866606"/>
              <a:ext cx="1576252" cy="748938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Cohort</a:t>
              </a:r>
              <a:endParaRPr lang="he-IL">
                <a:solidFill>
                  <a:schemeClr val="tx1"/>
                </a:solidFill>
              </a:endParaRP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2413484" y="2474024"/>
              <a:ext cx="1627294" cy="13925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ounded Rectangle 10"/>
            <p:cNvSpPr/>
            <p:nvPr/>
          </p:nvSpPr>
          <p:spPr>
            <a:xfrm>
              <a:off x="4068112" y="3902769"/>
              <a:ext cx="1576252" cy="712775"/>
            </a:xfrm>
            <a:prstGeom prst="round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Train/Test Lists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2586445" y="1946800"/>
              <a:ext cx="1262742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Semi Automated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586446" y="2890314"/>
              <a:ext cx="735875" cy="243839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Optional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2699657" y="4495493"/>
              <a:ext cx="1036319" cy="840375"/>
            </a:xfrm>
            <a:prstGeom prst="rect">
              <a:avLst/>
            </a:prstGeom>
            <a:ln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200">
                  <a:solidFill>
                    <a:schemeClr val="tx1"/>
                  </a:solidFill>
                </a:rPr>
                <a:t>Sampling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Filtering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Matching</a:t>
              </a:r>
            </a:p>
            <a:p>
              <a:pPr algn="ctr"/>
              <a:r>
                <a:rPr lang="en-US" sz="1200">
                  <a:solidFill>
                    <a:schemeClr val="tx1"/>
                  </a:solidFill>
                </a:rPr>
                <a:t>Splitting</a:t>
              </a:r>
              <a:endParaRPr lang="he-IL" sz="1200">
                <a:solidFill>
                  <a:schemeClr val="tx1"/>
                </a:solidFill>
              </a:endParaRPr>
            </a:p>
          </p:txBody>
        </p:sp>
        <p:sp>
          <p:nvSpPr>
            <p:cNvPr id="20" name="Right Arrow 19"/>
            <p:cNvSpPr/>
            <p:nvPr/>
          </p:nvSpPr>
          <p:spPr>
            <a:xfrm>
              <a:off x="2394858" y="2185312"/>
              <a:ext cx="1681963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" name="Right Arrow 23"/>
            <p:cNvSpPr/>
            <p:nvPr/>
          </p:nvSpPr>
          <p:spPr>
            <a:xfrm>
              <a:off x="2413485" y="4114800"/>
              <a:ext cx="1654628" cy="252549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6336695" y="2795846"/>
              <a:ext cx="1576252" cy="748938"/>
            </a:xfrm>
            <a:prstGeom prst="roundRect">
              <a:avLst/>
            </a:prstGeom>
            <a:solidFill>
              <a:srgbClr val="FFC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Modeling</a:t>
              </a:r>
            </a:p>
            <a:p>
              <a:pPr algn="ctr" rtl="0"/>
              <a:r>
                <a:rPr lang="en-US">
                  <a:solidFill>
                    <a:schemeClr val="tx1"/>
                  </a:solidFill>
                </a:rPr>
                <a:t>&amp; Testing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814267" y="2645538"/>
              <a:ext cx="83941" cy="125723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" name="Right Arrow 26"/>
            <p:cNvSpPr/>
            <p:nvPr/>
          </p:nvSpPr>
          <p:spPr>
            <a:xfrm>
              <a:off x="4898209" y="3094695"/>
              <a:ext cx="143848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336695" y="3902770"/>
              <a:ext cx="1576252" cy="1783928"/>
            </a:xfrm>
            <a:prstGeom prst="round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Configure: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Cleaning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Features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Selection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Normalization</a:t>
              </a:r>
            </a:p>
            <a:p>
              <a:pPr algn="ctr"/>
              <a:r>
                <a:rPr lang="en-US" sz="1600">
                  <a:solidFill>
                    <a:schemeClr val="tx1"/>
                  </a:solidFill>
                </a:rPr>
                <a:t>Model</a:t>
              </a:r>
              <a:endParaRPr lang="he-IL" sz="1600">
                <a:solidFill>
                  <a:schemeClr val="tx1"/>
                </a:solidFill>
              </a:endParaRPr>
            </a:p>
          </p:txBody>
        </p:sp>
        <p:sp>
          <p:nvSpPr>
            <p:cNvPr id="30" name="Up Arrow 29"/>
            <p:cNvSpPr/>
            <p:nvPr/>
          </p:nvSpPr>
          <p:spPr>
            <a:xfrm>
              <a:off x="6966857" y="3544784"/>
              <a:ext cx="174172" cy="321822"/>
            </a:xfrm>
            <a:prstGeom prst="up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Rounded Rectangle 30"/>
            <p:cNvSpPr/>
            <p:nvPr/>
          </p:nvSpPr>
          <p:spPr>
            <a:xfrm>
              <a:off x="9127792" y="2795846"/>
              <a:ext cx="1576252" cy="748938"/>
            </a:xfrm>
            <a:prstGeom prst="roundRect">
              <a:avLst/>
            </a:prstGeom>
            <a:solidFill>
              <a:srgbClr val="92D05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r>
                <a:rPr lang="en-US">
                  <a:solidFill>
                    <a:schemeClr val="tx1"/>
                  </a:solidFill>
                </a:rPr>
                <a:t>Export as AlgoMarker</a:t>
              </a:r>
              <a:endParaRPr lang="he-IL">
                <a:solidFill>
                  <a:schemeClr val="tx1"/>
                </a:solidFill>
              </a:endParaRPr>
            </a:p>
          </p:txBody>
        </p:sp>
        <p:sp>
          <p:nvSpPr>
            <p:cNvPr id="32" name="Right Arrow 31"/>
            <p:cNvSpPr/>
            <p:nvPr/>
          </p:nvSpPr>
          <p:spPr>
            <a:xfrm>
              <a:off x="7914156" y="3094695"/>
              <a:ext cx="1213636" cy="209938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721988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22577-4D6B-4E3A-9A54-A5B475745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Model Construction – the Code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B2CC6-6AA3-4686-A78C-D04539F7F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/>
              <a:t>All processes use internal (or imported) C++ libraries</a:t>
            </a:r>
          </a:p>
          <a:p>
            <a:pPr lvl="1"/>
            <a:r>
              <a:rPr lang="en-US"/>
              <a:t>Highly efficient in memory usage</a:t>
            </a:r>
          </a:p>
          <a:p>
            <a:pPr lvl="1"/>
            <a:r>
              <a:rPr lang="en-US"/>
              <a:t>Fast</a:t>
            </a:r>
          </a:p>
          <a:p>
            <a:pPr lvl="1"/>
            <a:r>
              <a:rPr lang="en-US"/>
              <a:t>Highly parallelized to improve performance on a single machine</a:t>
            </a:r>
          </a:p>
          <a:p>
            <a:pPr lvl="1"/>
            <a:r>
              <a:rPr lang="en-US"/>
              <a:t>Large, debugged and documented body of code</a:t>
            </a:r>
          </a:p>
          <a:p>
            <a:r>
              <a:rPr lang="en-US"/>
              <a:t>A large set of tools (C++ executables) wrap the basic capabilities to allow - </a:t>
            </a:r>
          </a:p>
          <a:p>
            <a:pPr lvl="1"/>
            <a:r>
              <a:rPr lang="en-US"/>
              <a:t>Loading to repositories</a:t>
            </a:r>
          </a:p>
          <a:p>
            <a:pPr lvl="1"/>
            <a:r>
              <a:rPr lang="en-US"/>
              <a:t>Model training, testing and export</a:t>
            </a:r>
          </a:p>
          <a:p>
            <a:pPr lvl="1"/>
            <a:r>
              <a:rPr lang="en-US"/>
              <a:t>Parameters optimization</a:t>
            </a:r>
          </a:p>
          <a:p>
            <a:pPr lvl="1"/>
            <a:r>
              <a:rPr lang="en-US"/>
              <a:t>Feature matrix export</a:t>
            </a:r>
          </a:p>
          <a:p>
            <a:pPr lvl="1"/>
            <a:r>
              <a:rPr lang="en-US"/>
              <a:t>Cross validation</a:t>
            </a:r>
          </a:p>
          <a:p>
            <a:pPr lvl="1"/>
            <a:r>
              <a:rPr lang="en-US"/>
              <a:t>Generation of cohorts and sample sets</a:t>
            </a:r>
          </a:p>
          <a:p>
            <a:pPr lvl="1"/>
            <a:r>
              <a:rPr lang="en-US"/>
              <a:t>Printing out models’ information</a:t>
            </a:r>
          </a:p>
          <a:p>
            <a:pPr lvl="1"/>
            <a:r>
              <a:rPr lang="en-US"/>
              <a:t>Graphical viewers for patients</a:t>
            </a:r>
          </a:p>
          <a:p>
            <a:pPr lvl="1"/>
            <a:r>
              <a:rPr lang="en-US"/>
              <a:t>More…</a:t>
            </a:r>
          </a:p>
          <a:p>
            <a:r>
              <a:rPr lang="en-US"/>
              <a:t>All of the basic capabilities and most of the tools are wrapped and have Python APIs</a:t>
            </a:r>
          </a:p>
          <a:p>
            <a:pPr lvl="1"/>
            <a:r>
              <a:rPr lang="en-US"/>
              <a:t>Exploratory projects using </a:t>
            </a:r>
            <a:r>
              <a:rPr lang="en-US" err="1"/>
              <a:t>Jupyter</a:t>
            </a:r>
            <a:r>
              <a:rPr lang="en-US"/>
              <a:t> notebooks</a:t>
            </a:r>
          </a:p>
          <a:p>
            <a:pPr lvl="1"/>
            <a:r>
              <a:rPr lang="en-US"/>
              <a:t>Use Python’s graphical tools</a:t>
            </a:r>
          </a:p>
          <a:p>
            <a:pPr lvl="1"/>
            <a:r>
              <a:rPr lang="en-US"/>
              <a:t>Combine with TensorFlow</a:t>
            </a:r>
          </a:p>
          <a:p>
            <a:pPr marL="0" indent="0">
              <a:buNone/>
            </a:pPr>
            <a:endParaRPr lang="en-US"/>
          </a:p>
          <a:p>
            <a:endParaRPr lang="en-US"/>
          </a:p>
          <a:p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75476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E8491-DD5B-4492-8F99-460A293DF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Challenges – a Plethora of Different Questions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E5CC8-1831-4DF4-9424-A36281A7D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/>
              <a:t>What is the probability of our patient to develop a certain condition?</a:t>
            </a:r>
          </a:p>
          <a:p>
            <a:pPr lvl="1"/>
            <a:r>
              <a:rPr lang="en-US" sz="1867"/>
              <a:t>Colorectal Cancer, Lung Cancer, AAA, Diabetes, CKD, </a:t>
            </a:r>
            <a:r>
              <a:rPr lang="en-US" sz="1867" i="1"/>
              <a:t>..</a:t>
            </a:r>
            <a:r>
              <a:rPr lang="en-US" sz="1867"/>
              <a:t>.</a:t>
            </a:r>
          </a:p>
          <a:p>
            <a:r>
              <a:rPr lang="en-US" sz="2400"/>
              <a:t>What is the probability that our patient complies? </a:t>
            </a:r>
          </a:p>
          <a:p>
            <a:pPr lvl="1"/>
            <a:r>
              <a:rPr lang="en-US" sz="1867"/>
              <a:t>gets vaccinated, takes medications, visits a GP, …</a:t>
            </a:r>
          </a:p>
          <a:p>
            <a:r>
              <a:rPr lang="en-US" sz="2400"/>
              <a:t>Should we ask our patient to take a blood test? </a:t>
            </a:r>
          </a:p>
          <a:p>
            <a:pPr lvl="1"/>
            <a:r>
              <a:rPr lang="en-US" sz="1867"/>
              <a:t>Glucose, HbA1C, Creatinine, …</a:t>
            </a:r>
          </a:p>
          <a:p>
            <a:r>
              <a:rPr lang="en-US" sz="2400"/>
              <a:t>Should we discharge our patient ?</a:t>
            </a:r>
          </a:p>
          <a:p>
            <a:pPr lvl="1"/>
            <a:r>
              <a:rPr lang="en-US" sz="1867"/>
              <a:t>From ER, Hospital ward, ICU</a:t>
            </a:r>
          </a:p>
          <a:p>
            <a:r>
              <a:rPr lang="en-US" sz="2400"/>
              <a:t>What would most GPs (or specialists) prescribe for our patient?</a:t>
            </a:r>
          </a:p>
          <a:p>
            <a:r>
              <a:rPr lang="en-US" sz="2400">
                <a:solidFill>
                  <a:schemeClr val="accent1"/>
                </a:solidFill>
              </a:rPr>
              <a:t>Which patients would benefit most from an action? </a:t>
            </a:r>
          </a:p>
          <a:p>
            <a:pPr lvl="1"/>
            <a:r>
              <a:rPr lang="en-US" sz="1867">
                <a:solidFill>
                  <a:schemeClr val="accent1"/>
                </a:solidFill>
              </a:rPr>
              <a:t>vaccination, home visit, life-style intervention, …</a:t>
            </a:r>
          </a:p>
          <a:p>
            <a:r>
              <a:rPr lang="en-US" sz="2400">
                <a:solidFill>
                  <a:schemeClr val="accent1"/>
                </a:solidFill>
              </a:rPr>
              <a:t>What will be the effect of treating my patient with a specific drug?</a:t>
            </a:r>
          </a:p>
          <a:p>
            <a:r>
              <a:rPr lang="en-US" sz="2400">
                <a:solidFill>
                  <a:schemeClr val="accent1"/>
                </a:solidFill>
              </a:rPr>
              <a:t>Is Drug A better than Drug B for my patient?</a:t>
            </a:r>
            <a:endParaRPr lang="en-US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169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Internal or External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Internal</a:t>
            </a:r>
            <a:endParaRPr lang="he-IL" sz="2800" b="1"/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/>
              <a:t>External</a:t>
            </a:r>
            <a:endParaRPr lang="he-IL" sz="2800" b="1"/>
          </a:p>
        </p:txBody>
      </p:sp>
      <p:grpSp>
        <p:nvGrpSpPr>
          <p:cNvPr id="10" name="Group 9"/>
          <p:cNvGrpSpPr/>
          <p:nvPr/>
        </p:nvGrpSpPr>
        <p:grpSpPr>
          <a:xfrm>
            <a:off x="1136392" y="1629448"/>
            <a:ext cx="3892732" cy="3656656"/>
            <a:chOff x="139337" y="1629447"/>
            <a:chExt cx="3892732" cy="3831771"/>
          </a:xfrm>
        </p:grpSpPr>
        <p:grpSp>
          <p:nvGrpSpPr>
            <p:cNvPr id="6" name="Group 5"/>
            <p:cNvGrpSpPr/>
            <p:nvPr/>
          </p:nvGrpSpPr>
          <p:grpSpPr>
            <a:xfrm>
              <a:off x="2504307" y="1970616"/>
              <a:ext cx="1156902" cy="969266"/>
              <a:chOff x="2160912" y="1881260"/>
              <a:chExt cx="1156902" cy="969266"/>
            </a:xfrm>
          </p:grpSpPr>
          <p:pic>
            <p:nvPicPr>
              <p:cNvPr id="14" name="Picture 13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6" name="Picture 15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19" name="Picture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grpSp>
          <p:nvGrpSpPr>
            <p:cNvPr id="20" name="Group 19"/>
            <p:cNvGrpSpPr/>
            <p:nvPr/>
          </p:nvGrpSpPr>
          <p:grpSpPr>
            <a:xfrm>
              <a:off x="2504307" y="4038147"/>
              <a:ext cx="1156902" cy="969266"/>
              <a:chOff x="2160912" y="1881260"/>
              <a:chExt cx="1156902" cy="969266"/>
            </a:xfrm>
          </p:grpSpPr>
          <p:pic>
            <p:nvPicPr>
              <p:cNvPr id="21" name="Picture 20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1881260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2" name="Picture 21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210256"/>
                <a:ext cx="1156902" cy="311274"/>
              </a:xfrm>
              <a:prstGeom prst="rect">
                <a:avLst/>
              </a:prstGeom>
            </p:spPr>
          </p:pic>
          <p:pic>
            <p:nvPicPr>
              <p:cNvPr id="23" name="Picture 22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160912" y="2539252"/>
                <a:ext cx="1156902" cy="311274"/>
              </a:xfrm>
              <a:prstGeom prst="rect">
                <a:avLst/>
              </a:prstGeom>
            </p:spPr>
          </p:pic>
        </p:grpSp>
        <p:sp>
          <p:nvSpPr>
            <p:cNvPr id="8" name="TextBox 7"/>
            <p:cNvSpPr txBox="1"/>
            <p:nvPr/>
          </p:nvSpPr>
          <p:spPr>
            <a:xfrm>
              <a:off x="334363" y="1970616"/>
              <a:ext cx="1902829" cy="861774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Center</a:t>
              </a:r>
            </a:p>
            <a:p>
              <a:pPr algn="l" rtl="0"/>
              <a:r>
                <a:rPr lang="en-US" sz="1600"/>
                <a:t>20M+ records</a:t>
              </a:r>
            </a:p>
            <a:p>
              <a:pPr algn="l" rtl="0"/>
              <a:r>
                <a:rPr lang="en-US" sz="1600"/>
                <a:t>100M+ patient years</a:t>
              </a:r>
              <a:endParaRPr lang="he-IL" sz="160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833" y="4035517"/>
              <a:ext cx="1926874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Cluster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473887" y="5535254"/>
            <a:ext cx="939873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</a:t>
            </a:r>
            <a:endParaRPr lang="he-IL"/>
          </a:p>
        </p:txBody>
      </p:sp>
      <p:grpSp>
        <p:nvGrpSpPr>
          <p:cNvPr id="27" name="Group 26"/>
          <p:cNvGrpSpPr/>
          <p:nvPr/>
        </p:nvGrpSpPr>
        <p:grpSpPr>
          <a:xfrm>
            <a:off x="7197786" y="1669313"/>
            <a:ext cx="3892732" cy="3656656"/>
            <a:chOff x="139337" y="1629447"/>
            <a:chExt cx="3892732" cy="3831771"/>
          </a:xfrm>
        </p:grpSpPr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1970616"/>
              <a:ext cx="1156902" cy="311274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04307" y="4038146"/>
              <a:ext cx="1156902" cy="311274"/>
            </a:xfrm>
            <a:prstGeom prst="rect">
              <a:avLst/>
            </a:prstGeom>
          </p:spPr>
        </p:pic>
        <p:sp>
          <p:nvSpPr>
            <p:cNvPr id="30" name="TextBox 29"/>
            <p:cNvSpPr txBox="1"/>
            <p:nvPr/>
          </p:nvSpPr>
          <p:spPr>
            <a:xfrm>
              <a:off x="334363" y="1970616"/>
              <a:ext cx="1274451" cy="64503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Data Server</a:t>
              </a:r>
            </a:p>
            <a:p>
              <a:pPr algn="l" rtl="0"/>
              <a:r>
                <a:rPr lang="en-US" sz="1600"/>
                <a:t>Client Data</a:t>
              </a:r>
              <a:endParaRPr lang="he-IL" sz="160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382833" y="4035517"/>
              <a:ext cx="2982035" cy="838541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/>
                <a:t>Computing Server</a:t>
              </a:r>
            </a:p>
            <a:p>
              <a:pPr algn="l" rtl="0"/>
              <a:r>
                <a:rPr lang="en-US" sz="1400"/>
                <a:t>Installed with Medial Tools</a:t>
              </a:r>
            </a:p>
            <a:p>
              <a:pPr algn="l" rtl="0"/>
              <a:r>
                <a:rPr lang="en-US" sz="1400"/>
                <a:t>Repository/Training/Testing/Exporting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139337" y="1629447"/>
              <a:ext cx="3892732" cy="3831771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8234320" y="5538544"/>
            <a:ext cx="1616340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/>
              <a:t>Secured Access</a:t>
            </a:r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223974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5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External Sandboxes and Transfer Learning</a:t>
            </a:r>
            <a:endParaRPr lang="he-IL"/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078026" y="1332412"/>
            <a:ext cx="43543" cy="46146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403566" y="913585"/>
            <a:ext cx="1358385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Internal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8437644" y="933518"/>
            <a:ext cx="1413016" cy="52322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sz="2800" b="1">
                <a:solidFill>
                  <a:prstClr val="black"/>
                </a:solidFill>
              </a:rPr>
              <a:t>External</a:t>
            </a:r>
            <a:endParaRPr lang="he-IL" sz="2800" b="1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449856" y="5381129"/>
            <a:ext cx="4903843" cy="584775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>
                <a:solidFill>
                  <a:prstClr val="black"/>
                </a:solidFill>
              </a:rPr>
              <a:t>Uses the power of the Internal model</a:t>
            </a:r>
          </a:p>
          <a:p>
            <a:pPr algn="l" rtl="0"/>
            <a:r>
              <a:rPr lang="en-US" sz="1600">
                <a:solidFill>
                  <a:prstClr val="black"/>
                </a:solidFill>
              </a:rPr>
              <a:t>Incorporates client specific data to improve performance</a:t>
            </a:r>
            <a:endParaRPr lang="he-IL" sz="1600">
              <a:solidFill>
                <a:prstClr val="black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2065381" y="2143414"/>
            <a:ext cx="1696570" cy="1639237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400">
                <a:solidFill>
                  <a:prstClr val="white"/>
                </a:solidFill>
              </a:rPr>
              <a:t>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690222" y="4304594"/>
            <a:ext cx="2861553" cy="1354217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l" rtl="0"/>
            <a:r>
              <a:rPr lang="en-US" sz="1600"/>
              <a:t>Trained on internal Data</a:t>
            </a:r>
          </a:p>
          <a:p>
            <a:endParaRPr lang="en-US" sz="1600"/>
          </a:p>
          <a:p>
            <a:pPr algn="l" rtl="0"/>
            <a:r>
              <a:rPr lang="en-US" sz="1600"/>
              <a:t>Biological</a:t>
            </a:r>
          </a:p>
          <a:p>
            <a:pPr algn="l" rtl="0"/>
            <a:r>
              <a:rPr lang="en-US" sz="1600"/>
              <a:t>No “client specific” features</a:t>
            </a:r>
          </a:p>
          <a:p>
            <a:pPr algn="l" rtl="0"/>
            <a:r>
              <a:rPr lang="en-US" sz="1600"/>
              <a:t>Trained on large datasets</a:t>
            </a:r>
            <a:endParaRPr lang="he-IL" sz="1600"/>
          </a:p>
        </p:txBody>
      </p:sp>
      <p:sp>
        <p:nvSpPr>
          <p:cNvPr id="28" name="Oval 27"/>
          <p:cNvSpPr/>
          <p:nvPr/>
        </p:nvSpPr>
        <p:spPr>
          <a:xfrm>
            <a:off x="7079918" y="1747690"/>
            <a:ext cx="1070192" cy="995510"/>
          </a:xfrm>
          <a:prstGeom prst="ellipse">
            <a:avLst/>
          </a:prstGeom>
          <a:solidFill>
            <a:srgbClr val="E51917">
              <a:alpha val="75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Model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Scores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831368" y="1606249"/>
            <a:ext cx="554182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 rtl="0"/>
            <a:r>
              <a:rPr lang="en-US" sz="6000">
                <a:solidFill>
                  <a:srgbClr val="0070C0"/>
                </a:solidFill>
              </a:rPr>
              <a:t>+</a:t>
            </a:r>
            <a:endParaRPr lang="he-IL" sz="6000">
              <a:solidFill>
                <a:srgbClr val="0070C0"/>
              </a:solidFill>
            </a:endParaRPr>
          </a:p>
        </p:txBody>
      </p:sp>
      <p:sp>
        <p:nvSpPr>
          <p:cNvPr id="34" name="Oval 33"/>
          <p:cNvSpPr/>
          <p:nvPr/>
        </p:nvSpPr>
        <p:spPr>
          <a:xfrm>
            <a:off x="10001709" y="1747690"/>
            <a:ext cx="2005564" cy="995510"/>
          </a:xfrm>
          <a:prstGeom prst="ellipse">
            <a:avLst/>
          </a:prstGeom>
          <a:solidFill>
            <a:schemeClr val="tx2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1400">
                <a:solidFill>
                  <a:prstClr val="white"/>
                </a:solidFill>
              </a:rPr>
              <a:t>Client Data</a:t>
            </a:r>
          </a:p>
          <a:p>
            <a:pPr algn="ctr" rtl="0"/>
            <a:r>
              <a:rPr lang="en-US" sz="1400">
                <a:solidFill>
                  <a:prstClr val="white"/>
                </a:solidFill>
              </a:rPr>
              <a:t>Features</a:t>
            </a:r>
          </a:p>
        </p:txBody>
      </p:sp>
      <p:sp>
        <p:nvSpPr>
          <p:cNvPr id="12" name="Down Arrow 11"/>
          <p:cNvSpPr/>
          <p:nvPr/>
        </p:nvSpPr>
        <p:spPr>
          <a:xfrm>
            <a:off x="8940952" y="2621912"/>
            <a:ext cx="406400" cy="729673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/>
          <p:nvPr/>
        </p:nvSpPr>
        <p:spPr>
          <a:xfrm>
            <a:off x="8260174" y="3547629"/>
            <a:ext cx="1696570" cy="1639237"/>
          </a:xfrm>
          <a:prstGeom prst="ellipse">
            <a:avLst/>
          </a:prstGeom>
          <a:solidFill>
            <a:schemeClr val="accent6">
              <a:lumMod val="75000"/>
              <a:alpha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r>
              <a:rPr lang="en-US" sz="2000">
                <a:solidFill>
                  <a:prstClr val="white"/>
                </a:solidFill>
              </a:rPr>
              <a:t>Retrained</a:t>
            </a:r>
          </a:p>
          <a:p>
            <a:pPr algn="ctr" rtl="0"/>
            <a:r>
              <a:rPr lang="en-US" sz="2000">
                <a:solidFill>
                  <a:prstClr val="white"/>
                </a:solidFill>
              </a:rPr>
              <a:t>Model</a:t>
            </a:r>
          </a:p>
        </p:txBody>
      </p:sp>
    </p:spTree>
    <p:extLst>
      <p:ext uri="{BB962C8B-B14F-4D97-AF65-F5344CB8AC3E}">
        <p14:creationId xmlns:p14="http://schemas.microsoft.com/office/powerpoint/2010/main" val="1240699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  <p:bldP spid="28" grpId="0" animBg="1"/>
      <p:bldP spid="11" grpId="0"/>
      <p:bldP spid="34" grpId="0" animBg="1"/>
      <p:bldP spid="12" grpId="0" animBg="1"/>
      <p:bldP spid="35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28972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7B9E0-A983-45EC-8725-917601357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61" y="54157"/>
            <a:ext cx="10150644" cy="666786"/>
          </a:xfrm>
        </p:spPr>
        <p:txBody>
          <a:bodyPr/>
          <a:lstStyle/>
          <a:p>
            <a:r>
              <a:rPr lang="en-US"/>
              <a:t>AI On Retrospective Medical Data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BD803A-BDEA-4C10-B9A5-BA6FA429B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8576" y="980388"/>
            <a:ext cx="6693424" cy="5033914"/>
          </a:xfrm>
        </p:spPr>
        <p:txBody>
          <a:bodyPr>
            <a:normAutofit lnSpcReduction="10000"/>
          </a:bodyPr>
          <a:lstStyle/>
          <a:p>
            <a:r>
              <a:rPr lang="en-US" sz="2400"/>
              <a:t>Data is temporal, yet highly irregular</a:t>
            </a:r>
          </a:p>
          <a:p>
            <a:pPr lvl="1"/>
            <a:r>
              <a:rPr lang="en-US" sz="1867"/>
              <a:t>Need to create features that capture dynamics</a:t>
            </a:r>
          </a:p>
          <a:p>
            <a:r>
              <a:rPr lang="en-US" sz="2400"/>
              <a:t>Some highly categorical signals </a:t>
            </a:r>
          </a:p>
          <a:p>
            <a:pPr lvl="1"/>
            <a:r>
              <a:rPr lang="en-US" sz="1867"/>
              <a:t>Diagnoses, Procedures, Medications</a:t>
            </a:r>
          </a:p>
          <a:p>
            <a:pPr lvl="1"/>
            <a:r>
              <a:rPr lang="en-US" sz="2000"/>
              <a:t>100k and more dimensions</a:t>
            </a:r>
          </a:p>
          <a:p>
            <a:r>
              <a:rPr lang="en-US" sz="2400"/>
              <a:t>Data comprises of different types of signals </a:t>
            </a:r>
          </a:p>
          <a:p>
            <a:r>
              <a:rPr lang="en-US" sz="2400"/>
              <a:t>Many signals are sparse</a:t>
            </a:r>
          </a:p>
          <a:p>
            <a:r>
              <a:rPr lang="en-US" sz="2400"/>
              <a:t>Data is often not standardized</a:t>
            </a:r>
          </a:p>
          <a:p>
            <a:r>
              <a:rPr lang="en-US" sz="2400"/>
              <a:t>Data not collected in controlled environment –</a:t>
            </a:r>
          </a:p>
          <a:p>
            <a:pPr lvl="1"/>
            <a:r>
              <a:rPr lang="en-US" sz="1867"/>
              <a:t>It is partial and extremely noisy</a:t>
            </a:r>
          </a:p>
          <a:p>
            <a:pPr lvl="1"/>
            <a:r>
              <a:rPr lang="en-US" sz="1867"/>
              <a:t>Biased</a:t>
            </a:r>
          </a:p>
          <a:p>
            <a:pPr lvl="1"/>
            <a:r>
              <a:rPr lang="en-US" sz="1867"/>
              <a:t>Rich in spurious patterns that make generalization difficult</a:t>
            </a:r>
          </a:p>
          <a:p>
            <a:pPr lvl="1"/>
            <a:r>
              <a:rPr lang="en-US" sz="1867"/>
              <a:t>Sensitive to changes in health care policies</a:t>
            </a:r>
            <a:endParaRPr lang="en-US" sz="2400"/>
          </a:p>
          <a:p>
            <a:pPr marL="0" indent="0">
              <a:buNone/>
            </a:pPr>
            <a:endParaRPr lang="en-US" sz="2400"/>
          </a:p>
          <a:p>
            <a:endParaRPr lang="en-IL"/>
          </a:p>
        </p:txBody>
      </p:sp>
      <p:pic>
        <p:nvPicPr>
          <p:cNvPr id="1034" name="Picture 10" descr="Image result for medical data">
            <a:extLst>
              <a:ext uri="{FF2B5EF4-FFF2-40B4-BE49-F238E27FC236}">
                <a16:creationId xmlns:a16="http://schemas.microsoft.com/office/drawing/2014/main" id="{867EF1C1-DE15-4A15-BCFA-9C7434C341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20943"/>
            <a:ext cx="5145087" cy="52933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0851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r="5859"/>
          <a:stretch/>
        </p:blipFill>
        <p:spPr>
          <a:xfrm>
            <a:off x="3746745" y="47059"/>
            <a:ext cx="1873498" cy="15624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161" y="54157"/>
            <a:ext cx="4023607" cy="666786"/>
          </a:xfrm>
        </p:spPr>
        <p:txBody>
          <a:bodyPr/>
          <a:lstStyle/>
          <a:p>
            <a:r>
              <a:rPr lang="en-US"/>
              <a:t>Imaging</a:t>
            </a:r>
            <a:endParaRPr lang="he-IL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-50000"/>
                    </a14:imgEffect>
                    <a14:imgEffect>
                      <a14:brightnessContrast bright="-40000" contrast="-40000"/>
                    </a14:imgEffect>
                  </a14:imgLayer>
                </a14:imgProps>
              </a:ext>
            </a:extLst>
          </a:blip>
          <a:srcRect l="11407"/>
          <a:stretch/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6279709" y="54157"/>
            <a:ext cx="4023607" cy="666786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 defTabSz="609585" rtl="0" eaLnBrk="1" latinLnBrk="0" hangingPunct="1">
              <a:spcBef>
                <a:spcPct val="0"/>
              </a:spcBef>
              <a:buNone/>
              <a:defRPr sz="3733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solidFill>
                  <a:prstClr val="black"/>
                </a:solidFill>
              </a:rPr>
              <a:t>Medical records</a:t>
            </a:r>
            <a:endParaRPr lang="he-IL">
              <a:solidFill>
                <a:prstClr val="black"/>
              </a:solidFill>
            </a:endParaRPr>
          </a:p>
        </p:txBody>
      </p:sp>
      <p:graphicFrame>
        <p:nvGraphicFramePr>
          <p:cNvPr id="8" name="Chart 7"/>
          <p:cNvGraphicFramePr/>
          <p:nvPr/>
        </p:nvGraphicFramePr>
        <p:xfrm>
          <a:off x="231175" y="1061884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6687344" y="1061883"/>
          <a:ext cx="5273480" cy="51324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39521558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D5542-644F-4EEC-B177-0F9C64439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Why Build Our Own Platform ?</a:t>
            </a:r>
            <a:endParaRPr lang="en-IL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773B94-BFD5-4495-8FFF-9746EABC25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73453"/>
              </p:ext>
            </p:extLst>
          </p:nvPr>
        </p:nvGraphicFramePr>
        <p:xfrm>
          <a:off x="458903" y="1413010"/>
          <a:ext cx="11255604" cy="45823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8007">
                  <a:extLst>
                    <a:ext uri="{9D8B030D-6E8A-4147-A177-3AD203B41FA5}">
                      <a16:colId xmlns:a16="http://schemas.microsoft.com/office/drawing/2014/main" val="2329276770"/>
                    </a:ext>
                  </a:extLst>
                </a:gridCol>
                <a:gridCol w="5637597">
                  <a:extLst>
                    <a:ext uri="{9D8B030D-6E8A-4147-A177-3AD203B41FA5}">
                      <a16:colId xmlns:a16="http://schemas.microsoft.com/office/drawing/2014/main" val="2958906307"/>
                    </a:ext>
                  </a:extLst>
                </a:gridCol>
              </a:tblGrid>
              <a:tr h="388504">
                <a:tc>
                  <a:txBody>
                    <a:bodyPr/>
                    <a:lstStyle/>
                    <a:p>
                      <a:r>
                        <a:rPr lang="en-US"/>
                        <a:t>Need</a:t>
                      </a:r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Existing Platforms</a:t>
                      </a:r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526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Unified medical data model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55539"/>
                  </a:ext>
                </a:extLst>
              </a:tr>
              <a:tr h="694585">
                <a:tc>
                  <a:txBody>
                    <a:bodyPr/>
                    <a:lstStyle/>
                    <a:p>
                      <a:r>
                        <a:rPr lang="en-US" sz="1800"/>
                        <a:t>Configurable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– Can adjust some parameters for models, but can’t configure the WHOLE process and need to do it in code</a:t>
                      </a:r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827210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Rich and varied features set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Need to rewrite for each project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019302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Analysis Tools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Very basic, Not matching medical analysis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079665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Efficient in memory and speed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~ - Training runs OK, the rest is highly not efficient.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277319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All encompassing 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start from matrix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80507457"/>
                  </a:ext>
                </a:extLst>
              </a:tr>
              <a:tr h="480866">
                <a:tc>
                  <a:txBody>
                    <a:bodyPr/>
                    <a:lstStyle/>
                    <a:p>
                      <a:r>
                        <a:rPr lang="en-US" sz="1800"/>
                        <a:t>Productization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Hard, need to write all the missing stuff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889736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Easy extension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Often hard to make changes. Users tend to stick to the available tools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1937397"/>
                  </a:ext>
                </a:extLst>
              </a:tr>
              <a:tr h="284903">
                <a:tc>
                  <a:txBody>
                    <a:bodyPr/>
                    <a:lstStyle/>
                    <a:p>
                      <a:r>
                        <a:rPr lang="en-US" sz="1800"/>
                        <a:t>Group effort</a:t>
                      </a:r>
                      <a:endParaRPr lang="en-IL" sz="1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X – Each project development is independent of others</a:t>
                      </a:r>
                      <a:endParaRPr lang="en-IL" sz="1800"/>
                    </a:p>
                  </a:txBody>
                  <a:tcPr>
                    <a:solidFill>
                      <a:srgbClr val="FF0000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9942989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E8AF06D-06F0-4E27-999E-A4EEE3075079}"/>
              </a:ext>
            </a:extLst>
          </p:cNvPr>
          <p:cNvSpPr txBox="1"/>
          <p:nvPr/>
        </p:nvSpPr>
        <p:spPr>
          <a:xfrm>
            <a:off x="618836" y="951345"/>
            <a:ext cx="111142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R, MATLAB, </a:t>
            </a:r>
            <a:r>
              <a:rPr lang="en-US" sz="2400" err="1"/>
              <a:t>SciKit</a:t>
            </a:r>
            <a:r>
              <a:rPr lang="en-US" sz="2400"/>
              <a:t>-Learn, TensorFlow (and extensions), </a:t>
            </a:r>
            <a:r>
              <a:rPr lang="en-US" sz="2400" i="1"/>
              <a:t>etc</a:t>
            </a:r>
            <a:r>
              <a:rPr lang="en-US" sz="2400"/>
              <a:t>. – all offer partial solutions.</a:t>
            </a:r>
          </a:p>
        </p:txBody>
      </p:sp>
    </p:spTree>
    <p:extLst>
      <p:ext uri="{BB962C8B-B14F-4D97-AF65-F5344CB8AC3E}">
        <p14:creationId xmlns:p14="http://schemas.microsoft.com/office/powerpoint/2010/main" val="3822670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Birdseye Overview</a:t>
            </a:r>
          </a:p>
        </p:txBody>
      </p:sp>
    </p:spTree>
    <p:extLst>
      <p:ext uri="{BB962C8B-B14F-4D97-AF65-F5344CB8AC3E}">
        <p14:creationId xmlns:p14="http://schemas.microsoft.com/office/powerpoint/2010/main" val="216905960"/>
      </p:ext>
    </p:extLst>
  </p:cSld>
  <p:clrMapOvr>
    <a:masterClrMapping/>
  </p:clrMapOvr>
</p:sld>
</file>

<file path=ppt/theme/theme1.xml><?xml version="1.0" encoding="utf-8"?>
<a:theme xmlns:a="http://schemas.openxmlformats.org/drawingml/2006/main" name="medial">
  <a:themeElements>
    <a:clrScheme name="Custom 10">
      <a:dk1>
        <a:sysClr val="windowText" lastClr="000000"/>
      </a:dk1>
      <a:lt1>
        <a:sysClr val="window" lastClr="FFFFFF"/>
      </a:lt1>
      <a:dk2>
        <a:srgbClr val="27A9E1"/>
      </a:dk2>
      <a:lt2>
        <a:srgbClr val="808080"/>
      </a:lt2>
      <a:accent1>
        <a:srgbClr val="27A9E1"/>
      </a:accent1>
      <a:accent2>
        <a:srgbClr val="ED1C24"/>
      </a:accent2>
      <a:accent3>
        <a:srgbClr val="4E4E4E"/>
      </a:accent3>
      <a:accent4>
        <a:srgbClr val="808080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C31E3404EF4534293ADBB1F9F9B9FD9" ma:contentTypeVersion="17" ma:contentTypeDescription="Create a new document." ma:contentTypeScope="" ma:versionID="b4a5c63e75012810f2ce94b6cb1f5608">
  <xsd:schema xmlns:xsd="http://www.w3.org/2001/XMLSchema" xmlns:xs="http://www.w3.org/2001/XMLSchema" xmlns:p="http://schemas.microsoft.com/office/2006/metadata/properties" xmlns:ns2="75732a1a-ab78-4c69-9481-b06b03852f9d" xmlns:ns3="b133f4b6-f204-47a2-bd3c-cffa105970bc" targetNamespace="http://schemas.microsoft.com/office/2006/metadata/properties" ma:root="true" ma:fieldsID="7b59563ea63568a6325401c03b3eb7a4" ns2:_="" ns3:_="">
    <xsd:import namespace="75732a1a-ab78-4c69-9481-b06b03852f9d"/>
    <xsd:import namespace="b133f4b6-f204-47a2-bd3c-cffa10597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Location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732a1a-ab78-4c69-9481-b06b03852f9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61120e63-87db-46fd-88e4-34d6166552c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33f4b6-f204-47a2-bd3c-cffa10597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96f369fc-18bf-4df0-8121-16676ad4663f}" ma:internalName="TaxCatchAll" ma:showField="CatchAllData" ma:web="b133f4b6-f204-47a2-bd3c-cffa105970b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b133f4b6-f204-47a2-bd3c-cffa105970bc">
      <UserInfo>
        <DisplayName>Yaron</DisplayName>
        <AccountId>16</AccountId>
        <AccountType/>
      </UserInfo>
      <UserInfo>
        <DisplayName>Avi Shoshan</DisplayName>
        <AccountId>15</AccountId>
        <AccountType/>
      </UserInfo>
      <UserInfo>
        <DisplayName>Rachel Yesharim</DisplayName>
        <AccountId>44</AccountId>
        <AccountType/>
      </UserInfo>
    </SharedWithUsers>
    <TaxCatchAll xmlns="b133f4b6-f204-47a2-bd3c-cffa105970bc" xsi:nil="true"/>
    <lcf76f155ced4ddcb4097134ff3c332f xmlns="75732a1a-ab78-4c69-9481-b06b03852f9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7DBFD39A-C552-4252-B6E4-9D310EC68A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7383C0B-1064-4E1C-AEAF-91E6F602E1E2}"/>
</file>

<file path=customXml/itemProps3.xml><?xml version="1.0" encoding="utf-8"?>
<ds:datastoreItem xmlns:ds="http://schemas.openxmlformats.org/officeDocument/2006/customXml" ds:itemID="{EEEE6467-049C-4F91-8DF1-94B68CEDE6AC}">
  <ds:schemaRefs>
    <ds:schemaRef ds:uri="75732a1a-ab78-4c69-9481-b06b03852f9d"/>
    <ds:schemaRef ds:uri="b133f4b6-f204-47a2-bd3c-cffa105970b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3541</Words>
  <Application>Microsoft Office PowerPoint</Application>
  <PresentationFormat>Widescreen</PresentationFormat>
  <Paragraphs>828</Paragraphs>
  <Slides>52</Slides>
  <Notes>22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5" baseType="lpstr">
      <vt:lpstr>Arial</vt:lpstr>
      <vt:lpstr>Calibri</vt:lpstr>
      <vt:lpstr>medial</vt:lpstr>
      <vt:lpstr>Data Science Infrastructure</vt:lpstr>
      <vt:lpstr>Slide 1</vt:lpstr>
      <vt:lpstr>Agenda</vt:lpstr>
      <vt:lpstr>Introduction – The Challenges</vt:lpstr>
      <vt:lpstr>The Challenges – a Plethora of Different Questions</vt:lpstr>
      <vt:lpstr>AI On Retrospective Medical Data</vt:lpstr>
      <vt:lpstr>Imaging</vt:lpstr>
      <vt:lpstr>Why Build Our Own Platform ?</vt:lpstr>
      <vt:lpstr>Birdseye Overview</vt:lpstr>
      <vt:lpstr>Elements of the Infrastructure</vt:lpstr>
      <vt:lpstr>Summary of Methodology</vt:lpstr>
      <vt:lpstr>Diving into the Details</vt:lpstr>
      <vt:lpstr>Summary of Methodology</vt:lpstr>
      <vt:lpstr>Structured Medical Record</vt:lpstr>
      <vt:lpstr>Data Sources</vt:lpstr>
      <vt:lpstr>Data Loading Process</vt:lpstr>
      <vt:lpstr>Data Loading Process - Challenges</vt:lpstr>
      <vt:lpstr>Summary of Methodology</vt:lpstr>
      <vt:lpstr>Data Model – Major Needs</vt:lpstr>
      <vt:lpstr>Summary of Methodology</vt:lpstr>
      <vt:lpstr>Cohort and Registries</vt:lpstr>
      <vt:lpstr>Cohort and Registries</vt:lpstr>
      <vt:lpstr>Sampling</vt:lpstr>
      <vt:lpstr>Summary of Methodology</vt:lpstr>
      <vt:lpstr>Repository Processors</vt:lpstr>
      <vt:lpstr>Summary of Methodology</vt:lpstr>
      <vt:lpstr>Feature Generation</vt:lpstr>
      <vt:lpstr>Feature Generation – Functional Features</vt:lpstr>
      <vt:lpstr>Feature Generators – Many more option</vt:lpstr>
      <vt:lpstr>Summary of Methodology</vt:lpstr>
      <vt:lpstr>Feature Processors - Imputation</vt:lpstr>
      <vt:lpstr>Feature Processors – Feature Selection</vt:lpstr>
      <vt:lpstr>Summary of Methodology</vt:lpstr>
      <vt:lpstr>Predictors</vt:lpstr>
      <vt:lpstr>Predictors</vt:lpstr>
      <vt:lpstr>Predictors – Meta Algorithms</vt:lpstr>
      <vt:lpstr>Summary of Methodology</vt:lpstr>
      <vt:lpstr>Post Processors – Apply Processes on Predictions</vt:lpstr>
      <vt:lpstr>Post Processors – Apply Processes on Predictions</vt:lpstr>
      <vt:lpstr>Summary of Methodology</vt:lpstr>
      <vt:lpstr>Performance Analysis</vt:lpstr>
      <vt:lpstr>Validation – Internal and External </vt:lpstr>
      <vt:lpstr>Performance Analysis – Model Selection</vt:lpstr>
      <vt:lpstr>Summary of Methodology</vt:lpstr>
      <vt:lpstr>Serialization – An Enabler For Productization</vt:lpstr>
      <vt:lpstr>AlgoMarkers and the AlgoAnalyzer</vt:lpstr>
      <vt:lpstr>Model construction – the Usage</vt:lpstr>
      <vt:lpstr>Model Construction – the Complete Picture</vt:lpstr>
      <vt:lpstr>Model Construction – the Code</vt:lpstr>
      <vt:lpstr>Internal or External</vt:lpstr>
      <vt:lpstr>External Sandboxes and Transfer Learning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Science Infrastructure</dc:title>
  <dc:creator/>
  <cp:lastModifiedBy>Rachel Yesharim</cp:lastModifiedBy>
  <cp:revision>1</cp:revision>
  <dcterms:created xsi:type="dcterms:W3CDTF">2019-10-23T06:56:48Z</dcterms:created>
  <dcterms:modified xsi:type="dcterms:W3CDTF">2020-09-21T10:47:45Z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0x0101002C31E3404EF4534293ADBB1F9F9B9FD9</vt:lpwstr>
  </property>
  <property fmtid="{D5CDD505-2E9C-101B-9397-08002B2CF9AE}" pid="3" name="Order">
    <vt:r8>500</vt:r8>
  </property>
  <property fmtid="{D5CDD505-2E9C-101B-9397-08002B2CF9AE}" pid="4" name="ComplianceAssetId">
    <vt:lpwstr/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TemplateUrl">
    <vt:lpwstr/>
  </property>
</Properties>
</file>