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5" r:id="rId20"/>
    <p:sldId id="276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0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3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5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DD44-C2FD-4EE1-98FE-A6F300A71ECD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8FF8-7748-4702-A5AA-B0FCDD39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4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Short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j is shared…. This is dangerous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j;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861249"/>
            <a:ext cx="8628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threads read/write the SAME j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thread can change j, after another did but before it was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will cause random erroneous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How can we fix this?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fix option 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Adding j as a private variable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,j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j;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– fix option 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When j is defined inside the block it is always private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 = 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j;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8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um is dependent on all i’s 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918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Since sum is shared, different threads will override each other result…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Looks like a serial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The reduction() directive solves this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10759752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reduction(+:sum)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8669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creates a private sum variable for each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Once threads finish the sums will be summed.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Reduction directive can be used also with |,||,-,*,&amp;,&amp;&amp; and more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0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Each write to file must be “atomic”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8576388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LotsOfWork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]&gt;0)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],data);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61155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could write to file after the loop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solution is </a:t>
            </a:r>
            <a:r>
              <a:rPr lang="en-US" sz="2400" dirty="0" smtClean="0"/>
              <a:t>to define </a:t>
            </a:r>
            <a:r>
              <a:rPr lang="en-US" sz="2400" dirty="0" smtClean="0"/>
              <a:t>a </a:t>
            </a:r>
            <a:r>
              <a:rPr lang="en-US" sz="2400" dirty="0" smtClean="0"/>
              <a:t>critical </a:t>
            </a:r>
            <a:r>
              <a:rPr lang="en-US" sz="2400" dirty="0" smtClean="0"/>
              <a:t>section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08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We use the critical pragma</a:t>
            </a:r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199" y="2453952"/>
            <a:ext cx="9360159" cy="2397966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LotsOfWork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critical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]&gt;0)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],data);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11192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code block right after the “critical” is locked – only a single thread at a time 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got the atomic functionality we needed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10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Next one looks like truly serial: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63283"/>
            <a:ext cx="8576388" cy="171867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a[i-1]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LotsOfWork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i,data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5834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Adding </a:t>
            </a:r>
            <a:r>
              <a:rPr lang="en-US" sz="2400" dirty="0" err="1" smtClean="0"/>
              <a:t>omp</a:t>
            </a:r>
            <a:r>
              <a:rPr lang="en-US" sz="2400" dirty="0" smtClean="0"/>
              <a:t> parallel won’t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also can’t use reduction of some kind…</a:t>
            </a:r>
          </a:p>
        </p:txBody>
      </p:sp>
    </p:spTree>
    <p:extLst>
      <p:ext uri="{BB962C8B-B14F-4D97-AF65-F5344CB8AC3E}">
        <p14:creationId xmlns:p14="http://schemas.microsoft.com/office/powerpoint/2010/main" val="243228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Sometimes it’s better to split the loop work load: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63283"/>
            <a:ext cx="8576388" cy="2248676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LotsOfWork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a[i-1];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667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First loop does most of the work in parallel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Second loop does the serial part , but much faster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307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Overhead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always an overhead in opening new threads</a:t>
            </a:r>
          </a:p>
          <a:p>
            <a:r>
              <a:rPr lang="en-US" b="1" dirty="0" smtClean="0"/>
              <a:t>Good </a:t>
            </a:r>
            <a:r>
              <a:rPr lang="en-US" dirty="0" smtClean="0"/>
              <a:t>: Lots of work for each thread</a:t>
            </a:r>
          </a:p>
          <a:p>
            <a:r>
              <a:rPr lang="en-US" b="1" dirty="0" smtClean="0"/>
              <a:t>Bad</a:t>
            </a:r>
            <a:r>
              <a:rPr lang="en-US" dirty="0" smtClean="0"/>
              <a:t> : Lots of threads, small </a:t>
            </a:r>
            <a:r>
              <a:rPr lang="en-US" dirty="0" smtClean="0"/>
              <a:t>work amount </a:t>
            </a:r>
            <a:r>
              <a:rPr lang="en-US" dirty="0" smtClean="0"/>
              <a:t>for each thread</a:t>
            </a:r>
          </a:p>
          <a:p>
            <a:r>
              <a:rPr lang="en-US" dirty="0" smtClean="0"/>
              <a:t>Sometimes it’s better to have less threads, and more work per each.</a:t>
            </a:r>
            <a:endParaRPr lang="en-US" dirty="0" smtClean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4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OpenMP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Threading &amp; Parallelization</a:t>
            </a:r>
          </a:p>
          <a:p>
            <a:r>
              <a:rPr lang="en-US" dirty="0" smtClean="0"/>
              <a:t>Cross Platform (Windows, Linux)</a:t>
            </a:r>
          </a:p>
          <a:p>
            <a:r>
              <a:rPr lang="en-US" dirty="0" smtClean="0"/>
              <a:t>Works like Magic !!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One Line to Remember: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b="1" dirty="0" smtClean="0"/>
              <a:t>#pragma </a:t>
            </a:r>
            <a:r>
              <a:rPr lang="en-US" sz="3200" b="1" dirty="0" err="1" smtClean="0"/>
              <a:t>omp</a:t>
            </a:r>
            <a:r>
              <a:rPr lang="en-US" sz="3200" b="1" dirty="0" smtClean="0"/>
              <a:t> parallel for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number of threads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dirty="0" err="1" smtClean="0"/>
              <a:t>OpenMP</a:t>
            </a:r>
            <a:r>
              <a:rPr lang="en-US" sz="2400" dirty="0" smtClean="0"/>
              <a:t> library functions</a:t>
            </a:r>
          </a:p>
          <a:p>
            <a:r>
              <a:rPr lang="en-US" dirty="0" smtClean="0"/>
              <a:t> </a:t>
            </a:r>
            <a:endParaRPr lang="he-IL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24160"/>
            <a:ext cx="8576388" cy="1222308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omp_set_num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_get_num_threads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820529"/>
            <a:ext cx="439902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Parallelize based on a condition</a:t>
            </a:r>
            <a:endParaRPr lang="he-IL" sz="2400" dirty="0"/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766665" y="4343749"/>
            <a:ext cx="8576388" cy="1222308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 = (N &gt; 30);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if(Cond)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(…)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665" y="5654534"/>
            <a:ext cx="397416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 will run serial if N&lt;=30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5050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We can parallelize anything , not just for loops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83298" y="2351316"/>
            <a:ext cx="8576388" cy="25939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omp_set_num_threads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omp_get_thread_num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DoWorkForThread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	 // each thread runs in parallel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DoMoreWork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// all threads join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945225"/>
            <a:ext cx="8812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Natural and eas</a:t>
            </a:r>
            <a:r>
              <a:rPr lang="en-US" sz="2400" dirty="0" smtClean="0"/>
              <a:t>y way to create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Threads can communicate with each other via the shared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746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Message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159" y="2982621"/>
            <a:ext cx="10515600" cy="1010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b="1" dirty="0" smtClean="0"/>
              <a:t>#pragma </a:t>
            </a:r>
            <a:r>
              <a:rPr lang="en-US" sz="7200" b="1" dirty="0" err="1" smtClean="0"/>
              <a:t>omp</a:t>
            </a:r>
            <a:r>
              <a:rPr lang="en-US" sz="7200" b="1" dirty="0" smtClean="0"/>
              <a:t> parallel for</a:t>
            </a:r>
            <a:endParaRPr lang="he-IL" sz="7200" b="1" dirty="0"/>
          </a:p>
        </p:txBody>
      </p:sp>
    </p:spTree>
    <p:extLst>
      <p:ext uri="{BB962C8B-B14F-4D97-AF65-F5344CB8AC3E}">
        <p14:creationId xmlns:p14="http://schemas.microsoft.com/office/powerpoint/2010/main" val="371635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838200" y="468048"/>
            <a:ext cx="10349203" cy="40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430213" indent="-32385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62013" indent="-28575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2938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7256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75000"/>
              <a:buFont typeface="Symbol" panose="05050102010706020507" pitchFamily="18" charset="2"/>
              <a:buChar char="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1574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3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410700" algn="l"/>
              </a:tabLst>
            </a:pPr>
            <a:r>
              <a:rPr lang="en-GB" altLang="en-US" dirty="0" smtClean="0"/>
              <a:t>Threads: Master Thread &amp; Worker Threads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986345" y="3402166"/>
            <a:ext cx="1717221" cy="1414"/>
          </a:xfrm>
          <a:prstGeom prst="line">
            <a:avLst/>
          </a:prstGeom>
          <a:noFill/>
          <a:ln w="91440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189073" y="2526878"/>
            <a:ext cx="1471904" cy="1414"/>
          </a:xfrm>
          <a:prstGeom prst="line">
            <a:avLst/>
          </a:prstGeom>
          <a:noFill/>
          <a:ln w="9144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3996541" y="2147916"/>
            <a:ext cx="1703" cy="2443455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5463333" y="2147916"/>
            <a:ext cx="1704" cy="2443455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7185665" y="2522636"/>
            <a:ext cx="1703" cy="1628970"/>
          </a:xfrm>
          <a:prstGeom prst="line">
            <a:avLst/>
          </a:prstGeom>
          <a:noFill/>
          <a:ln w="5472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20029" y="2962401"/>
            <a:ext cx="1877359" cy="3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altLang="en-US" sz="2000"/>
              <a:t>Master thread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996541" y="5042449"/>
            <a:ext cx="1471904" cy="1414"/>
          </a:xfrm>
          <a:prstGeom prst="line">
            <a:avLst/>
          </a:prstGeom>
          <a:noFill/>
          <a:ln w="3672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7163518" y="5042449"/>
            <a:ext cx="1471904" cy="1414"/>
          </a:xfrm>
          <a:prstGeom prst="line">
            <a:avLst/>
          </a:prstGeom>
          <a:noFill/>
          <a:ln w="36720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endParaRPr lang="en-US"/>
          </a:p>
        </p:txBody>
      </p:sp>
      <p:sp>
        <p:nvSpPr>
          <p:cNvPr id="31" name="AutoShape 28"/>
          <p:cNvSpPr>
            <a:spLocks/>
          </p:cNvSpPr>
          <p:nvPr/>
        </p:nvSpPr>
        <p:spPr bwMode="auto">
          <a:xfrm>
            <a:off x="9974445" y="5557158"/>
            <a:ext cx="1158443" cy="961545"/>
          </a:xfrm>
          <a:prstGeom prst="borderCallout2">
            <a:avLst>
              <a:gd name="adj1" fmla="val 18519"/>
              <a:gd name="adj2" fmla="val -8333"/>
              <a:gd name="adj3" fmla="val 18519"/>
              <a:gd name="adj4" fmla="val -16667"/>
              <a:gd name="adj5" fmla="val -53199"/>
              <a:gd name="adj6" fmla="val -182667"/>
            </a:avLst>
          </a:prstGeom>
          <a:solidFill>
            <a:srgbClr val="808080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en-US" dirty="0"/>
              <a:t>Parallel</a:t>
            </a:r>
          </a:p>
          <a:p>
            <a:pPr algn="ctr">
              <a:lnSpc>
                <a:spcPct val="93000"/>
              </a:lnSpc>
            </a:pPr>
            <a:r>
              <a:rPr lang="en-GB" altLang="en-US" dirty="0"/>
              <a:t>Region</a:t>
            </a:r>
          </a:p>
        </p:txBody>
      </p:sp>
      <p:grpSp>
        <p:nvGrpSpPr>
          <p:cNvPr id="37" name="קבוצה 36"/>
          <p:cNvGrpSpPr/>
          <p:nvPr/>
        </p:nvGrpSpPr>
        <p:grpSpPr>
          <a:xfrm>
            <a:off x="1242683" y="1324947"/>
            <a:ext cx="9944720" cy="5206482"/>
            <a:chOff x="934438" y="1491456"/>
            <a:chExt cx="9267032" cy="5845175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934438" y="3797788"/>
              <a:ext cx="2452688" cy="14288"/>
            </a:xfrm>
            <a:prstGeom prst="line">
              <a:avLst/>
            </a:prstGeom>
            <a:noFill/>
            <a:ln w="9144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686495" y="3799509"/>
              <a:ext cx="1600200" cy="1587"/>
            </a:xfrm>
            <a:prstGeom prst="line">
              <a:avLst/>
            </a:prstGeom>
            <a:noFill/>
            <a:ln w="9144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334631" y="3799720"/>
              <a:ext cx="1600200" cy="1587"/>
            </a:xfrm>
            <a:prstGeom prst="line">
              <a:avLst/>
            </a:prstGeom>
            <a:noFill/>
            <a:ln w="9144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7699570" y="3783806"/>
              <a:ext cx="2501900" cy="20638"/>
            </a:xfrm>
            <a:prstGeom prst="line">
              <a:avLst/>
            </a:prstGeom>
            <a:noFill/>
            <a:ln w="91440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487933" y="424418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487933" y="467598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87933" y="510778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487933" y="3309144"/>
              <a:ext cx="1371600" cy="1587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487933" y="284083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487933" y="240903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6475608" y="424418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475608" y="4675981"/>
              <a:ext cx="1371600" cy="1588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475608" y="3309144"/>
              <a:ext cx="1371600" cy="1587"/>
            </a:xfrm>
            <a:prstGeom prst="line">
              <a:avLst/>
            </a:prstGeom>
            <a:noFill/>
            <a:ln w="91440">
              <a:solidFill>
                <a:srgbClr val="008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7839270" y="2836069"/>
              <a:ext cx="1588" cy="1828800"/>
            </a:xfrm>
            <a:prstGeom prst="line">
              <a:avLst/>
            </a:prstGeom>
            <a:noFill/>
            <a:ln w="54720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1286070" y="3329781"/>
              <a:ext cx="1749425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>
              <a:spAutoFit/>
            </a:bodyPr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pPr>
                <a:lnSpc>
                  <a:spcPct val="93000"/>
                </a:lnSpc>
              </a:pPr>
              <a:r>
                <a:rPr lang="en-GB" altLang="en-US" sz="2000"/>
                <a:t>Master thread</a:t>
              </a:r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8775895" y="1491456"/>
              <a:ext cx="1371600" cy="1143000"/>
            </a:xfrm>
            <a:prstGeom prst="wedgeRoundRectCallout">
              <a:avLst>
                <a:gd name="adj1" fmla="val -182065"/>
                <a:gd name="adj2" fmla="val 66338"/>
                <a:gd name="adj3" fmla="val 16667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</a:pPr>
              <a:r>
                <a:rPr lang="en-GB" altLang="en-US" dirty="0">
                  <a:solidFill>
                    <a:srgbClr val="FF0000"/>
                  </a:solidFill>
                </a:rPr>
                <a:t>Worker</a:t>
              </a:r>
            </a:p>
            <a:p>
              <a:pPr algn="ctr">
                <a:lnSpc>
                  <a:spcPct val="93000"/>
                </a:lnSpc>
              </a:pPr>
              <a:r>
                <a:rPr lang="en-GB" altLang="en-US" dirty="0">
                  <a:solidFill>
                    <a:srgbClr val="FF0000"/>
                  </a:solidFill>
                </a:rPr>
                <a:t>Thread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286070" y="5652294"/>
              <a:ext cx="8458200" cy="1587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32" name="AutoShape 29"/>
            <p:cNvSpPr>
              <a:spLocks/>
            </p:cNvSpPr>
            <p:nvPr/>
          </p:nvSpPr>
          <p:spPr bwMode="auto">
            <a:xfrm>
              <a:off x="9085458" y="6257131"/>
              <a:ext cx="1079500" cy="1079500"/>
            </a:xfrm>
            <a:prstGeom prst="borderCallout2">
              <a:avLst>
                <a:gd name="adj1" fmla="val 18519"/>
                <a:gd name="adj2" fmla="val -8333"/>
                <a:gd name="adj3" fmla="val 18519"/>
                <a:gd name="adj4" fmla="val -16667"/>
                <a:gd name="adj5" fmla="val -50764"/>
                <a:gd name="adj6" fmla="val -462463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</a:pPr>
              <a:r>
                <a:rPr lang="en-GB" altLang="en-US" dirty="0">
                  <a:solidFill>
                    <a:srgbClr val="FF0000"/>
                  </a:solidFill>
                </a:rPr>
                <a:t>Parallel</a:t>
              </a:r>
            </a:p>
            <a:p>
              <a:pPr algn="ctr">
                <a:lnSpc>
                  <a:spcPct val="93000"/>
                </a:lnSpc>
              </a:pPr>
              <a:r>
                <a:rPr lang="en-GB" altLang="en-US" dirty="0">
                  <a:solidFill>
                    <a:srgbClr val="FF0000"/>
                  </a:solidFill>
                </a:rPr>
                <a:t>Region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 rot="16200000">
              <a:off x="2124270" y="3659981"/>
              <a:ext cx="2667000" cy="228600"/>
            </a:xfrm>
            <a:prstGeom prst="rect">
              <a:avLst/>
            </a:prstGeom>
            <a:solidFill>
              <a:srgbClr val="80808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</a:pPr>
              <a:r>
                <a:rPr lang="en-GB" altLang="en-US" b="1">
                  <a:solidFill>
                    <a:srgbClr val="FFFFFF"/>
                  </a:solidFill>
                </a:rPr>
                <a:t>FORK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 rot="16200000">
              <a:off x="5438970" y="3621881"/>
              <a:ext cx="1828800" cy="228600"/>
            </a:xfrm>
            <a:prstGeom prst="rect">
              <a:avLst/>
            </a:prstGeom>
            <a:solidFill>
              <a:srgbClr val="80808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</a:pPr>
              <a:r>
                <a:rPr lang="en-GB" altLang="en-US" b="1">
                  <a:solidFill>
                    <a:srgbClr val="FFFFFF"/>
                  </a:solidFill>
                </a:rPr>
                <a:t>FORK</a:t>
              </a: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 rot="16200000">
              <a:off x="7039170" y="3621881"/>
              <a:ext cx="1828800" cy="228600"/>
            </a:xfrm>
            <a:prstGeom prst="rect">
              <a:avLst/>
            </a:prstGeom>
            <a:solidFill>
              <a:srgbClr val="80808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defPPr>
                <a:defRPr lang="en-GB"/>
              </a:defPPr>
              <a:lvl1pPr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1pPr>
              <a:lvl2pPr marL="4302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2pPr>
              <a:lvl3pPr marL="6461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3pPr>
              <a:lvl4pPr marL="862013" indent="-214313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4pPr>
              <a:lvl5pPr marL="1077913" indent="-215900" algn="l" defTabSz="457200" rtl="0" fontAlgn="base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DejaVu Sans" panose="020B0603030804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</a:pPr>
              <a:r>
                <a:rPr lang="en-GB" altLang="en-US" b="1">
                  <a:solidFill>
                    <a:srgbClr val="FFFFFF"/>
                  </a:solidFill>
                </a:rPr>
                <a:t>JOIN</a:t>
              </a:r>
            </a:p>
          </p:txBody>
        </p:sp>
      </p:grpSp>
      <p:sp>
        <p:nvSpPr>
          <p:cNvPr id="34" name="Rectangle 31"/>
          <p:cNvSpPr>
            <a:spLocks noChangeArrowheads="1"/>
          </p:cNvSpPr>
          <p:nvPr/>
        </p:nvSpPr>
        <p:spPr bwMode="auto">
          <a:xfrm rot="16200000">
            <a:off x="4398201" y="3235673"/>
            <a:ext cx="2375581" cy="245317"/>
          </a:xfrm>
          <a:prstGeom prst="rect">
            <a:avLst/>
          </a:prstGeom>
          <a:solidFill>
            <a:srgbClr val="80808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GB"/>
            </a:defPPr>
            <a:lvl1pPr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1pPr>
            <a:lvl2pPr marL="4302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2pPr>
            <a:lvl3pPr marL="6461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3pPr>
            <a:lvl4pPr marL="862013" indent="-214313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4pPr>
            <a:lvl5pPr marL="1077913" indent="-215900" algn="l" defTabSz="457200" rtl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DejaVu Sans" panose="020B0603030804020204" pitchFamily="34" charset="0"/>
              </a:defRPr>
            </a:lvl9pPr>
          </a:lstStyle>
          <a:p>
            <a:pPr algn="ctr">
              <a:lnSpc>
                <a:spcPct val="93000"/>
              </a:lnSpc>
            </a:pPr>
            <a:r>
              <a:rPr lang="en-GB" altLang="en-US" b="1">
                <a:solidFill>
                  <a:srgbClr val="FFFFFF"/>
                </a:solidFill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2062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either </a:t>
            </a:r>
            <a:r>
              <a:rPr lang="en-US" b="1" dirty="0" smtClean="0"/>
              <a:t>Shared</a:t>
            </a:r>
            <a:r>
              <a:rPr lang="en-US" dirty="0" smtClean="0"/>
              <a:t> or </a:t>
            </a:r>
            <a:r>
              <a:rPr lang="en-US" b="1" dirty="0" smtClean="0"/>
              <a:t>Private</a:t>
            </a:r>
          </a:p>
          <a:p>
            <a:endParaRPr lang="en-US" b="1" dirty="0"/>
          </a:p>
          <a:p>
            <a:r>
              <a:rPr lang="en-US" b="1" dirty="0" smtClean="0"/>
              <a:t>Shared </a:t>
            </a:r>
            <a:r>
              <a:rPr lang="en-US" dirty="0" smtClean="0"/>
              <a:t>: Each Thread Can read/write the variable</a:t>
            </a:r>
          </a:p>
          <a:p>
            <a:endParaRPr lang="en-US" b="1" dirty="0"/>
          </a:p>
          <a:p>
            <a:r>
              <a:rPr lang="en-US" b="1" dirty="0" smtClean="0"/>
              <a:t>Private</a:t>
            </a:r>
            <a:r>
              <a:rPr lang="en-US" dirty="0" smtClean="0"/>
              <a:t> : Each Thread has a working copy of the variable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9" y="4625254"/>
            <a:ext cx="3172213" cy="1952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24" y="4625255"/>
            <a:ext cx="4610100" cy="19525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48927" y="6120979"/>
            <a:ext cx="10118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OpenMP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6534152" y="6127234"/>
            <a:ext cx="6438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MPI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123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General Structure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7587343" cy="1794653"/>
          </a:xfr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&lt;Directives&gt;</a:t>
            </a:r>
          </a:p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(…) {</a:t>
            </a:r>
          </a:p>
          <a:p>
            <a:pPr marL="0" indent="0" algn="just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199" y="3774232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838199" y="4451407"/>
            <a:ext cx="7587343" cy="1794653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&lt;Directives&gt;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&lt;code …&gt;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Get a[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805265"/>
            <a:ext cx="73254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OpenMP</a:t>
            </a:r>
            <a:r>
              <a:rPr lang="en-US" sz="2800" dirty="0" smtClean="0"/>
              <a:t> splits the loop to several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Each gets a part of the loop and runs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about </a:t>
            </a:r>
            <a:r>
              <a:rPr lang="en-US" sz="2800" dirty="0" err="1" smtClean="0"/>
              <a:t>i</a:t>
            </a:r>
            <a:r>
              <a:rPr lang="en-US" sz="2800" dirty="0" smtClean="0"/>
              <a:t>? Is it private? Is it shared?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1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i="1" dirty="0" err="1" smtClean="0"/>
              <a:t>i</a:t>
            </a:r>
            <a:r>
              <a:rPr lang="en-US" dirty="0" smtClean="0"/>
              <a:t> must be private, and it is implicitly so, but we can also say 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c[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Generalize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We can easily parallelize cases of the next form</a:t>
            </a:r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LotsOfWork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842587"/>
            <a:ext cx="110730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Results for a certain </a:t>
            </a:r>
            <a:r>
              <a:rPr lang="en-US" sz="2400" dirty="0" err="1" smtClean="0"/>
              <a:t>i</a:t>
            </a:r>
            <a:r>
              <a:rPr lang="en-US" sz="2400" dirty="0" smtClean="0"/>
              <a:t> must be totally independent of the other i’s and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sure it is so – sometimes need to pre-allocate different “Write” space for each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326"/>
          </a:xfrm>
        </p:spPr>
        <p:txBody>
          <a:bodyPr/>
          <a:lstStyle/>
          <a:p>
            <a:r>
              <a:rPr lang="en-US" dirty="0" smtClean="0"/>
              <a:t>Will this work?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תוכן 2"/>
          <p:cNvSpPr txBox="1">
            <a:spLocks/>
          </p:cNvSpPr>
          <p:nvPr/>
        </p:nvSpPr>
        <p:spPr>
          <a:xfrm>
            <a:off x="838200" y="2453952"/>
            <a:ext cx="7699310" cy="2136709"/>
          </a:xfrm>
          <a:prstGeom prst="rect">
            <a:avLst/>
          </a:prstGeom>
          <a:gradFill>
            <a:gsLst>
              <a:gs pos="0">
                <a:schemeClr val="bg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 private(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= 2*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 j;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2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815</Words>
  <Application>Microsoft Office PowerPoint</Application>
  <PresentationFormat>Widescreen</PresentationFormat>
  <Paragraphs>184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DejaVu Sans</vt:lpstr>
      <vt:lpstr>Times New Roman</vt:lpstr>
      <vt:lpstr>Wingdings</vt:lpstr>
      <vt:lpstr>ערכת נושא Office</vt:lpstr>
      <vt:lpstr>OpenMP</vt:lpstr>
      <vt:lpstr>Why Use OpenMP?</vt:lpstr>
      <vt:lpstr>PowerPoint Presentation</vt:lpstr>
      <vt:lpstr>Memory Model</vt:lpstr>
      <vt:lpstr>OpenMP General Structure</vt:lpstr>
      <vt:lpstr>Example 1</vt:lpstr>
      <vt:lpstr>Example 1</vt:lpstr>
      <vt:lpstr>So Let’s Generalize</vt:lpstr>
      <vt:lpstr>Example 2</vt:lpstr>
      <vt:lpstr>Example 2</vt:lpstr>
      <vt:lpstr>Example 2 – fix option 1</vt:lpstr>
      <vt:lpstr>Example 2 – fix option 2</vt:lpstr>
      <vt:lpstr>Example 3</vt:lpstr>
      <vt:lpstr>Example 3</vt:lpstr>
      <vt:lpstr>Example 4</vt:lpstr>
      <vt:lpstr>Example 4</vt:lpstr>
      <vt:lpstr>Example 5</vt:lpstr>
      <vt:lpstr>Example 5</vt:lpstr>
      <vt:lpstr>OpenMP Overhead</vt:lpstr>
      <vt:lpstr>Control number of threads</vt:lpstr>
      <vt:lpstr>Example 6</vt:lpstr>
      <vt:lpstr>Take Home Message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</dc:title>
  <dc:creator>avi.shoshan@outlook.com</dc:creator>
  <cp:lastModifiedBy>Avi Shoshan</cp:lastModifiedBy>
  <cp:revision>30</cp:revision>
  <dcterms:created xsi:type="dcterms:W3CDTF">2016-04-11T14:48:15Z</dcterms:created>
  <dcterms:modified xsi:type="dcterms:W3CDTF">2016-04-12T12:02:18Z</dcterms:modified>
</cp:coreProperties>
</file>