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63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81" r:id="rId21"/>
    <p:sldId id="282" r:id="rId22"/>
    <p:sldId id="283" r:id="rId23"/>
    <p:sldId id="284" r:id="rId24"/>
    <p:sldId id="285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56D30-9063-4F3A-A48C-6BD21889496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19CE-1215-47D3-A5FE-5AE460AF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access to N-dimension data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19CE-1215-47D3-A5FE-5AE460AF19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9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Can be done r times – but </a:t>
            </a:r>
            <a:r>
              <a:rPr lang="en-US" dirty="0" err="1" smtClean="0"/>
              <a:t>choosed</a:t>
            </a:r>
            <a:r>
              <a:rPr lang="en-US" dirty="0" smtClean="0"/>
              <a:t> r=1 as the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19CE-1215-47D3-A5FE-5AE460AF19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we have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Xij</a:t>
            </a:r>
            <a:r>
              <a:rPr lang="en-US" baseline="0" dirty="0" smtClean="0"/>
              <a:t> in the dimensional space for the similarity between them to be dot-product (cosine similarity) like in linear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19CE-1215-47D3-A5FE-5AE460AF19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IBM Watson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19CE-1215-47D3-A5FE-5AE460AF19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Practical</a:t>
            </a:r>
            <a:r>
              <a:rPr lang="en-US" baseline="0" dirty="0" smtClean="0"/>
              <a:t> y(</a:t>
            </a:r>
            <a:r>
              <a:rPr lang="en-US" baseline="0" dirty="0" err="1" smtClean="0"/>
              <a:t>I,j</a:t>
            </a:r>
            <a:r>
              <a:rPr lang="en-US" baseline="0" dirty="0" smtClean="0"/>
              <a:t>) will be cumulative event count till that time for the patient, and we will also multiply by each interval time length the second term (as in Poisson)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19CE-1215-47D3-A5FE-5AE460AF19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period is not too</a:t>
            </a:r>
            <a:r>
              <a:rPr lang="en-US" baseline="0" dirty="0" smtClean="0"/>
              <a:t> long so maybe the time parameters are not so significant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19CE-1215-47D3-A5FE-5AE460AF19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6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1330E-9F7F-480F-BF44-2E7A49123BB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0457-6DE3-47B1-B3F5-A86CD84FB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KDD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of relevant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smtClean="0"/>
              <a:t>–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SF is much less sensitive to missing values than SVM (choosing mean value for missing)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2" y="1690688"/>
            <a:ext cx="10899917" cy="30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6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without noise,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 and SF has both 100 trees</a:t>
            </a:r>
          </a:p>
          <a:p>
            <a:r>
              <a:rPr lang="en-US" dirty="0" smtClean="0"/>
              <a:t>RF pool for square root as number of features in each split (</a:t>
            </a:r>
            <a:r>
              <a:rPr lang="en-US" dirty="0" err="1" smtClean="0"/>
              <a:t>ntry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333478"/>
            <a:ext cx="10782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9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4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RBF Kernel</a:t>
            </a:r>
          </a:p>
          <a:p>
            <a:pPr marL="457200" lvl="1" indent="0">
              <a:buNone/>
            </a:pPr>
            <a:r>
              <a:rPr lang="en-US" dirty="0" smtClean="0"/>
              <a:t>Gaussian similarity between samples feature space (like weighted nearest neighbor)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RBF has 1 scale parameter for the locality (the variance sigma) which points outside this scale tend to 0</a:t>
            </a:r>
          </a:p>
          <a:p>
            <a:r>
              <a:rPr lang="en-US" dirty="0" smtClean="0"/>
              <a:t>Needed feature selection (RBF has poor results</a:t>
            </a:r>
          </a:p>
          <a:p>
            <a:pPr marL="0" indent="0">
              <a:buNone/>
            </a:pPr>
            <a:r>
              <a:rPr lang="en-US" dirty="0" smtClean="0"/>
              <a:t>With irrelevant features) </a:t>
            </a:r>
          </a:p>
          <a:p>
            <a:r>
              <a:rPr lang="en-US" dirty="0" smtClean="0"/>
              <a:t>Slow runtime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04" y="1690688"/>
            <a:ext cx="2460432" cy="6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54" y="4001294"/>
            <a:ext cx="2214563" cy="25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4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Input: Dataset: </a:t>
            </a:r>
            <a:r>
              <a:rPr lang="en-US" dirty="0" smtClean="0"/>
              <a:t>             , ε</a:t>
            </a:r>
            <a:endParaRPr lang="en-US" dirty="0"/>
          </a:p>
          <a:p>
            <a:r>
              <a:rPr lang="en-US" dirty="0"/>
              <a:t>Output: Engineered features F</a:t>
            </a:r>
          </a:p>
          <a:p>
            <a:endParaRPr lang="en-US" dirty="0" smtClean="0"/>
          </a:p>
          <a:p>
            <a:r>
              <a:rPr lang="en-US" dirty="0" smtClean="0"/>
              <a:t>Sampling a number R between certain range. Upper range = log(N) &lt;&lt; N (train size). Represent number of </a:t>
            </a:r>
            <a:r>
              <a:rPr lang="en-US" dirty="0"/>
              <a:t>localities </a:t>
            </a:r>
            <a:r>
              <a:rPr lang="en-US" dirty="0" smtClean="0"/>
              <a:t>“</a:t>
            </a:r>
            <a:r>
              <a:rPr lang="en-US" dirty="0" err="1" smtClean="0"/>
              <a:t>Voronoi</a:t>
            </a:r>
            <a:r>
              <a:rPr lang="en-US" dirty="0" smtClean="0"/>
              <a:t> regions”</a:t>
            </a:r>
          </a:p>
          <a:p>
            <a:r>
              <a:rPr lang="en-US" dirty="0" smtClean="0"/>
              <a:t>Sample R anchor points to create </a:t>
            </a:r>
            <a:r>
              <a:rPr lang="en-US" dirty="0" err="1" smtClean="0"/>
              <a:t>Voronoi</a:t>
            </a:r>
            <a:r>
              <a:rPr lang="en-US" dirty="0" smtClean="0"/>
              <a:t> regions. mark Vi (</a:t>
            </a:r>
            <a:r>
              <a:rPr lang="en-US" dirty="0" err="1" smtClean="0"/>
              <a:t>i</a:t>
            </a:r>
            <a:r>
              <a:rPr lang="en-US" dirty="0" smtClean="0"/>
              <a:t>=1..R)</a:t>
            </a:r>
          </a:p>
          <a:p>
            <a:r>
              <a:rPr lang="en-US" dirty="0" err="1" smtClean="0"/>
              <a:t>D_avg</a:t>
            </a:r>
            <a:r>
              <a:rPr lang="en-US" dirty="0" smtClean="0"/>
              <a:t> := average Euclidian distance for all N points to the R points</a:t>
            </a:r>
          </a:p>
          <a:p>
            <a:r>
              <a:rPr lang="en-US" dirty="0" smtClean="0"/>
              <a:t>Create Features for all (</a:t>
            </a:r>
            <a:r>
              <a:rPr lang="en-US" dirty="0" err="1" smtClean="0"/>
              <a:t>i</a:t>
            </a:r>
            <a:r>
              <a:rPr lang="en-US" dirty="0" smtClean="0"/>
              <a:t>&lt;N, k&lt;R)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n-US" dirty="0" smtClean="0"/>
              <a:t>Anchor points are assigned to the next minimal distance points</a:t>
            </a:r>
          </a:p>
          <a:p>
            <a:pPr marL="457200" lvl="1" indent="0">
              <a:buNone/>
            </a:pPr>
            <a:r>
              <a:rPr lang="en-US" dirty="0" smtClean="0"/>
              <a:t>*</a:t>
            </a:r>
            <a:r>
              <a:rPr lang="el-GR" dirty="0" smtClean="0"/>
              <a:t>ε</a:t>
            </a:r>
            <a:r>
              <a:rPr lang="en-US" dirty="0" smtClean="0"/>
              <a:t> is small number for smoothing and saving the </a:t>
            </a:r>
            <a:r>
              <a:rPr lang="en-US" dirty="0" err="1" smtClean="0"/>
              <a:t>Voronoi</a:t>
            </a:r>
            <a:r>
              <a:rPr lang="en-US" dirty="0" smtClean="0"/>
              <a:t> region information</a:t>
            </a:r>
          </a:p>
          <a:p>
            <a:pPr marL="457200" lvl="1" indent="0">
              <a:buNone/>
            </a:pPr>
            <a:endParaRPr lang="az-Cyrl-AZ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520370"/>
              </p:ext>
            </p:extLst>
          </p:nvPr>
        </p:nvGraphicFramePr>
        <p:xfrm>
          <a:off x="567418" y="4741908"/>
          <a:ext cx="98202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" name="Equation" r:id="rId3" imgW="5079960" imgH="431640" progId="Equation.3">
                  <p:embed/>
                </p:oleObj>
              </mc:Choice>
              <mc:Fallback>
                <p:oleObj name="Equation" r:id="rId3" imgW="5079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418" y="4741908"/>
                        <a:ext cx="982027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41425"/>
              </p:ext>
            </p:extLst>
          </p:nvPr>
        </p:nvGraphicFramePr>
        <p:xfrm>
          <a:off x="2891246" y="1821464"/>
          <a:ext cx="801188" cy="250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Equation" r:id="rId5" imgW="609480" imgH="190440" progId="Equation.3">
                  <p:embed/>
                </p:oleObj>
              </mc:Choice>
              <mc:Fallback>
                <p:oleObj name="Equation" r:id="rId5" imgW="6094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1246" y="1821464"/>
                        <a:ext cx="801188" cy="250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93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sampling features from original feature space</a:t>
            </a:r>
          </a:p>
          <a:p>
            <a:r>
              <a:rPr lang="en-US" dirty="0" smtClean="0"/>
              <a:t>Run The Algorithm on the created matrix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7" y="2721565"/>
            <a:ext cx="70008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0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57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anchors are sampled from the data itself  - regions the are more dense will tend to have more anchors. Varying number of anchors</a:t>
            </a:r>
          </a:p>
          <a:p>
            <a:r>
              <a:rPr lang="en-US" dirty="0" smtClean="0"/>
              <a:t>The feature vector is sparse which makes it more efficient for store and calculate</a:t>
            </a:r>
          </a:p>
          <a:p>
            <a:r>
              <a:rPr lang="en-US" dirty="0" smtClean="0"/>
              <a:t>We can do lasso feature selection to remove redundant anchors (not possible with RBF)</a:t>
            </a:r>
          </a:p>
          <a:p>
            <a:r>
              <a:rPr lang="en-US" dirty="0"/>
              <a:t>Each </a:t>
            </a:r>
            <a:r>
              <a:rPr lang="en-US" dirty="0" smtClean="0"/>
              <a:t>coefficient of SVM defines the class affinity of the region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25" y="4576308"/>
            <a:ext cx="7764136" cy="23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other methods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08" y="4140286"/>
            <a:ext cx="10515600" cy="2302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8" y="1481683"/>
            <a:ext cx="11012397" cy="25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1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– linear running time (sparse matrix)</a:t>
            </a:r>
          </a:p>
          <a:p>
            <a:r>
              <a:rPr lang="en-US" dirty="0" smtClean="0"/>
              <a:t>More robust to noise &amp; irrelevant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– Short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“Knowledge Discovery &amp; Data Mining” – very big conf. 1000’s participants </a:t>
            </a:r>
          </a:p>
          <a:p>
            <a:r>
              <a:rPr lang="en-US" dirty="0" smtClean="0"/>
              <a:t>Not only hardcore machine learning, also data insights like understanding causality, model interpretations, anomaly detection..</a:t>
            </a:r>
          </a:p>
          <a:p>
            <a:endParaRPr lang="en-US" dirty="0"/>
          </a:p>
          <a:p>
            <a:r>
              <a:rPr lang="en-US" dirty="0" smtClean="0"/>
              <a:t>This year first time women is keynote in the conf. all the keynotes were women</a:t>
            </a:r>
          </a:p>
          <a:p>
            <a:r>
              <a:rPr lang="en-US" dirty="0" smtClean="0"/>
              <a:t>Billions of Asian People…</a:t>
            </a:r>
          </a:p>
          <a:p>
            <a:r>
              <a:rPr lang="en-US" dirty="0" smtClean="0"/>
              <a:t>Most of the participants are from the academy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6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Pharmacovigilance via Baseline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using EHR data to understand multiple drugs adverse event (for a specific adverse event)</a:t>
            </a:r>
          </a:p>
          <a:p>
            <a:endParaRPr lang="en-US" dirty="0" smtClean="0"/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adverse event is distributed as Poisson </a:t>
            </a:r>
          </a:p>
          <a:p>
            <a:pPr lvl="1"/>
            <a:r>
              <a:rPr lang="en-US" dirty="0" smtClean="0"/>
              <a:t>Each patient in specific time can have different risk for the event – “baseline” probability for the Poisson</a:t>
            </a:r>
          </a:p>
        </p:txBody>
      </p:sp>
    </p:spTree>
    <p:extLst>
      <p:ext uri="{BB962C8B-B14F-4D97-AF65-F5344CB8AC3E}">
        <p14:creationId xmlns:p14="http://schemas.microsoft.com/office/powerpoint/2010/main" val="340006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Parameters:</a:t>
            </a:r>
          </a:p>
          <a:p>
            <a:pPr lvl="1"/>
            <a:r>
              <a:rPr lang="en-US" dirty="0" smtClean="0"/>
              <a:t>The “baseline” parameters for each patient and time</a:t>
            </a:r>
          </a:p>
          <a:p>
            <a:pPr lvl="1"/>
            <a:r>
              <a:rPr lang="en-US" dirty="0" smtClean="0"/>
              <a:t>Linear coefficients for each drug contribution for the risk beyond baseline</a:t>
            </a:r>
          </a:p>
          <a:p>
            <a:endParaRPr lang="en-US" dirty="0" smtClean="0"/>
          </a:p>
          <a:p>
            <a:r>
              <a:rPr lang="en-US" dirty="0" smtClean="0"/>
              <a:t>Loss function Without Regularizations: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Poisson likelihood for the risk given baseline </a:t>
            </a:r>
            <a:r>
              <a:rPr lang="el-GR" dirty="0" smtClean="0"/>
              <a:t>τ</a:t>
            </a:r>
            <a:r>
              <a:rPr lang="en-US" dirty="0" err="1" smtClean="0"/>
              <a:t>i</a:t>
            </a:r>
            <a:r>
              <a:rPr lang="en-US" dirty="0" smtClean="0"/>
              <a:t> j and combination of drugs using </a:t>
            </a:r>
          </a:p>
          <a:p>
            <a:pPr marL="457200" lvl="1" indent="0">
              <a:buNone/>
            </a:pPr>
            <a:r>
              <a:rPr lang="el-GR" dirty="0" smtClean="0"/>
              <a:t>β</a:t>
            </a:r>
            <a:r>
              <a:rPr lang="en-US" dirty="0" smtClean="0"/>
              <a:t> for each drug. </a:t>
            </a:r>
            <a:r>
              <a:rPr lang="en-US" dirty="0" err="1" smtClean="0"/>
              <a:t>i</a:t>
            </a:r>
            <a:r>
              <a:rPr lang="en-US" dirty="0" smtClean="0"/>
              <a:t> runs on all patients, j runs on all time points for each patient</a:t>
            </a:r>
            <a:endParaRPr lang="el-GR" dirty="0" smtClean="0"/>
          </a:p>
          <a:p>
            <a:pPr marL="457200" lvl="1" indent="0">
              <a:buNone/>
            </a:pPr>
            <a:endParaRPr lang="el-G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92" y="4109007"/>
            <a:ext cx="57054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6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Regularization: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mtClean="0"/>
              <a:t>Except </a:t>
            </a:r>
            <a:r>
              <a:rPr lang="en-US" smtClean="0"/>
              <a:t>Lasso </a:t>
            </a:r>
            <a:r>
              <a:rPr lang="en-US" dirty="0" smtClean="0"/>
              <a:t>and rigid, add smoothness condition between adjacent time points in the “baseline risk”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time points are selected when there is new drug for patient or period of certain drug effect disappear or event </a:t>
            </a:r>
            <a:r>
              <a:rPr lang="en-US" dirty="0" err="1" smtClean="0"/>
              <a:t>occours</a:t>
            </a:r>
            <a:r>
              <a:rPr lang="en-US" dirty="0" smtClean="0"/>
              <a:t>. (otherwise </a:t>
            </a:r>
            <a:r>
              <a:rPr lang="en-US" dirty="0" err="1" smtClean="0"/>
              <a:t>Xi,j</a:t>
            </a:r>
            <a:r>
              <a:rPr lang="en-US" dirty="0" smtClean="0"/>
              <a:t> hasn’t change and no need to sample)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9" y="2480489"/>
            <a:ext cx="6934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6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Optimizing B and </a:t>
            </a:r>
            <a:r>
              <a:rPr lang="el-GR" dirty="0" smtClean="0"/>
              <a:t>τ</a:t>
            </a:r>
            <a:r>
              <a:rPr lang="en-US" dirty="0" smtClean="0"/>
              <a:t> in turns, fixing one variable and optimizing by the other variable</a:t>
            </a:r>
            <a:endParaRPr lang="he-IL" dirty="0" smtClean="0"/>
          </a:p>
          <a:p>
            <a:r>
              <a:rPr lang="en-US" dirty="0" smtClean="0"/>
              <a:t>doing quadratic approximation of the loss (using approximation till 2</a:t>
            </a:r>
            <a:r>
              <a:rPr lang="en-US" baseline="30000" dirty="0" smtClean="0"/>
              <a:t>nd</a:t>
            </a:r>
            <a:r>
              <a:rPr lang="en-US" dirty="0" smtClean="0"/>
              <a:t> derivate) – which becomes weighted least square</a:t>
            </a:r>
          </a:p>
          <a:p>
            <a:r>
              <a:rPr lang="en-US" dirty="0" smtClean="0"/>
              <a:t>Solving it with external package </a:t>
            </a:r>
            <a:r>
              <a:rPr lang="en-US" dirty="0" err="1" smtClean="0"/>
              <a:t>glmnet</a:t>
            </a:r>
            <a:r>
              <a:rPr lang="en-US" dirty="0" smtClean="0"/>
              <a:t> via </a:t>
            </a:r>
            <a:r>
              <a:rPr lang="en-US" dirty="0"/>
              <a:t>coordinate </a:t>
            </a:r>
            <a:r>
              <a:rPr lang="en-US" dirty="0" smtClean="0"/>
              <a:t>descent strategy </a:t>
            </a:r>
          </a:p>
          <a:p>
            <a:endParaRPr lang="en-US" dirty="0"/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363898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Marshfield Clinic EHR - 216,600 patients, about 2M adverse events, 9M drugs prescriptions, average patient time trail 11.3 years</a:t>
            </a:r>
          </a:p>
          <a:p>
            <a:r>
              <a:rPr lang="en-US" dirty="0" smtClean="0"/>
              <a:t>Tested on 53 drug-condition pairs (9 positive cases) taking only patients with at least 1 positive event</a:t>
            </a:r>
          </a:p>
          <a:p>
            <a:endParaRPr lang="en-US" dirty="0" smtClean="0"/>
          </a:p>
          <a:p>
            <a:r>
              <a:rPr lang="en-US" sz="2400" dirty="0" smtClean="0"/>
              <a:t>The Results are more stable for their</a:t>
            </a:r>
          </a:p>
          <a:p>
            <a:pPr marL="0" indent="0">
              <a:buNone/>
            </a:pPr>
            <a:r>
              <a:rPr lang="en-US" sz="2400" dirty="0" smtClean="0"/>
              <a:t>   BR method. But no big different</a:t>
            </a:r>
          </a:p>
          <a:p>
            <a:r>
              <a:rPr lang="en-US" sz="2400" dirty="0" smtClean="0"/>
              <a:t>Small validation set, taking only 10 drugs</a:t>
            </a:r>
          </a:p>
          <a:p>
            <a:r>
              <a:rPr lang="en-US" sz="2400" dirty="0" smtClean="0"/>
              <a:t>MSCCS - similar without time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76" y="3309256"/>
            <a:ext cx="4071113" cy="30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Talks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Scores Simple Models – how to learn simple risk score models with integers</a:t>
            </a:r>
          </a:p>
          <a:p>
            <a:r>
              <a:rPr lang="en-US" dirty="0" smtClean="0"/>
              <a:t>Learning drugs adverse effects from forums</a:t>
            </a:r>
          </a:p>
          <a:p>
            <a:r>
              <a:rPr lang="en-US" dirty="0" smtClean="0"/>
              <a:t>Learning multi drugs adverse effects from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9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Idea - like kernel trick, creating decision tree using similarity\distance matrix (even partial matrix)</a:t>
            </a:r>
          </a:p>
          <a:p>
            <a:r>
              <a:rPr lang="en-US" dirty="0" smtClean="0"/>
              <a:t>Outperform regular RF</a:t>
            </a:r>
          </a:p>
          <a:p>
            <a:r>
              <a:rPr lang="en-US" dirty="0" smtClean="0"/>
              <a:t>Less sensitive to noise and missing values in similarities than kernel SVM</a:t>
            </a:r>
          </a:p>
          <a:p>
            <a:endParaRPr lang="en-US" dirty="0"/>
          </a:p>
          <a:p>
            <a:r>
              <a:rPr lang="en-US" dirty="0" smtClean="0"/>
              <a:t>Problems that are solved in the algorithm</a:t>
            </a:r>
          </a:p>
          <a:p>
            <a:pPr lvl="1"/>
            <a:r>
              <a:rPr lang="en-US" dirty="0" smtClean="0"/>
              <a:t>Requires O(N^2) space - will use O(N*log(N)) space</a:t>
            </a:r>
          </a:p>
          <a:p>
            <a:pPr lvl="1"/>
            <a:r>
              <a:rPr lang="en-US" dirty="0" smtClean="0"/>
              <a:t>Too slow to calculate from d dimension – O(D*N^2) – will not be calculate on all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7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</a:t>
            </a:r>
            <a:r>
              <a:rPr lang="en-US" dirty="0" smtClean="0"/>
              <a:t>o  construct a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Sampling two objects – one from each outcome – Oi, </a:t>
            </a:r>
            <a:r>
              <a:rPr lang="en-US" dirty="0" err="1" smtClean="0"/>
              <a:t>Oj</a:t>
            </a:r>
            <a:r>
              <a:rPr lang="en-US" dirty="0" smtClean="0"/>
              <a:t> (r times)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 smtClean="0"/>
              <a:t>Split Condition  - projecting each data points on line between two samples. splitting on some threshold on the line using Gini index measure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04" y="3067050"/>
            <a:ext cx="69913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7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construction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projection of each other sample on the </a:t>
            </a:r>
            <a:r>
              <a:rPr lang="en-US" dirty="0" smtClean="0"/>
              <a:t>line </a:t>
            </a:r>
            <a:r>
              <a:rPr lang="en-US" dirty="0" smtClean="0"/>
              <a:t>can be expressed using sim matrix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much the sample is close to </a:t>
            </a:r>
            <a:r>
              <a:rPr lang="en-US" dirty="0" err="1"/>
              <a:t>i</a:t>
            </a:r>
            <a:r>
              <a:rPr lang="en-US" dirty="0" smtClean="0"/>
              <a:t> compared to j that’s the “feature” value to choose threshold for splitting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08" y="2660877"/>
            <a:ext cx="74009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construction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continue splitting until the nodes are pure (we can decides on </a:t>
            </a:r>
            <a:r>
              <a:rPr lang="en-US" dirty="0"/>
              <a:t>less </a:t>
            </a:r>
            <a:r>
              <a:rPr lang="en-US" dirty="0" smtClean="0"/>
              <a:t>strict </a:t>
            </a:r>
            <a:r>
              <a:rPr lang="en-US" dirty="0"/>
              <a:t>condition </a:t>
            </a:r>
            <a:r>
              <a:rPr lang="en-US" dirty="0" smtClean="0"/>
              <a:t>to avoid overfitting)</a:t>
            </a:r>
          </a:p>
          <a:p>
            <a:r>
              <a:rPr lang="en-US" dirty="0" smtClean="0"/>
              <a:t>We can choose other quality measure for splitting the tree</a:t>
            </a:r>
          </a:p>
          <a:p>
            <a:r>
              <a:rPr lang="en-US" dirty="0" smtClean="0"/>
              <a:t>In each node we saves the </a:t>
            </a:r>
            <a:r>
              <a:rPr lang="en-US" dirty="0" err="1"/>
              <a:t>the</a:t>
            </a:r>
            <a:r>
              <a:rPr lang="en-US" dirty="0"/>
              <a:t> pair of </a:t>
            </a:r>
            <a:r>
              <a:rPr lang="en-US" dirty="0" smtClean="0"/>
              <a:t>objects and the threshold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to do </a:t>
            </a:r>
            <a:r>
              <a:rPr lang="en-US" dirty="0"/>
              <a:t>w</a:t>
            </a:r>
            <a:r>
              <a:rPr lang="en-US" dirty="0" smtClean="0"/>
              <a:t>hen the similarity is partial? </a:t>
            </a:r>
          </a:p>
          <a:p>
            <a:pPr lvl="1"/>
            <a:r>
              <a:rPr lang="en-US" dirty="0" smtClean="0"/>
              <a:t>Always sample points with similarity</a:t>
            </a:r>
          </a:p>
          <a:p>
            <a:pPr lvl="1"/>
            <a:r>
              <a:rPr lang="en-US" dirty="0" smtClean="0"/>
              <a:t>Objects without similarity to Oi, </a:t>
            </a:r>
            <a:r>
              <a:rPr lang="en-US" dirty="0" err="1" smtClean="0"/>
              <a:t>Oj</a:t>
            </a:r>
            <a:r>
              <a:rPr lang="en-US" dirty="0" smtClean="0"/>
              <a:t> will stay in the parent node and will be labeled as the node majority label</a:t>
            </a:r>
          </a:p>
        </p:txBody>
      </p:sp>
    </p:spTree>
    <p:extLst>
      <p:ext uri="{BB962C8B-B14F-4D97-AF65-F5344CB8AC3E}">
        <p14:creationId xmlns:p14="http://schemas.microsoft.com/office/powerpoint/2010/main" val="219513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similarity on the fly – not materialized. Solves space issue</a:t>
            </a:r>
          </a:p>
          <a:p>
            <a:endParaRPr lang="en-US" dirty="0" smtClean="0"/>
          </a:p>
          <a:p>
            <a:r>
              <a:rPr lang="en-US" dirty="0" smtClean="0"/>
              <a:t>Each split is linear in time – calculating all similarities to the pair 2*N</a:t>
            </a:r>
          </a:p>
          <a:p>
            <a:r>
              <a:rPr lang="en-US" dirty="0" smtClean="0"/>
              <a:t>The tree height is log(N)</a:t>
            </a:r>
          </a:p>
          <a:p>
            <a:r>
              <a:rPr lang="en-US" dirty="0" smtClean="0"/>
              <a:t>In total time: O(N*log(N)) * similarity </a:t>
            </a:r>
            <a:r>
              <a:rPr lang="en-US" dirty="0" err="1" smtClean="0"/>
              <a:t>calc</a:t>
            </a:r>
            <a:r>
              <a:rPr lang="en-US" dirty="0" smtClean="0"/>
              <a:t> time(which in simple case is linear in features count)</a:t>
            </a:r>
          </a:p>
        </p:txBody>
      </p:sp>
    </p:spTree>
    <p:extLst>
      <p:ext uri="{BB962C8B-B14F-4D97-AF65-F5344CB8AC3E}">
        <p14:creationId xmlns:p14="http://schemas.microsoft.com/office/powerpoint/2010/main" val="365631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Adding uniform noise between [0, a] results of Kernel SVM compared to Similarity Forest (SF)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SF is less sensitive to noise – “averages” the noise compared to support vectors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81" y="2372209"/>
            <a:ext cx="10484107" cy="28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5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1144</Words>
  <Application>Microsoft Office PowerPoint</Application>
  <PresentationFormat>Widescreen</PresentationFormat>
  <Paragraphs>153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Microsoft Equation 3.0</vt:lpstr>
      <vt:lpstr>Equation</vt:lpstr>
      <vt:lpstr>KDD 2017</vt:lpstr>
      <vt:lpstr>KDD – Short Description</vt:lpstr>
      <vt:lpstr>Article 1</vt:lpstr>
      <vt:lpstr>Similarity Forest</vt:lpstr>
      <vt:lpstr>How to  construct a tree?</vt:lpstr>
      <vt:lpstr>Tree construction cont.</vt:lpstr>
      <vt:lpstr>Tree construction cont.</vt:lpstr>
      <vt:lpstr>Run time analyze</vt:lpstr>
      <vt:lpstr>Results - Noise</vt:lpstr>
      <vt:lpstr>Results – Missing Values</vt:lpstr>
      <vt:lpstr>Results without noise, missing values</vt:lpstr>
      <vt:lpstr>Article 2</vt:lpstr>
      <vt:lpstr>Randomized Feature Engineering</vt:lpstr>
      <vt:lpstr>Algorithm description</vt:lpstr>
      <vt:lpstr>Iterative Feature Generation</vt:lpstr>
      <vt:lpstr>Algorithm properties</vt:lpstr>
      <vt:lpstr>Comparison to other methods</vt:lpstr>
      <vt:lpstr>Conclusion</vt:lpstr>
      <vt:lpstr>Article 3</vt:lpstr>
      <vt:lpstr>Pharmacovigilance via Baseline Regularization</vt:lpstr>
      <vt:lpstr>The Model</vt:lpstr>
      <vt:lpstr>The Model cont.</vt:lpstr>
      <vt:lpstr>Model Optimizations</vt:lpstr>
      <vt:lpstr>Results</vt:lpstr>
      <vt:lpstr>Other Interesting Talks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2017</dc:title>
  <dc:creator>Alon Lanyado</dc:creator>
  <cp:lastModifiedBy>Alon Lanyado</cp:lastModifiedBy>
  <cp:revision>240</cp:revision>
  <dcterms:created xsi:type="dcterms:W3CDTF">2017-08-30T15:38:52Z</dcterms:created>
  <dcterms:modified xsi:type="dcterms:W3CDTF">2017-09-13T06:35:33Z</dcterms:modified>
</cp:coreProperties>
</file>