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4" r:id="rId2"/>
    <p:sldId id="256" r:id="rId3"/>
    <p:sldId id="262" r:id="rId4"/>
    <p:sldId id="263" r:id="rId5"/>
    <p:sldId id="264" r:id="rId6"/>
    <p:sldId id="257" r:id="rId7"/>
    <p:sldId id="265" r:id="rId8"/>
    <p:sldId id="266" r:id="rId9"/>
    <p:sldId id="267" r:id="rId10"/>
    <p:sldId id="258" r:id="rId11"/>
    <p:sldId id="268" r:id="rId12"/>
    <p:sldId id="269" r:id="rId13"/>
    <p:sldId id="272" r:id="rId14"/>
    <p:sldId id="273" r:id="rId15"/>
    <p:sldId id="259" r:id="rId16"/>
    <p:sldId id="275" r:id="rId17"/>
    <p:sldId id="270" r:id="rId18"/>
    <p:sldId id="271" r:id="rId1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94" d="100"/>
          <a:sy n="94" d="100"/>
        </p:scale>
        <p:origin x="6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276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900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160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126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91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1214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392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089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91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485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610FF-1E2A-4503-93AA-904CBA3F65FC}" type="datetimeFigureOut">
              <a:rPr lang="he-IL" smtClean="0"/>
              <a:t>כ"ב/אלול/תשע"ז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150B2-F70B-453D-99BB-E9A2EA84F35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609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2800" dirty="0" smtClean="0">
                <a:latin typeface="+mn-lt"/>
              </a:rPr>
              <a:t>Reminder: Recurrent NN’s and LSTM</a:t>
            </a:r>
            <a:endParaRPr lang="he-IL" sz="2800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634" y="2146256"/>
            <a:ext cx="6076970" cy="1864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727" y="4144030"/>
            <a:ext cx="6605073" cy="2392341"/>
          </a:xfrm>
          <a:prstGeom prst="rect">
            <a:avLst/>
          </a:prstGeom>
        </p:spPr>
      </p:pic>
      <p:sp>
        <p:nvSpPr>
          <p:cNvPr id="7" name="Bent Arrow 6"/>
          <p:cNvSpPr/>
          <p:nvPr/>
        </p:nvSpPr>
        <p:spPr>
          <a:xfrm rot="10800000" flipH="1">
            <a:off x="2364258" y="4144029"/>
            <a:ext cx="1993557" cy="13670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69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Optimal </a:t>
            </a:r>
            <a:r>
              <a:rPr lang="en-US" sz="3200" i="1" u="sng" dirty="0">
                <a:latin typeface="+mn-lt"/>
                <a:cs typeface="Arial" panose="020B0604020202020204" pitchFamily="34" charset="0"/>
              </a:rPr>
              <a:t>Treatment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 for Sepsis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9962" y="1825625"/>
            <a:ext cx="10515600" cy="4351338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+mj-lt"/>
                <a:cs typeface="Arial" panose="020B0604020202020204" pitchFamily="34" charset="0"/>
              </a:rPr>
              <a:t>Problem: Learn optimal dosing of vasopressors and IV fluids for septic ICU patients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latin typeface="+mj-lt"/>
                <a:cs typeface="Arial" panose="020B0604020202020204" pitchFamily="34" charset="0"/>
              </a:rPr>
              <a:t>Data: MIMIC III </a:t>
            </a:r>
            <a:endParaRPr lang="en-US" sz="2400" dirty="0" smtClean="0">
              <a:latin typeface="+mj-lt"/>
              <a:cs typeface="Arial" panose="020B0604020202020204" pitchFamily="34" charset="0"/>
            </a:endParaRP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15,583 sepsis survivors + 2,315 non-survivors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Vital signs, Labs, Input and output in 4 hours windows, demographics, calculated features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Action – Discretized maximal (total) admission of vasopressors and IV fluids within window</a:t>
            </a:r>
          </a:p>
          <a:p>
            <a:pPr algn="l" rtl="0"/>
            <a:r>
              <a:rPr lang="en-US" sz="2400" dirty="0" smtClean="0">
                <a:latin typeface="+mj-lt"/>
                <a:cs typeface="Arial" panose="020B0604020202020204" pitchFamily="34" charset="0"/>
              </a:rPr>
              <a:t>Models</a:t>
            </a:r>
            <a:r>
              <a:rPr lang="en-US" sz="2400" dirty="0">
                <a:latin typeface="+mj-lt"/>
                <a:cs typeface="Arial" panose="020B0604020202020204" pitchFamily="34" charset="0"/>
              </a:rPr>
              <a:t>: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DDQN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Reinforcement learning of optimal dosing using deep network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Use off-policy learning as data is sampled using a </a:t>
            </a:r>
            <a:r>
              <a:rPr lang="en-US" sz="2000" i="1" dirty="0" smtClean="0">
                <a:latin typeface="+mj-lt"/>
                <a:cs typeface="Arial" panose="020B0604020202020204" pitchFamily="34" charset="0"/>
              </a:rPr>
              <a:t>different</a:t>
            </a:r>
            <a:r>
              <a:rPr lang="en-US" sz="2000" dirty="0" smtClean="0">
                <a:latin typeface="+mj-lt"/>
                <a:cs typeface="Arial" panose="020B0604020202020204" pitchFamily="34" charset="0"/>
              </a:rPr>
              <a:t> policy</a:t>
            </a:r>
          </a:p>
          <a:p>
            <a:pPr algn="l" rtl="0"/>
            <a:r>
              <a:rPr lang="en-US" sz="2400" dirty="0" smtClean="0">
                <a:latin typeface="+mj-lt"/>
                <a:cs typeface="Arial" panose="020B0604020202020204" pitchFamily="34" charset="0"/>
              </a:rPr>
              <a:t>Evaluation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A challenge due to the problem of counter-factual</a:t>
            </a:r>
          </a:p>
        </p:txBody>
      </p:sp>
    </p:spTree>
    <p:extLst>
      <p:ext uri="{BB962C8B-B14F-4D97-AF65-F5344CB8AC3E}">
        <p14:creationId xmlns:p14="http://schemas.microsoft.com/office/powerpoint/2010/main" val="342342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Optimal </a:t>
            </a:r>
            <a:r>
              <a:rPr lang="en-US" sz="3200" i="1" u="sng" dirty="0">
                <a:latin typeface="+mn-lt"/>
                <a:cs typeface="Arial" panose="020B0604020202020204" pitchFamily="34" charset="0"/>
              </a:rPr>
              <a:t>Treatment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 for Sepsis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2996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228600" lvl="1" algn="l" rtl="0">
                  <a:spcBef>
                    <a:spcPts val="1000"/>
                  </a:spcBef>
                </a:pP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  where r represents rewards for survival. </a:t>
                </a:r>
                <a:r>
                  <a:rPr lang="en-US" sz="2000" dirty="0">
                    <a:latin typeface="+mj-lt"/>
                    <a:cs typeface="Arial" panose="020B0604020202020204" pitchFamily="34" charset="0"/>
                  </a:rPr>
                  <a:t>Use sparse return based only on survival at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endpoint</a:t>
                </a:r>
              </a:p>
              <a:p>
                <a:pPr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The optimal action-value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=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</m:d>
                  </m:oMath>
                </a14:m>
                <a:endParaRPr lang="en-US" sz="200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sz="2000" dirty="0" smtClean="0">
                    <a:cs typeface="Arial" panose="020B0604020202020204" pitchFamily="34" charset="0"/>
                  </a:rPr>
                  <a:t>		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Follows</a:t>
                </a:r>
                <a:r>
                  <a:rPr lang="en-US" sz="2000" dirty="0" smtClean="0">
                    <a:cs typeface="Arial" panose="020B0604020202020204" pitchFamily="34" charset="0"/>
                  </a:rPr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𝔼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𝑚𝑎𝑥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 (Bellman Eq.)</a:t>
                </a:r>
              </a:p>
              <a:p>
                <a:pPr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Optimization 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𝑡𝑎𝑟𝑔𝑒𝑡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𝑄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  </a:t>
                </a:r>
              </a:p>
              <a:p>
                <a:pPr marL="0" indent="0" algn="l" rtl="0">
                  <a:buNone/>
                </a:pP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	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𝑡𝑎𝑟𝑔𝑒𝑡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𝑚𝑎𝑥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 parameterizes a NN with two layers, with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regularization;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optimized through SGD</a:t>
                </a:r>
              </a:p>
              <a:p>
                <a:pPr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Double-Deep NN – use separate networks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𝑡𝑎𝑟𝑔𝑒𝑡</m:t>
                        </m:r>
                      </m:sub>
                    </m:sSub>
                  </m:oMath>
                </a14:m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Dueling NN – split Q into status(action independent) and advantage</a:t>
                </a:r>
              </a:p>
              <a:p>
                <a:pPr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Learn state representation using (sparse) auto-encoders as input for the DDQN</a:t>
                </a:r>
                <a:endParaRPr lang="en-US" sz="20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962" y="1825625"/>
                <a:ext cx="10515600" cy="4351338"/>
              </a:xfrm>
              <a:blipFill rotWithShape="0">
                <a:blip r:embed="rId2"/>
                <a:stretch>
                  <a:fillRect l="-522" t="-10924" b="-15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09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Optimal </a:t>
            </a:r>
            <a:r>
              <a:rPr lang="en-US" sz="3200" i="1" u="sng" dirty="0">
                <a:latin typeface="+mn-lt"/>
                <a:cs typeface="Arial" panose="020B0604020202020204" pitchFamily="34" charset="0"/>
              </a:rPr>
              <a:t>Treatment</a:t>
            </a:r>
            <a:r>
              <a:rPr lang="en-US" sz="3200" dirty="0">
                <a:latin typeface="+mn-lt"/>
                <a:cs typeface="Arial" panose="020B0604020202020204" pitchFamily="34" charset="0"/>
              </a:rPr>
              <a:t> for Sepsis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29962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Physicians policy</a:t>
                </a:r>
                <a:r>
                  <a:rPr lang="en-US" dirty="0">
                    <a:latin typeface="+mj-lt"/>
                    <a:cs typeface="Arial" panose="020B0604020202020204" pitchFamily="34" charset="0"/>
                  </a:rPr>
                  <a:t>:</a:t>
                </a:r>
              </a:p>
              <a:p>
                <a:pPr lvl="1" algn="l" rtl="0"/>
                <a:r>
                  <a:rPr lang="en-US" sz="2000" dirty="0">
                    <a:latin typeface="+mj-lt"/>
                    <a:cs typeface="Arial" panose="020B0604020202020204" pitchFamily="34" charset="0"/>
                  </a:rPr>
                  <a:t>Discretize patient states by clustering and learn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 for the </a:t>
                </a:r>
                <a:r>
                  <a:rPr lang="en-US" sz="2000" dirty="0">
                    <a:latin typeface="+mj-lt"/>
                    <a:cs typeface="Arial" panose="020B0604020202020204" pitchFamily="34" charset="0"/>
                  </a:rPr>
                  <a:t>physicians policy </a:t>
                </a:r>
                <a:r>
                  <a:rPr lang="el-GR" sz="2000" dirty="0">
                    <a:latin typeface="+mj-lt"/>
                    <a:cs typeface="Arial" panose="020B0604020202020204" pitchFamily="34" charset="0"/>
                  </a:rPr>
                  <a:t>π</a:t>
                </a:r>
                <a:r>
                  <a:rPr lang="en-US" sz="2000" dirty="0">
                    <a:latin typeface="+mj-lt"/>
                    <a:cs typeface="Arial" panose="020B0604020202020204" pitchFamily="34" charset="0"/>
                  </a:rPr>
                  <a:t> </a:t>
                </a:r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lvl="1"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Learned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policy returns is calibrated to actual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death:</a:t>
                </a:r>
                <a:endParaRPr lang="en-US" sz="2000" dirty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:endParaRPr lang="en-US" sz="2000" dirty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Evaluate the expected return of each policy on the observed data and</a:t>
                </a:r>
              </a:p>
              <a:p>
                <a:pPr marL="0" indent="0" algn="l" rtl="0">
                  <a:buNone/>
                </a:pPr>
                <a:r>
                  <a:rPr lang="en-US" sz="20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    use the calibration to compare estimated mortality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962" y="1825625"/>
                <a:ext cx="10515600" cy="4351338"/>
              </a:xfrm>
              <a:blipFill rotWithShape="0">
                <a:blip r:embed="rId2"/>
                <a:stretch>
                  <a:fillRect l="-754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834" y="2623800"/>
            <a:ext cx="2263118" cy="16508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91" y="4712721"/>
            <a:ext cx="5227182" cy="10261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2307" y="5942568"/>
            <a:ext cx="344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he-IL" dirty="0" smtClean="0"/>
              <a:t>https://arxiv.org/abs/1705.08422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499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Combining Time Series and Structured Covariates / Stanford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</a:rPr>
                  <a:t>Basic idea – rather than concatenating the static covariates (or a representation) to the last hidden level of the (R)NN; use them to adjust the network.</a:t>
                </a: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p>
                        </m:sSup>
                        <m:r>
                          <a:rPr lang="he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  <m:r>
                          <a:rPr lang="he-I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e-I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he-IL" sz="2400" b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he-I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e-I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he-I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he-IL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he-IL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e-I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𝑖𝑗𝑙</m:t>
                            </m:r>
                          </m:sub>
                        </m:sSub>
                        <m:sSub>
                          <m:sSubPr>
                            <m:ctrlPr>
                              <a:rPr lang="he-IL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sz="2400" dirty="0" smtClean="0">
                  <a:latin typeface="+mj-lt"/>
                </a:endParaRPr>
              </a:p>
              <a:p>
                <a:pPr algn="l" rtl="0"/>
                <a:r>
                  <a:rPr lang="en-US" sz="2400" dirty="0" smtClean="0">
                    <a:latin typeface="+mj-lt"/>
                  </a:rPr>
                  <a:t>Use a random subset of the</a:t>
                </a:r>
              </a:p>
              <a:p>
                <a:pPr marL="0" indent="0" algn="l" rtl="0">
                  <a:buNone/>
                </a:pPr>
                <a:r>
                  <a:rPr lang="en-US" sz="2400" dirty="0">
                    <a:latin typeface="+mj-lt"/>
                  </a:rPr>
                  <a:t> </a:t>
                </a:r>
                <a:r>
                  <a:rPr lang="en-US" sz="2400" dirty="0" smtClean="0">
                    <a:latin typeface="+mj-lt"/>
                  </a:rPr>
                  <a:t>   static covariates.</a:t>
                </a:r>
                <a:endParaRPr lang="he-IL" sz="2400" dirty="0" smtClean="0">
                  <a:latin typeface="+mj-lt"/>
                </a:endParaRPr>
              </a:p>
              <a:p>
                <a:pPr marL="914400" lvl="2" indent="0" algn="l" rtl="0">
                  <a:buNone/>
                </a:pPr>
                <a:endParaRPr lang="he-IL" sz="1600" dirty="0">
                  <a:latin typeface="+mj-lt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50" y="2600069"/>
            <a:ext cx="5679472" cy="17645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475" y="4513701"/>
            <a:ext cx="5074904" cy="23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0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Combining Time Series and Structured Covariates / Stanford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+mj-lt"/>
              </a:rPr>
              <a:t>Examples:</a:t>
            </a:r>
          </a:p>
          <a:p>
            <a:pPr lvl="1" algn="l" rtl="0"/>
            <a:r>
              <a:rPr lang="en-US" sz="2000" dirty="0" smtClean="0">
                <a:latin typeface="+mj-lt"/>
              </a:rPr>
              <a:t>Predict osteoarthritis progression using baseline covariates + weekly activity monitoring (~2K patients)</a:t>
            </a:r>
          </a:p>
          <a:p>
            <a:pPr lvl="1" algn="l" rtl="0"/>
            <a:r>
              <a:rPr lang="en-US" sz="2000" dirty="0" smtClean="0">
                <a:latin typeface="+mj-lt"/>
              </a:rPr>
              <a:t>Predict outcome of surgery on patients with cerebral palsy using demographics + motion capture of patients’ gait cycle</a:t>
            </a:r>
          </a:p>
          <a:p>
            <a:pPr lvl="1" algn="l" rtl="0"/>
            <a:endParaRPr lang="en-US" sz="2000" dirty="0" smtClean="0">
              <a:latin typeface="+mj-lt"/>
            </a:endParaRPr>
          </a:p>
          <a:p>
            <a:pPr lvl="1" algn="l" rtl="0"/>
            <a:endParaRPr lang="en-US" sz="2000" dirty="0">
              <a:latin typeface="+mj-lt"/>
            </a:endParaRPr>
          </a:p>
          <a:p>
            <a:pPr lvl="1" algn="l" rtl="0"/>
            <a:endParaRPr lang="en-US" sz="2000" dirty="0" smtClean="0">
              <a:latin typeface="+mj-lt"/>
            </a:endParaRPr>
          </a:p>
          <a:p>
            <a:pPr lvl="1" algn="l" rtl="0"/>
            <a:endParaRPr lang="en-US" sz="2000" dirty="0">
              <a:latin typeface="+mj-lt"/>
            </a:endParaRPr>
          </a:p>
          <a:p>
            <a:pPr lvl="1" algn="l" rtl="0"/>
            <a:endParaRPr lang="en-US" sz="2000" dirty="0" smtClean="0">
              <a:latin typeface="+mj-lt"/>
            </a:endParaRPr>
          </a:p>
          <a:p>
            <a:pPr lvl="1" algn="l" rtl="0"/>
            <a:r>
              <a:rPr lang="en-US" sz="2000" dirty="0" smtClean="0">
                <a:latin typeface="+mj-lt"/>
              </a:rPr>
              <a:t>https://arxiv.org/abs/1705.04790</a:t>
            </a:r>
          </a:p>
          <a:p>
            <a:pPr algn="l" rtl="0"/>
            <a:endParaRPr lang="he-IL" sz="2400" dirty="0" smtClean="0">
              <a:latin typeface="+mj-lt"/>
            </a:endParaRPr>
          </a:p>
          <a:p>
            <a:pPr marL="914400" lvl="2" indent="0" algn="l" rtl="0">
              <a:buNone/>
            </a:pPr>
            <a:endParaRPr lang="he-IL" sz="1600" dirty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475" y="3212757"/>
            <a:ext cx="4737746" cy="296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5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Progression Free Survival for Breast Cancer / Siemens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+mj-lt"/>
                <a:cs typeface="Arial" panose="020B0604020202020204" pitchFamily="34" charset="0"/>
              </a:rPr>
              <a:t>Problem: Predict progression-free survival for metastatic breast cancer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  <a:p>
            <a:pPr algn="l" rtl="0"/>
            <a:r>
              <a:rPr lang="en-US" sz="2400" dirty="0">
                <a:latin typeface="+mj-lt"/>
                <a:cs typeface="Arial" panose="020B0604020202020204" pitchFamily="34" charset="0"/>
              </a:rPr>
              <a:t>Data: </a:t>
            </a:r>
            <a:r>
              <a:rPr lang="en-US" sz="2400" dirty="0" smtClean="0">
                <a:latin typeface="+mj-lt"/>
                <a:cs typeface="Arial" panose="020B0604020202020204" pitchFamily="34" charset="0"/>
              </a:rPr>
              <a:t>PRAEGNANT data from Germany 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4357 cases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26 Static features (patient + tumor information, metastasis before trial start).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26 Time stamped features on tumor, therapies, surgeries 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Target – number of days until next recorded progression </a:t>
            </a:r>
          </a:p>
          <a:p>
            <a:pPr algn="l" rtl="0"/>
            <a:r>
              <a:rPr lang="en-US" sz="2400" dirty="0" smtClean="0">
                <a:latin typeface="+mj-lt"/>
                <a:cs typeface="Arial" panose="020B0604020202020204" pitchFamily="34" charset="0"/>
              </a:rPr>
              <a:t>Models: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Use LSTM/GRU networks with Tensor Factorization on weight matrices</a:t>
            </a: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algn="l" rtl="0"/>
            <a:r>
              <a:rPr lang="en-US" sz="2400" dirty="0" smtClean="0">
                <a:latin typeface="+mj-lt"/>
                <a:cs typeface="Arial" panose="020B0604020202020204" pitchFamily="34" charset="0"/>
              </a:rPr>
              <a:t>Evaluation</a:t>
            </a:r>
            <a:r>
              <a:rPr lang="en-US" dirty="0" smtClean="0">
                <a:latin typeface="+mj-lt"/>
                <a:cs typeface="Arial" panose="020B0604020202020204" pitchFamily="34" charset="0"/>
              </a:rPr>
              <a:t>:</a:t>
            </a:r>
          </a:p>
          <a:p>
            <a:pPr lvl="1" algn="l" rtl="0"/>
            <a:r>
              <a:rPr lang="en-US" sz="2000" dirty="0" smtClean="0">
                <a:latin typeface="+mj-lt"/>
                <a:cs typeface="Arial" panose="020B0604020202020204" pitchFamily="34" charset="0"/>
              </a:rPr>
              <a:t>Evaluate regression performance using Median Absolute Error (MAE) and R</a:t>
            </a:r>
            <a:r>
              <a:rPr lang="en-US" sz="2000" baseline="30000" dirty="0" smtClean="0">
                <a:latin typeface="+mj-lt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89467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Progression Free Survival for Breast Cancer / Siemens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Loss </a:t>
                </a:r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function based on assuming Accelerated Failure Time model </a:t>
                </a:r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: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Cox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proportional hazard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model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lvl="1"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AFT 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lvl="1" algn="l" rtl="0"/>
                <a:endParaRPr lang="en-US" sz="2000" dirty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Assuming -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𝑒𝑥𝑝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 leads to - </a:t>
                </a:r>
                <a:endParaRPr lang="en-US" sz="2400" dirty="0" smtClean="0">
                  <a:latin typeface="+mj-lt"/>
                  <a:cs typeface="Arial" panose="020B0604020202020204" pitchFamily="34" charset="0"/>
                </a:endParaRPr>
              </a:p>
              <a:p>
                <a:pPr marL="0" indent="0" algn="l" rtl="0">
                  <a:buNone/>
                </a:pPr>
                <a:r>
                  <a:rPr lang="en-US" sz="2400" dirty="0">
                    <a:latin typeface="+mj-lt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𝑙𝑜𝑔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 ;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𝑙𝑜𝑔𝑁𝑜𝑟𝑚𝑎𝑙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𝑁𝑜𝑟𝑚𝑎𝑙</m:t>
                    </m:r>
                  </m:oMath>
                </a14:m>
                <a:endParaRPr lang="en-US" sz="2400" dirty="0" smtClean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54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Progression Free Survival for Breast Cancer / Siemens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RNN : Use either LSTM or GRU</a:t>
                </a:r>
                <a:endParaRPr lang="en-US" sz="2000" baseline="30000" dirty="0">
                  <a:latin typeface="+mj-lt"/>
                  <a:cs typeface="Arial" panose="020B0604020202020204" pitchFamily="34" charset="0"/>
                </a:endParaRPr>
              </a:p>
              <a:p>
                <a:pPr algn="l" rtl="0"/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Fully connected feed forward layer (input to hidden) can be approximated by a product of lower level tensors (Tensor Train Factorization)</a:t>
                </a:r>
              </a:p>
              <a:p>
                <a:pPr algn="l" rtl="0"/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Add (embedding) of static features to hidden level of TT-RNN to generate a complete representation of the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 at time t.</a:t>
                </a:r>
              </a:p>
              <a:p>
                <a:pPr algn="l" rtl="0"/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Learn </a:t>
                </a:r>
                <a:r>
                  <a:rPr lang="el-GR" sz="2400" dirty="0" smtClean="0">
                    <a:latin typeface="+mj-lt"/>
                    <a:cs typeface="Arial" panose="020B0604020202020204" pitchFamily="34" charset="0"/>
                  </a:rPr>
                  <a:t>β</a:t>
                </a:r>
                <a:r>
                  <a:rPr lang="en-US" sz="2400" dirty="0" smtClean="0">
                    <a:latin typeface="+mj-lt"/>
                    <a:cs typeface="Arial" panose="020B0604020202020204" pitchFamily="34" charset="0"/>
                  </a:rPr>
                  <a:t>, RNN parameters and Tensor Factorization simultaneously</a:t>
                </a:r>
              </a:p>
            </p:txBody>
          </p:sp>
        </mc:Choice>
        <mc:Fallback>
          <p:sp>
            <p:nvSpPr>
              <p:cNvPr id="6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744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>
                <a:latin typeface="+mn-lt"/>
                <a:cs typeface="Arial" panose="020B0604020202020204" pitchFamily="34" charset="0"/>
              </a:rPr>
              <a:t>Progression Free Survival for Breast Cancer / Siemens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374" y="1987230"/>
            <a:ext cx="6719251" cy="2693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2485" y="5173532"/>
            <a:ext cx="113270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he-IL" dirty="0" smtClean="0"/>
              <a:t>http://mucmd.org/CameraReadySubmissions/37%5CCameraReadySubmission%5CPFS_TTRNN_AFT_CameraReady.pdf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0740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Early Sepsis Detection / Duke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Problem: Early detection of Sepsis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Data: EPIC data from Duke hospital(s). ~52K inpatients.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6 vitals, 28 labs, 29 comorbidities, 6 demographics, 8 medications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Sepsis Labeling – SIRS + suspected infection + early sign of organ failure (21.4%)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Model: Gaussian Process + RNN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The Gaussian processes are used to ‘regularize’ and de-noise the data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The RNN is used for classification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Evaluation</a:t>
            </a:r>
            <a:r>
              <a:rPr lang="en-US" dirty="0" smtClean="0">
                <a:latin typeface="+mj-lt"/>
                <a:ea typeface="+mj-ea"/>
                <a:cs typeface="Arial" panose="020B0604020202020204" pitchFamily="34" charset="0"/>
              </a:rPr>
              <a:t>: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Match controls to cases by length of stays and baseline covariates, and match time of prediction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Apply score every hour and count false alarms per true ones.</a:t>
            </a:r>
          </a:p>
          <a:p>
            <a:pPr lvl="1" algn="l" rtl="0"/>
            <a:endParaRPr lang="en-US" dirty="0" smtClean="0"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Early Sepsis Detection / Duke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  <a:ea typeface="+mj-ea"/>
                    <a:cs typeface="Arial" panose="020B0604020202020204" pitchFamily="34" charset="0"/>
                  </a:rPr>
                  <a:t>Multi-task Gaussian Process: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Output is a noisy observation of true values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~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𝒩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000" dirty="0" smtClean="0">
                  <a:latin typeface="+mj-lt"/>
                  <a:ea typeface="+mj-ea"/>
                  <a:cs typeface="Arial" panose="020B0604020202020204" pitchFamily="34" charset="0"/>
                </a:endParaRP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True values are modeled by priors,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and a separable covariance matrix - </a:t>
                </a:r>
              </a:p>
              <a:p>
                <a:pPr marL="457200" lvl="1" indent="0" algn="l" rtl="0">
                  <a:buNone/>
                </a:pPr>
                <a:endParaRPr lang="en-US" sz="2000" b="0" i="1" dirty="0" smtClean="0"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 marL="457200" lvl="1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′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𝑐𝑜𝑣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+mj-ea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+mj-ea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+mj-ea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+mj-ea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𝑀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+mj-ea"/>
                              <a:cs typeface="Arial" panose="020B0604020202020204" pitchFamily="34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  <a:ea typeface="+mj-ea"/>
                  <a:cs typeface="Arial" panose="020B0604020202020204" pitchFamily="34" charset="0"/>
                </a:endParaRPr>
              </a:p>
              <a:p>
                <a:pPr marL="457200" lvl="1" indent="0" algn="l" rtl="0">
                  <a:buNone/>
                </a:pPr>
                <a:r>
                  <a:rPr lang="en-US" sz="2000" dirty="0" smtClean="0"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ea typeface="+mj-ea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/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sz="2000" dirty="0" smtClean="0">
                  <a:latin typeface="+mj-lt"/>
                  <a:ea typeface="+mj-ea"/>
                  <a:cs typeface="Arial" panose="020B0604020202020204" pitchFamily="34" charset="0"/>
                </a:endParaRP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Medication are modeled by their effect on prior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Arial" panose="020B0604020202020204" pitchFamily="34" charset="0"/>
                  </a:rPr>
                  <a:t> </a:t>
                </a:r>
                <a:r>
                  <a:rPr lang="en-US" sz="2000" dirty="0" smtClean="0">
                    <a:cs typeface="Arial" panose="020B0604020202020204" pitchFamily="34" charset="0"/>
                  </a:rPr>
                  <a:t>= f(past medication)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Increase flexibility by considering sum of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3 separable </a:t>
                </a:r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kernels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cs typeface="Arial" panose="020B0604020202020204" pitchFamily="34" charset="0"/>
                  </a:rPr>
                  <a:t>Observed y’s induce posterior distribution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>
                  <a:latin typeface="+mj-lt"/>
                  <a:cs typeface="Arial" panose="020B0604020202020204" pitchFamily="34" charset="0"/>
                </a:endParaRPr>
              </a:p>
              <a:p>
                <a:pPr marL="457200" lvl="1" indent="0" algn="l" rtl="0">
                  <a:buNone/>
                </a:pPr>
                <a:endParaRPr lang="en-US" sz="2000" dirty="0" smtClean="0">
                  <a:latin typeface="+mj-lt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85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Early Sepsis Detection / Duke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400" dirty="0" smtClean="0">
                    <a:latin typeface="+mj-lt"/>
                    <a:ea typeface="+mj-ea"/>
                    <a:cs typeface="Arial" panose="020B0604020202020204" pitchFamily="34" charset="0"/>
                  </a:rPr>
                  <a:t>RNN - LSTM: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Long Short Term Memory – a recurrent NN model capable of considering long and short range effects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Input at each time-point – baseline covariates + medication counts + latent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000" dirty="0" smtClean="0">
                  <a:latin typeface="+mj-lt"/>
                  <a:ea typeface="+mj-ea"/>
                  <a:cs typeface="Arial" panose="020B0604020202020204" pitchFamily="34" charset="0"/>
                </a:endParaRP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Optimization using stochastic gradient descent using ADAM with respect to LSTM and MGP parameters</a:t>
                </a: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 are unknown – optimization on expected loss function is done by MC sampling</a:t>
                </a:r>
              </a:p>
              <a:p>
                <a:pPr lvl="1" algn="l" rtl="0"/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Imprecise timing of sepsis – add labels at 2 hours prior to 6 hours after sepsis event</a:t>
                </a:r>
              </a:p>
              <a:p>
                <a:pPr lvl="1" algn="l" rtl="0"/>
                <a:r>
                  <a:rPr lang="en-US" sz="2000" dirty="0" err="1" smtClean="0">
                    <a:latin typeface="+mj-lt"/>
                    <a:ea typeface="+mj-ea"/>
                    <a:cs typeface="Arial" panose="020B0604020202020204" pitchFamily="34" charset="0"/>
                  </a:rPr>
                  <a:t>Missingness</a:t>
                </a:r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 pattern – </a:t>
                </a:r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append a </a:t>
                </a:r>
                <a:r>
                  <a:rPr lang="en-US" sz="2000" dirty="0" smtClean="0">
                    <a:latin typeface="+mj-lt"/>
                    <a:ea typeface="+mj-ea"/>
                    <a:cs typeface="Arial" panose="020B0604020202020204" pitchFamily="34" charset="0"/>
                  </a:rPr>
                  <a:t>binary vector indicating which value or medication was actually measured at each given time-point</a:t>
                </a:r>
              </a:p>
              <a:p>
                <a:pPr lvl="1" algn="l" rtl="0"/>
                <a:endParaRPr lang="en-US" sz="2000" dirty="0" smtClean="0">
                  <a:latin typeface="+mj-lt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961" r="-2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77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Early Sepsis Detection / Duke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626" y="1690688"/>
            <a:ext cx="4565138" cy="27133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797" y="1690688"/>
            <a:ext cx="2914969" cy="2989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18797" y="4802659"/>
            <a:ext cx="5486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* </a:t>
            </a:r>
            <a:r>
              <a:rPr lang="en-US" dirty="0" smtClean="0">
                <a:latin typeface="+mj-lt"/>
              </a:rPr>
              <a:t>True Alarm at </a:t>
            </a:r>
            <a:r>
              <a:rPr lang="en-US" b="1" u="sng" dirty="0" smtClean="0">
                <a:latin typeface="+mj-lt"/>
              </a:rPr>
              <a:t>0-48</a:t>
            </a:r>
            <a:r>
              <a:rPr lang="en-US" dirty="0" smtClean="0">
                <a:latin typeface="+mj-lt"/>
              </a:rPr>
              <a:t> hours prior to Sepsis</a:t>
            </a:r>
            <a:endParaRPr lang="he-IL" dirty="0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3168" y="5461686"/>
            <a:ext cx="491798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dirty="0" smtClean="0"/>
              <a:t>https://arxiv.org/abs/1708.05894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5085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Predicting Intervention Onset and Weaning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Problem: Predict intervention (onset and weaning) in ICU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Data: MIMIC III 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58K hospital admissions for 39K adults. 12-240 hours ICU stays – 34,148 stays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5 static parameters, 29 vitals and labs. All clinical notes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Interventions: (NI)-Ventilation, Vasopressors,  Fluid boluses. Stay on/off, onset or weaning per 6-hours window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Models: RNN/CNN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Option 1 - LSTM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Option 2 – Convolutional 1D networks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Evaluation</a:t>
            </a:r>
            <a:r>
              <a:rPr lang="en-US" dirty="0" smtClean="0">
                <a:latin typeface="+mj-lt"/>
                <a:ea typeface="+mj-ea"/>
                <a:cs typeface="Arial" panose="020B0604020202020204" pitchFamily="34" charset="0"/>
              </a:rPr>
              <a:t>: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Use per-class AUC and compare to baseline of L2-regularized LR (with min, max, mean, </a:t>
            </a:r>
            <a:r>
              <a:rPr lang="en-US" sz="2000" i="1" dirty="0" smtClean="0">
                <a:latin typeface="+mj-lt"/>
                <a:ea typeface="+mj-ea"/>
                <a:cs typeface="Arial" panose="020B0604020202020204" pitchFamily="34" charset="0"/>
              </a:rPr>
              <a:t>etc</a:t>
            </a:r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.)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Consider Interpretability and feature </a:t>
            </a:r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importance by replacing features with random</a:t>
            </a:r>
            <a:endParaRPr lang="en-US" sz="2000" dirty="0" smtClean="0">
              <a:latin typeface="+mj-lt"/>
              <a:ea typeface="+mj-ea"/>
              <a:cs typeface="Arial" panose="020B0604020202020204" pitchFamily="34" charset="0"/>
            </a:endParaRPr>
          </a:p>
          <a:p>
            <a:pPr lvl="1" algn="l" rtl="0"/>
            <a:endParaRPr lang="en-US" dirty="0" smtClean="0"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6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Predicting Intervention Onset and Weaning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Representation of Notes</a:t>
            </a:r>
            <a:r>
              <a:rPr lang="en-US" sz="1600" dirty="0" smtClean="0">
                <a:latin typeface="+mj-lt"/>
                <a:ea typeface="+mj-ea"/>
                <a:cs typeface="Arial" panose="020B0604020202020204" pitchFamily="34" charset="0"/>
              </a:rPr>
              <a:t> 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assign each node to 50 topics using Latent </a:t>
            </a:r>
            <a:r>
              <a:rPr lang="en-US" sz="2000" dirty="0" err="1" smtClean="0">
                <a:latin typeface="+mj-lt"/>
                <a:ea typeface="+mj-ea"/>
                <a:cs typeface="Arial" panose="020B0604020202020204" pitchFamily="34" charset="0"/>
              </a:rPr>
              <a:t>Dirichlet</a:t>
            </a:r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 Allocation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Aggregate topic distribution when a new note is added</a:t>
            </a:r>
          </a:p>
          <a:p>
            <a:pPr algn="l" rtl="0"/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Representation of physiological </a:t>
            </a:r>
            <a:r>
              <a:rPr lang="en-US" sz="2400" dirty="0" smtClean="0">
                <a:latin typeface="+mj-lt"/>
                <a:ea typeface="+mj-ea"/>
                <a:cs typeface="Arial" panose="020B0604020202020204" pitchFamily="34" charset="0"/>
              </a:rPr>
              <a:t>data as physiological words</a:t>
            </a:r>
            <a:endParaRPr lang="en-US" sz="2400" dirty="0" smtClean="0">
              <a:latin typeface="+mj-lt"/>
              <a:ea typeface="+mj-ea"/>
              <a:cs typeface="Arial" panose="020B0604020202020204" pitchFamily="34" charset="0"/>
            </a:endParaRP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Calculate Z-score based on population mean and standard deviation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Transform Z-score into 8 index variables (from -4 to +4)</a:t>
            </a:r>
          </a:p>
          <a:p>
            <a:pPr lvl="1" algn="l" rtl="0"/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Direct representation of </a:t>
            </a:r>
            <a:r>
              <a:rPr lang="en-US" sz="2000" dirty="0" err="1" smtClean="0">
                <a:latin typeface="+mj-lt"/>
                <a:ea typeface="+mj-ea"/>
                <a:cs typeface="Arial" panose="020B0604020202020204" pitchFamily="34" charset="0"/>
              </a:rPr>
              <a:t>missingness</a:t>
            </a:r>
            <a:r>
              <a:rPr lang="en-US" sz="2000" dirty="0" smtClean="0">
                <a:latin typeface="+mj-lt"/>
                <a:ea typeface="+mj-ea"/>
                <a:cs typeface="Arial" panose="020B0604020202020204" pitchFamily="34" charset="0"/>
              </a:rPr>
              <a:t> without imputation by all zeros in 9 corresponding variables</a:t>
            </a:r>
          </a:p>
          <a:p>
            <a:pPr lvl="1" algn="l" rtl="0"/>
            <a:endParaRPr lang="en-US" sz="2000" dirty="0" smtClean="0">
              <a:latin typeface="+mj-lt"/>
              <a:ea typeface="+mj-ea"/>
              <a:cs typeface="Arial" panose="020B0604020202020204" pitchFamily="34" charset="0"/>
            </a:endParaRPr>
          </a:p>
          <a:p>
            <a:pPr lvl="1" algn="l" rtl="0"/>
            <a:endParaRPr lang="en-US" sz="1600" dirty="0" smtClean="0">
              <a:latin typeface="+mj-lt"/>
              <a:ea typeface="+mj-ea"/>
              <a:cs typeface="Arial" panose="020B0604020202020204" pitchFamily="34" charset="0"/>
            </a:endParaRPr>
          </a:p>
          <a:p>
            <a:pPr lvl="1" algn="l" rtl="0"/>
            <a:endParaRPr lang="en-US" dirty="0" smtClean="0">
              <a:latin typeface="+mj-lt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0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Predicting Intervention Onset and Weaning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584" y="2018270"/>
            <a:ext cx="7912832" cy="306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8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200" dirty="0" smtClean="0">
                <a:latin typeface="+mn-lt"/>
                <a:cs typeface="Arial" panose="020B0604020202020204" pitchFamily="34" charset="0"/>
              </a:rPr>
              <a:t>Predicting Intervention Onset and Weaning / MIT</a:t>
            </a:r>
            <a:endParaRPr lang="he-IL" sz="32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endParaRPr lang="en-US" sz="2000" dirty="0" smtClean="0">
              <a:latin typeface="+mj-lt"/>
              <a:ea typeface="+mj-ea"/>
              <a:cs typeface="Arial" panose="020B0604020202020204" pitchFamily="34" charset="0"/>
            </a:endParaRPr>
          </a:p>
          <a:p>
            <a:pPr lvl="1" algn="l" rtl="0"/>
            <a:endParaRPr lang="en-US" sz="1600" dirty="0" smtClean="0">
              <a:latin typeface="+mj-lt"/>
              <a:ea typeface="+mj-ea"/>
              <a:cs typeface="Arial" panose="020B0604020202020204" pitchFamily="34" charset="0"/>
            </a:endParaRPr>
          </a:p>
          <a:p>
            <a:pPr lvl="1" algn="l" rtl="0"/>
            <a:endParaRPr lang="en-US" dirty="0" smtClean="0">
              <a:latin typeface="+mj-lt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135"/>
            <a:ext cx="5161190" cy="38159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96" y="1527676"/>
            <a:ext cx="3221288" cy="3670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5567405"/>
            <a:ext cx="3449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0"/>
            <a:r>
              <a:rPr lang="he-IL" dirty="0" smtClean="0"/>
              <a:t>https://arxiv.org/abs/1705.08498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9098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</TotalTime>
  <Words>775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Times New Roman</vt:lpstr>
      <vt:lpstr>Office Theme</vt:lpstr>
      <vt:lpstr>Reminder: Recurrent NN’s and LSTM</vt:lpstr>
      <vt:lpstr>Early Sepsis Detection / Duke</vt:lpstr>
      <vt:lpstr>Early Sepsis Detection / Duke</vt:lpstr>
      <vt:lpstr>Early Sepsis Detection / Duke</vt:lpstr>
      <vt:lpstr>Early Sepsis Detection / Duke</vt:lpstr>
      <vt:lpstr>Predicting Intervention Onset and Weaning / MIT</vt:lpstr>
      <vt:lpstr>Predicting Intervention Onset and Weaning / MIT</vt:lpstr>
      <vt:lpstr>Predicting Intervention Onset and Weaning / MIT</vt:lpstr>
      <vt:lpstr>Predicting Intervention Onset and Weaning / MIT</vt:lpstr>
      <vt:lpstr>Optimal Treatment for Sepsis / MIT</vt:lpstr>
      <vt:lpstr>Optimal Treatment for Sepsis / MIT</vt:lpstr>
      <vt:lpstr>Optimal Treatment for Sepsis / MIT</vt:lpstr>
      <vt:lpstr>Combining Time Series and Structured Covariates / Stanford</vt:lpstr>
      <vt:lpstr>Combining Time Series and Structured Covariates / Stanford</vt:lpstr>
      <vt:lpstr>Progression Free Survival for Breast Cancer / Siemens</vt:lpstr>
      <vt:lpstr>Progression Free Survival for Breast Cancer / Siemens</vt:lpstr>
      <vt:lpstr>Progression Free Survival for Breast Cancer / Siemens</vt:lpstr>
      <vt:lpstr>Progression Free Survival for Breast Cancer / Siemens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Sepsis Detection / Duke</dc:title>
  <dc:creator>yaron</dc:creator>
  <cp:lastModifiedBy>Yaron</cp:lastModifiedBy>
  <cp:revision>50</cp:revision>
  <dcterms:created xsi:type="dcterms:W3CDTF">2017-08-30T07:28:10Z</dcterms:created>
  <dcterms:modified xsi:type="dcterms:W3CDTF">2017-09-13T07:23:30Z</dcterms:modified>
</cp:coreProperties>
</file>