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13.xml" ContentType="application/vnd.openxmlformats-officedocument.theme+xml"/>
  <Override PartName="/ppt/_rels/presentation.xml.rels" ContentType="application/vnd.openxmlformats-package.relationships+xml"/>
  <Override PartName="/ppt/media/image28.jpeg" ContentType="image/jpeg"/>
  <Override PartName="/ppt/media/image6.jpeg" ContentType="image/jpeg"/>
  <Override PartName="/ppt/media/image18.png" ContentType="image/png"/>
  <Override PartName="/ppt/media/image27.png" ContentType="image/png"/>
  <Override PartName="/ppt/media/image24.jpeg" ContentType="image/jpeg"/>
  <Override PartName="/ppt/media/image20.png" ContentType="image/png"/>
  <Override PartName="/ppt/media/image11.jpeg" ContentType="image/jpeg"/>
  <Override PartName="/ppt/media/image30.png" ContentType="image/png"/>
  <Override PartName="/ppt/media/image10.jpeg" ContentType="image/jpeg"/>
  <Override PartName="/ppt/media/image7.jpeg" ContentType="image/jpeg"/>
  <Override PartName="/ppt/media/image29.jpeg" ContentType="image/jpeg"/>
  <Override PartName="/ppt/media/image32.tif" ContentType="image/tiff"/>
  <Override PartName="/ppt/media/image12.jpeg" ContentType="image/jpeg"/>
  <Override PartName="/ppt/media/image9.jpeg" ContentType="image/jpeg"/>
  <Override PartName="/ppt/media/image17.png" ContentType="image/png"/>
  <Override PartName="/ppt/media/image8.png" ContentType="image/png"/>
  <Override PartName="/ppt/media/image13.jpeg" ContentType="image/jpeg"/>
  <Override PartName="/ppt/media/image31.png" ContentType="image/png"/>
  <Override PartName="/ppt/media/image33.png" ContentType="image/png"/>
  <Override PartName="/ppt/media/image1.png" ContentType="image/png"/>
  <Override PartName="/ppt/media/image5.jpeg" ContentType="image/jpeg"/>
  <Override PartName="/ppt/media/image4.jpeg" ContentType="image/jpeg"/>
  <Override PartName="/ppt/media/image3.png" ContentType="image/png"/>
  <Override PartName="/ppt/media/image25.png" ContentType="image/png"/>
  <Override PartName="/ppt/media/hdphoto1.wdp" ContentType="image/vnd.ms-photo"/>
  <Override PartName="/ppt/media/image34.png" ContentType="image/png"/>
  <Override PartName="/ppt/media/image2.png" ContentType="image/png"/>
  <Override PartName="/ppt/media/image14.tif" ContentType="image/tiff"/>
  <Override PartName="/ppt/media/image26.png" ContentType="image/png"/>
  <Override PartName="/ppt/media/image15.png" ContentType="image/png"/>
  <Override PartName="/ppt/media/image16.png" ContentType="image/png"/>
  <Override PartName="/ppt/media/image19.jpeg" ContentType="image/jpeg"/>
  <Override PartName="/ppt/media/image21.png" ContentType="image/png"/>
  <Override PartName="/ppt/media/image22.png" ContentType="image/png"/>
  <Override PartName="/ppt/media/image2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9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56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100.xml" ContentType="application/vnd.openxmlformats-officedocument.presentationml.slide+xml"/>
  <Override PartName="/ppt/slides/slide53.xml" ContentType="application/vnd.openxmlformats-officedocument.presentationml.slide+xml"/>
  <Override PartName="/ppt/slides/slide52.xml" ContentType="application/vnd.openxmlformats-officedocument.presentationml.slide+xml"/>
  <Override PartName="/ppt/slides/slide51.xml" ContentType="application/vnd.openxmlformats-officedocument.presentationml.slide+xml"/>
  <Override PartName="/ppt/slides/slide50.xml" ContentType="application/vnd.openxmlformats-officedocument.presentationml.slide+xml"/>
  <Override PartName="/ppt/slides/slide45.xml" ContentType="application/vnd.openxmlformats-officedocument.presentationml.slide+xml"/>
  <Override PartName="/ppt/slides/slide44.xml" ContentType="application/vnd.openxmlformats-officedocument.presentationml.slide+xml"/>
  <Override PartName="/ppt/slides/slide43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90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59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84.xml" ContentType="application/vnd.openxmlformats-officedocument.presentationml.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99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94.xml" ContentType="application/vnd.openxmlformats-officedocument.presentationml.slide+xml"/>
  <Override PartName="/ppt/slides/slide29.xml" ContentType="application/vnd.openxmlformats-officedocument.presentationml.slide+xml"/>
  <Override PartName="/ppt/slides/_rels/slide83.xml.rels" ContentType="application/vnd.openxmlformats-package.relationships+xml"/>
  <Override PartName="/ppt/slides/_rels/slide18.xml.rels" ContentType="application/vnd.openxmlformats-package.relationships+xml"/>
  <Override PartName="/ppt/slides/_rels/slide48.xml.rels" ContentType="application/vnd.openxmlformats-package.relationships+xml"/>
  <Override PartName="/ppt/slides/_rels/slide11.xml.rels" ContentType="application/vnd.openxmlformats-package.relationships+xml"/>
  <Override PartName="/ppt/slides/_rels/slide57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96.xml.rels" ContentType="application/vnd.openxmlformats-package.relationships+xml"/>
  <Override PartName="/ppt/slides/_rels/slide82.xml.rels" ContentType="application/vnd.openxmlformats-package.relationships+xml"/>
  <Override PartName="/ppt/slides/_rels/slide17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2.xml.rels" ContentType="application/vnd.openxmlformats-package.relationships+xml"/>
  <Override PartName="/ppt/slides/_rels/slide95.xml.rels" ContentType="application/vnd.openxmlformats-package.relationships+xml"/>
  <Override PartName="/ppt/slides/_rels/slide8.xml.rels" ContentType="application/vnd.openxmlformats-package.relationships+xml"/>
  <Override PartName="/ppt/slides/_rels/slide81.xml.rels" ContentType="application/vnd.openxmlformats-package.relationships+xml"/>
  <Override PartName="/ppt/slides/_rels/slide16.xml.rels" ContentType="application/vnd.openxmlformats-package.relationships+xml"/>
  <Override PartName="/ppt/slides/_rels/slide46.xml.rels" ContentType="application/vnd.openxmlformats-package.relationships+xml"/>
  <Override PartName="/ppt/slides/_rels/slide1.xml.rels" ContentType="application/vnd.openxmlformats-package.relationships+xml"/>
  <Override PartName="/ppt/slides/_rels/slide29.xml.rels" ContentType="application/vnd.openxmlformats-package.relationships+xml"/>
  <Override PartName="/ppt/slides/_rels/slide94.xml.rels" ContentType="application/vnd.openxmlformats-package.relationships+xml"/>
  <Override PartName="/ppt/slides/_rels/slide7.xml.rels" ContentType="application/vnd.openxmlformats-package.relationships+xml"/>
  <Override PartName="/ppt/slides/_rels/slide80.xml.rels" ContentType="application/vnd.openxmlformats-package.relationships+xml"/>
  <Override PartName="/ppt/slides/_rels/slide15.xml.rels" ContentType="application/vnd.openxmlformats-package.relationships+xml"/>
  <Override PartName="/ppt/slides/_rels/slide6.xml.rels" ContentType="application/vnd.openxmlformats-package.relationships+xml"/>
  <Override PartName="/ppt/slides/_rels/slide99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91.xml.rels" ContentType="application/vnd.openxmlformats-package.relationships+xml"/>
  <Override PartName="/ppt/slides/_rels/slide27.xml.rels" ContentType="application/vnd.openxmlformats-package.relationships+xml"/>
  <Override PartName="/ppt/slides/_rels/slide92.xml.rels" ContentType="application/vnd.openxmlformats-package.relationships+xml"/>
  <Override PartName="/ppt/slides/_rels/slide78.xml.rels" ContentType="application/vnd.openxmlformats-package.relationships+xml"/>
  <Override PartName="/ppt/slides/_rels/slide79.xml.rels" ContentType="application/vnd.openxmlformats-package.relationships+xml"/>
  <Override PartName="/ppt/slides/_rels/slide73.xml.rels" ContentType="application/vnd.openxmlformats-package.relationships+xml"/>
  <Override PartName="/ppt/slides/_rels/slide85.xml.rels" ContentType="application/vnd.openxmlformats-package.relationships+xml"/>
  <Override PartName="/ppt/slides/_rels/slide74.xml.rels" ContentType="application/vnd.openxmlformats-package.relationships+xml"/>
  <Override PartName="/ppt/slides/_rels/slide86.xml.rels" ContentType="application/vnd.openxmlformats-package.relationships+xml"/>
  <Override PartName="/ppt/slides/_rels/slide75.xml.rels" ContentType="application/vnd.openxmlformats-package.relationships+xml"/>
  <Override PartName="/ppt/slides/_rels/slide87.xml.rels" ContentType="application/vnd.openxmlformats-package.relationships+xml"/>
  <Override PartName="/ppt/slides/_rels/slide76.xml.rels" ContentType="application/vnd.openxmlformats-package.relationships+xml"/>
  <Override PartName="/ppt/slides/_rels/slide88.xml.rels" ContentType="application/vnd.openxmlformats-package.relationships+xml"/>
  <Override PartName="/ppt/slides/_rels/slide23.xml.rels" ContentType="application/vnd.openxmlformats-package.relationships+xml"/>
  <Override PartName="/ppt/slides/_rels/slide59.xml.rels" ContentType="application/vnd.openxmlformats-package.relationships+xml"/>
  <Override PartName="/ppt/slides/_rels/slide24.xml.rels" ContentType="application/vnd.openxmlformats-package.relationships+xml"/>
  <Override PartName="/ppt/slides/_rels/slide30.xml.rels" ContentType="application/vnd.openxmlformats-package.relationships+xml"/>
  <Override PartName="/ppt/slides/_rels/slide67.xml.rels" ContentType="application/vnd.openxmlformats-package.relationships+xml"/>
  <Override PartName="/ppt/slides/_rels/slide31.xml.rels" ContentType="application/vnd.openxmlformats-package.relationships+xml"/>
  <Override PartName="/ppt/slides/_rels/slide68.xml.rels" ContentType="application/vnd.openxmlformats-package.relationships+xml"/>
  <Override PartName="/ppt/slides/_rels/slide32.xml.rels" ContentType="application/vnd.openxmlformats-package.relationships+xml"/>
  <Override PartName="/ppt/slides/_rels/slide69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22.xml.rels" ContentType="application/vnd.openxmlformats-package.relationships+xml"/>
  <Override PartName="/ppt/slides/_rels/slide100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56.xml.rels" ContentType="application/vnd.openxmlformats-package.relationships+xml"/>
  <Override PartName="/ppt/slides/_rels/slide44.xml.rels" ContentType="application/vnd.openxmlformats-package.relationships+xml"/>
  <Override PartName="/ppt/slides/_rels/slide55.xml.rels" ContentType="application/vnd.openxmlformats-package.relationships+xml"/>
  <Override PartName="/ppt/slides/_rels/slide43.xml.rels" ContentType="application/vnd.openxmlformats-package.relationships+xml"/>
  <Override PartName="/ppt/slides/_rels/slide54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90.xml.rels" ContentType="application/vnd.openxmlformats-package.relationships+xml"/>
  <Override PartName="/ppt/slides/_rels/slide53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52.xml.rels" ContentType="application/vnd.openxmlformats-package.relationships+xml"/>
  <Override PartName="/ppt/slides/_rels/slide89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77.xml.rels" ContentType="application/vnd.openxmlformats-package.relationships+xml"/>
  <Override PartName="/ppt/slides/_rels/slide51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13.xml.rels" ContentType="application/vnd.openxmlformats-package.relationships+xml"/>
  <Override PartName="/ppt/slides/_rels/slide61.xml.rels" ContentType="application/vnd.openxmlformats-package.relationships+xml"/>
  <Override PartName="/ppt/slides/_rels/slide5.xml.rels" ContentType="application/vnd.openxmlformats-package.relationships+xml"/>
  <Override PartName="/ppt/slides/_rels/slide98.xml.rels" ContentType="application/vnd.openxmlformats-package.relationships+xml"/>
  <Override PartName="/ppt/slides/_rels/slide19.xml.rels" ContentType="application/vnd.openxmlformats-package.relationships+xml"/>
  <Override PartName="/ppt/slides/_rels/slide84.xml.rels" ContentType="application/vnd.openxmlformats-package.relationships+xml"/>
  <Override PartName="/ppt/slides/_rels/slide58.xml.rels" ContentType="application/vnd.openxmlformats-package.relationships+xml"/>
  <Override PartName="/ppt/slides/_rels/slide21.xml.rels" ContentType="application/vnd.openxmlformats-package.relationships+xml"/>
  <Override PartName="/ppt/slides/_rels/slide49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62.xml.rels" ContentType="application/vnd.openxmlformats-package.relationships+xml"/>
  <Override PartName="/ppt/slides/_rels/slide63.xml.rels" ContentType="application/vnd.openxmlformats-package.relationships+xml"/>
  <Override PartName="/ppt/slides/_rels/slide64.xml.rels" ContentType="application/vnd.openxmlformats-package.relationships+xml"/>
  <Override PartName="/ppt/slides/_rels/slide65.xml.rels" ContentType="application/vnd.openxmlformats-package.relationships+xml"/>
  <Override PartName="/ppt/slides/_rels/slide71.xml.rels" ContentType="application/vnd.openxmlformats-package.relationships+xml"/>
  <Override PartName="/ppt/slides/_rels/slide66.xml.rels" ContentType="application/vnd.openxmlformats-package.relationships+xml"/>
  <Override PartName="/ppt/slides/_rels/slide70.xml.rels" ContentType="application/vnd.openxmlformats-package.relationships+xml"/>
  <Override PartName="/ppt/slides/_rels/slide93.xml.rels" ContentType="application/vnd.openxmlformats-package.relationships+xml"/>
  <Override PartName="/ppt/slides/_rels/slide28.xml.rels" ContentType="application/vnd.openxmlformats-package.relationships+xml"/>
  <Override PartName="/ppt/slides/_rels/slide72.xml.rels" ContentType="application/vnd.openxmlformats-package.relationships+xml"/>
  <Override PartName="/ppt/slides/_rels/slide60.xml.rels" ContentType="application/vnd.openxmlformats-package.relationships+xml"/>
  <Override PartName="/ppt/slides/_rels/slide4.xml.rels" ContentType="application/vnd.openxmlformats-package.relationships+xml"/>
  <Override PartName="/ppt/slides/_rels/slide97.xml.rels" ContentType="application/vnd.openxmlformats-package.relationships+xml"/>
  <Override PartName="/ppt/slides/slide71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0.xml" ContentType="application/vnd.openxmlformats-officedocument.presentationml.slide+xml"/>
  <Override PartName="/ppt/slides/slide93.xml" ContentType="application/vnd.openxmlformats-officedocument.presentationml.slide+xml"/>
  <Override PartName="/ppt/slides/slide28.xml" ContentType="application/vnd.openxmlformats-officedocument.presentationml.slide+xml"/>
  <Override PartName="/ppt/slides/slide69.xml" ContentType="application/vnd.openxmlformats-officedocument.presentationml.slide+xml"/>
  <Override PartName="/ppt/slides/slide72.xml" ContentType="application/vnd.openxmlformats-officedocument.presentationml.slide+xml"/>
  <Override PartName="/ppt/slides/slide60.xml" ContentType="application/vnd.openxmlformats-officedocument.presentationml.slide+xml"/>
  <Override PartName="/ppt/slides/slide95.xml" ContentType="application/vnd.openxmlformats-officedocument.presentationml.slide+xml"/>
  <Override PartName="/ppt/slides/slide8.xml" ContentType="application/vnd.openxmlformats-officedocument.presentationml.slide+xml"/>
  <Override PartName="/ppt/slides/slide89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76.xml" ContentType="application/vnd.openxmlformats-officedocument.presentationml.slide+xml"/>
  <Override PartName="/ppt/slides/slide8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74.xml" ContentType="application/vnd.openxmlformats-officedocument.presentationml.slide+xml"/>
  <Override PartName="/ppt/slides/slide85.xml" ContentType="application/vnd.openxmlformats-officedocument.presentationml.slide+xml"/>
  <Override PartName="/ppt/slides/slide73.xml" ContentType="application/vnd.openxmlformats-officedocument.presentationml.slide+xml"/>
  <Override PartName="/ppt/slides/slide79.xml" ContentType="application/vnd.openxmlformats-officedocument.presentationml.slide+xml"/>
  <Override PartName="/ppt/slides/slide78.xml" ContentType="application/vnd.openxmlformats-officedocument.presentationml.slide+xml"/>
  <Override PartName="/ppt/slides/slide92.xml" ContentType="application/vnd.openxmlformats-officedocument.presentationml.slide+xml"/>
  <Override PartName="/ppt/slides/slide27.xml" ContentType="application/vnd.openxmlformats-officedocument.presentationml.slide+xml"/>
  <Override PartName="/ppt/slides/slide91.xml" ContentType="application/vnd.openxmlformats-officedocument.presentationml.slide+xml"/>
  <Override PartName="/ppt/slides/slide26.xml" ContentType="application/vnd.openxmlformats-officedocument.presentationml.slide+xml"/>
  <Override PartName="/ppt/slides/slide15.xml" ContentType="application/vnd.openxmlformats-officedocument.presentationml.slide+xml"/>
  <Override PartName="/ppt/slides/slide80.xml" ContentType="application/vnd.openxmlformats-officedocument.presentationml.slide+xml"/>
  <Override PartName="/ppt/slides/slide9.xml" ContentType="application/vnd.openxmlformats-officedocument.presentationml.slide+xml"/>
  <Override PartName="/ppt/slides/slide96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1.xml" ContentType="application/vnd.openxmlformats-officedocument.presentationml.slide+xml"/>
  <Override PartName="/ppt/slides/slide97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82.xml" ContentType="application/vnd.openxmlformats-officedocument.presentationml.slide+xml"/>
  <Override PartName="/ppt/slides/slide98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83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notesSlides/notesSlide3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_rels/notesSlide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53.xml.rels" ContentType="application/vnd.openxmlformats-package.relationships+xml"/>
  <Override PartName="/ppt/notesSlides/_rels/notesSlide66.xml.rels" ContentType="application/vnd.openxmlformats-package.relationships+xml"/>
  <Override PartName="/ppt/notesSlides/_rels/notesSlide1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57.xml.rels" ContentType="application/vnd.openxmlformats-package.relationships+xml"/>
  <Override PartName="/ppt/notesSlides/_rels/notesSlide9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1.xml.rels" ContentType="application/vnd.openxmlformats-package.relationships+xml"/>
  <Override PartName="/ppt/notesSlides/_rels/notesSlide77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8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5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87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8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00.xml.rels" ContentType="application/vnd.openxmlformats-package.relationships+xml"/>
  <Override PartName="/ppt/notesSlides/_rels/notesSlide26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</p:sldMasterIdLst>
  <p:notesMasterIdLst>
    <p:notesMasterId r:id="rId21"/>
  </p:notesMasterIdLst>
  <p:sldIdLst>
    <p:sldId id="256" r:id="rId22"/>
    <p:sldId id="257" r:id="rId23"/>
    <p:sldId id="258" r:id="rId24"/>
    <p:sldId id="259" r:id="rId25"/>
    <p:sldId id="260" r:id="rId26"/>
    <p:sldId id="261" r:id="rId27"/>
    <p:sldId id="262" r:id="rId28"/>
    <p:sldId id="263" r:id="rId29"/>
    <p:sldId id="264" r:id="rId30"/>
    <p:sldId id="265" r:id="rId31"/>
    <p:sldId id="266" r:id="rId32"/>
    <p:sldId id="267" r:id="rId33"/>
    <p:sldId id="268" r:id="rId34"/>
    <p:sldId id="269" r:id="rId35"/>
    <p:sldId id="270" r:id="rId36"/>
    <p:sldId id="271" r:id="rId37"/>
    <p:sldId id="272" r:id="rId38"/>
    <p:sldId id="273" r:id="rId39"/>
    <p:sldId id="274" r:id="rId40"/>
    <p:sldId id="275" r:id="rId41"/>
    <p:sldId id="276" r:id="rId42"/>
    <p:sldId id="277" r:id="rId43"/>
    <p:sldId id="278" r:id="rId44"/>
    <p:sldId id="279" r:id="rId45"/>
    <p:sldId id="280" r:id="rId46"/>
    <p:sldId id="281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  <p:sldId id="300" r:id="rId66"/>
    <p:sldId id="301" r:id="rId67"/>
    <p:sldId id="302" r:id="rId68"/>
    <p:sldId id="303" r:id="rId69"/>
    <p:sldId id="304" r:id="rId70"/>
    <p:sldId id="305" r:id="rId71"/>
    <p:sldId id="306" r:id="rId72"/>
    <p:sldId id="307" r:id="rId73"/>
    <p:sldId id="308" r:id="rId74"/>
    <p:sldId id="309" r:id="rId75"/>
    <p:sldId id="310" r:id="rId76"/>
    <p:sldId id="311" r:id="rId77"/>
    <p:sldId id="312" r:id="rId78"/>
    <p:sldId id="313" r:id="rId79"/>
    <p:sldId id="314" r:id="rId80"/>
    <p:sldId id="315" r:id="rId81"/>
    <p:sldId id="316" r:id="rId82"/>
    <p:sldId id="317" r:id="rId83"/>
    <p:sldId id="318" r:id="rId84"/>
    <p:sldId id="319" r:id="rId85"/>
    <p:sldId id="320" r:id="rId86"/>
    <p:sldId id="321" r:id="rId87"/>
    <p:sldId id="322" r:id="rId88"/>
    <p:sldId id="323" r:id="rId89"/>
    <p:sldId id="324" r:id="rId90"/>
    <p:sldId id="325" r:id="rId91"/>
    <p:sldId id="326" r:id="rId92"/>
    <p:sldId id="327" r:id="rId93"/>
    <p:sldId id="328" r:id="rId94"/>
    <p:sldId id="329" r:id="rId95"/>
    <p:sldId id="330" r:id="rId96"/>
    <p:sldId id="331" r:id="rId97"/>
    <p:sldId id="332" r:id="rId98"/>
    <p:sldId id="333" r:id="rId99"/>
    <p:sldId id="334" r:id="rId100"/>
    <p:sldId id="335" r:id="rId101"/>
    <p:sldId id="336" r:id="rId102"/>
    <p:sldId id="337" r:id="rId103"/>
    <p:sldId id="338" r:id="rId104"/>
    <p:sldId id="339" r:id="rId105"/>
    <p:sldId id="340" r:id="rId106"/>
    <p:sldId id="341" r:id="rId107"/>
    <p:sldId id="342" r:id="rId108"/>
    <p:sldId id="343" r:id="rId109"/>
    <p:sldId id="344" r:id="rId110"/>
    <p:sldId id="345" r:id="rId111"/>
    <p:sldId id="346" r:id="rId112"/>
    <p:sldId id="347" r:id="rId113"/>
    <p:sldId id="348" r:id="rId114"/>
    <p:sldId id="349" r:id="rId115"/>
    <p:sldId id="350" r:id="rId116"/>
    <p:sldId id="351" r:id="rId117"/>
    <p:sldId id="352" r:id="rId118"/>
    <p:sldId id="353" r:id="rId119"/>
    <p:sldId id="354" r:id="rId120"/>
    <p:sldId id="355" r:id="rId121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notesMaster" Target="notesMasters/notesMaster1.xml"/><Relationship Id="rId22" Type="http://schemas.openxmlformats.org/officeDocument/2006/relationships/slide" Target="slides/slide1.xml"/><Relationship Id="rId23" Type="http://schemas.openxmlformats.org/officeDocument/2006/relationships/slide" Target="slides/slide2.xml"/><Relationship Id="rId24" Type="http://schemas.openxmlformats.org/officeDocument/2006/relationships/slide" Target="slides/slide3.xml"/><Relationship Id="rId25" Type="http://schemas.openxmlformats.org/officeDocument/2006/relationships/slide" Target="slides/slide4.xml"/><Relationship Id="rId26" Type="http://schemas.openxmlformats.org/officeDocument/2006/relationships/slide" Target="slides/slide5.xml"/><Relationship Id="rId27" Type="http://schemas.openxmlformats.org/officeDocument/2006/relationships/slide" Target="slides/slide6.xml"/><Relationship Id="rId28" Type="http://schemas.openxmlformats.org/officeDocument/2006/relationships/slide" Target="slides/slide7.xml"/><Relationship Id="rId29" Type="http://schemas.openxmlformats.org/officeDocument/2006/relationships/slide" Target="slides/slide8.xml"/><Relationship Id="rId30" Type="http://schemas.openxmlformats.org/officeDocument/2006/relationships/slide" Target="slides/slide9.xml"/><Relationship Id="rId31" Type="http://schemas.openxmlformats.org/officeDocument/2006/relationships/slide" Target="slides/slide10.xml"/><Relationship Id="rId32" Type="http://schemas.openxmlformats.org/officeDocument/2006/relationships/slide" Target="slides/slide11.xml"/><Relationship Id="rId33" Type="http://schemas.openxmlformats.org/officeDocument/2006/relationships/slide" Target="slides/slide12.xml"/><Relationship Id="rId34" Type="http://schemas.openxmlformats.org/officeDocument/2006/relationships/slide" Target="slides/slide13.xml"/><Relationship Id="rId35" Type="http://schemas.openxmlformats.org/officeDocument/2006/relationships/slide" Target="slides/slide14.xml"/><Relationship Id="rId36" Type="http://schemas.openxmlformats.org/officeDocument/2006/relationships/slide" Target="slides/slide15.xml"/><Relationship Id="rId37" Type="http://schemas.openxmlformats.org/officeDocument/2006/relationships/slide" Target="slides/slide16.xml"/><Relationship Id="rId38" Type="http://schemas.openxmlformats.org/officeDocument/2006/relationships/slide" Target="slides/slide17.xml"/><Relationship Id="rId39" Type="http://schemas.openxmlformats.org/officeDocument/2006/relationships/slide" Target="slides/slide18.xml"/><Relationship Id="rId40" Type="http://schemas.openxmlformats.org/officeDocument/2006/relationships/slide" Target="slides/slide19.xml"/><Relationship Id="rId41" Type="http://schemas.openxmlformats.org/officeDocument/2006/relationships/slide" Target="slides/slide20.xml"/><Relationship Id="rId42" Type="http://schemas.openxmlformats.org/officeDocument/2006/relationships/slide" Target="slides/slide21.xml"/><Relationship Id="rId43" Type="http://schemas.openxmlformats.org/officeDocument/2006/relationships/slide" Target="slides/slide22.xml"/><Relationship Id="rId44" Type="http://schemas.openxmlformats.org/officeDocument/2006/relationships/slide" Target="slides/slide23.xml"/><Relationship Id="rId45" Type="http://schemas.openxmlformats.org/officeDocument/2006/relationships/slide" Target="slides/slide24.xml"/><Relationship Id="rId46" Type="http://schemas.openxmlformats.org/officeDocument/2006/relationships/slide" Target="slides/slide25.xml"/><Relationship Id="rId47" Type="http://schemas.openxmlformats.org/officeDocument/2006/relationships/slide" Target="slides/slide26.xml"/><Relationship Id="rId48" Type="http://schemas.openxmlformats.org/officeDocument/2006/relationships/slide" Target="slides/slide27.xml"/><Relationship Id="rId49" Type="http://schemas.openxmlformats.org/officeDocument/2006/relationships/slide" Target="slides/slide28.xml"/><Relationship Id="rId50" Type="http://schemas.openxmlformats.org/officeDocument/2006/relationships/slide" Target="slides/slide29.xml"/><Relationship Id="rId51" Type="http://schemas.openxmlformats.org/officeDocument/2006/relationships/slide" Target="slides/slide30.xml"/><Relationship Id="rId52" Type="http://schemas.openxmlformats.org/officeDocument/2006/relationships/slide" Target="slides/slide31.xml"/><Relationship Id="rId53" Type="http://schemas.openxmlformats.org/officeDocument/2006/relationships/slide" Target="slides/slide32.xml"/><Relationship Id="rId54" Type="http://schemas.openxmlformats.org/officeDocument/2006/relationships/slide" Target="slides/slide33.xml"/><Relationship Id="rId55" Type="http://schemas.openxmlformats.org/officeDocument/2006/relationships/slide" Target="slides/slide34.xml"/><Relationship Id="rId56" Type="http://schemas.openxmlformats.org/officeDocument/2006/relationships/slide" Target="slides/slide35.xml"/><Relationship Id="rId57" Type="http://schemas.openxmlformats.org/officeDocument/2006/relationships/slide" Target="slides/slide36.xml"/><Relationship Id="rId58" Type="http://schemas.openxmlformats.org/officeDocument/2006/relationships/slide" Target="slides/slide37.xml"/><Relationship Id="rId59" Type="http://schemas.openxmlformats.org/officeDocument/2006/relationships/slide" Target="slides/slide38.xml"/><Relationship Id="rId60" Type="http://schemas.openxmlformats.org/officeDocument/2006/relationships/slide" Target="slides/slide39.xml"/><Relationship Id="rId61" Type="http://schemas.openxmlformats.org/officeDocument/2006/relationships/slide" Target="slides/slide40.xml"/><Relationship Id="rId62" Type="http://schemas.openxmlformats.org/officeDocument/2006/relationships/slide" Target="slides/slide41.xml"/><Relationship Id="rId63" Type="http://schemas.openxmlformats.org/officeDocument/2006/relationships/slide" Target="slides/slide42.xml"/><Relationship Id="rId64" Type="http://schemas.openxmlformats.org/officeDocument/2006/relationships/slide" Target="slides/slide43.xml"/><Relationship Id="rId65" Type="http://schemas.openxmlformats.org/officeDocument/2006/relationships/slide" Target="slides/slide44.xml"/><Relationship Id="rId66" Type="http://schemas.openxmlformats.org/officeDocument/2006/relationships/slide" Target="slides/slide45.xml"/><Relationship Id="rId67" Type="http://schemas.openxmlformats.org/officeDocument/2006/relationships/slide" Target="slides/slide46.xml"/><Relationship Id="rId68" Type="http://schemas.openxmlformats.org/officeDocument/2006/relationships/slide" Target="slides/slide47.xml"/><Relationship Id="rId69" Type="http://schemas.openxmlformats.org/officeDocument/2006/relationships/slide" Target="slides/slide48.xml"/><Relationship Id="rId70" Type="http://schemas.openxmlformats.org/officeDocument/2006/relationships/slide" Target="slides/slide49.xml"/><Relationship Id="rId71" Type="http://schemas.openxmlformats.org/officeDocument/2006/relationships/slide" Target="slides/slide50.xml"/><Relationship Id="rId72" Type="http://schemas.openxmlformats.org/officeDocument/2006/relationships/slide" Target="slides/slide51.xml"/><Relationship Id="rId73" Type="http://schemas.openxmlformats.org/officeDocument/2006/relationships/slide" Target="slides/slide52.xml"/><Relationship Id="rId74" Type="http://schemas.openxmlformats.org/officeDocument/2006/relationships/slide" Target="slides/slide53.xml"/><Relationship Id="rId75" Type="http://schemas.openxmlformats.org/officeDocument/2006/relationships/slide" Target="slides/slide54.xml"/><Relationship Id="rId76" Type="http://schemas.openxmlformats.org/officeDocument/2006/relationships/slide" Target="slides/slide55.xml"/><Relationship Id="rId77" Type="http://schemas.openxmlformats.org/officeDocument/2006/relationships/slide" Target="slides/slide56.xml"/><Relationship Id="rId78" Type="http://schemas.openxmlformats.org/officeDocument/2006/relationships/slide" Target="slides/slide57.xml"/><Relationship Id="rId79" Type="http://schemas.openxmlformats.org/officeDocument/2006/relationships/slide" Target="slides/slide58.xml"/><Relationship Id="rId80" Type="http://schemas.openxmlformats.org/officeDocument/2006/relationships/slide" Target="slides/slide59.xml"/><Relationship Id="rId81" Type="http://schemas.openxmlformats.org/officeDocument/2006/relationships/slide" Target="slides/slide60.xml"/><Relationship Id="rId82" Type="http://schemas.openxmlformats.org/officeDocument/2006/relationships/slide" Target="slides/slide61.xml"/><Relationship Id="rId83" Type="http://schemas.openxmlformats.org/officeDocument/2006/relationships/slide" Target="slides/slide62.xml"/><Relationship Id="rId84" Type="http://schemas.openxmlformats.org/officeDocument/2006/relationships/slide" Target="slides/slide63.xml"/><Relationship Id="rId85" Type="http://schemas.openxmlformats.org/officeDocument/2006/relationships/slide" Target="slides/slide64.xml"/><Relationship Id="rId86" Type="http://schemas.openxmlformats.org/officeDocument/2006/relationships/slide" Target="slides/slide65.xml"/><Relationship Id="rId87" Type="http://schemas.openxmlformats.org/officeDocument/2006/relationships/slide" Target="slides/slide66.xml"/><Relationship Id="rId88" Type="http://schemas.openxmlformats.org/officeDocument/2006/relationships/slide" Target="slides/slide67.xml"/><Relationship Id="rId89" Type="http://schemas.openxmlformats.org/officeDocument/2006/relationships/slide" Target="slides/slide68.xml"/><Relationship Id="rId90" Type="http://schemas.openxmlformats.org/officeDocument/2006/relationships/slide" Target="slides/slide69.xml"/><Relationship Id="rId91" Type="http://schemas.openxmlformats.org/officeDocument/2006/relationships/slide" Target="slides/slide70.xml"/><Relationship Id="rId92" Type="http://schemas.openxmlformats.org/officeDocument/2006/relationships/slide" Target="slides/slide71.xml"/><Relationship Id="rId93" Type="http://schemas.openxmlformats.org/officeDocument/2006/relationships/slide" Target="slides/slide72.xml"/><Relationship Id="rId94" Type="http://schemas.openxmlformats.org/officeDocument/2006/relationships/slide" Target="slides/slide73.xml"/><Relationship Id="rId95" Type="http://schemas.openxmlformats.org/officeDocument/2006/relationships/slide" Target="slides/slide74.xml"/><Relationship Id="rId96" Type="http://schemas.openxmlformats.org/officeDocument/2006/relationships/slide" Target="slides/slide75.xml"/><Relationship Id="rId97" Type="http://schemas.openxmlformats.org/officeDocument/2006/relationships/slide" Target="slides/slide76.xml"/><Relationship Id="rId98" Type="http://schemas.openxmlformats.org/officeDocument/2006/relationships/slide" Target="slides/slide77.xml"/><Relationship Id="rId99" Type="http://schemas.openxmlformats.org/officeDocument/2006/relationships/slide" Target="slides/slide78.xml"/><Relationship Id="rId100" Type="http://schemas.openxmlformats.org/officeDocument/2006/relationships/slide" Target="slides/slide79.xml"/><Relationship Id="rId101" Type="http://schemas.openxmlformats.org/officeDocument/2006/relationships/slide" Target="slides/slide80.xml"/><Relationship Id="rId102" Type="http://schemas.openxmlformats.org/officeDocument/2006/relationships/slide" Target="slides/slide81.xml"/><Relationship Id="rId103" Type="http://schemas.openxmlformats.org/officeDocument/2006/relationships/slide" Target="slides/slide82.xml"/><Relationship Id="rId104" Type="http://schemas.openxmlformats.org/officeDocument/2006/relationships/slide" Target="slides/slide83.xml"/><Relationship Id="rId105" Type="http://schemas.openxmlformats.org/officeDocument/2006/relationships/slide" Target="slides/slide84.xml"/><Relationship Id="rId106" Type="http://schemas.openxmlformats.org/officeDocument/2006/relationships/slide" Target="slides/slide85.xml"/><Relationship Id="rId107" Type="http://schemas.openxmlformats.org/officeDocument/2006/relationships/slide" Target="slides/slide86.xml"/><Relationship Id="rId108" Type="http://schemas.openxmlformats.org/officeDocument/2006/relationships/slide" Target="slides/slide87.xml"/><Relationship Id="rId109" Type="http://schemas.openxmlformats.org/officeDocument/2006/relationships/slide" Target="slides/slide88.xml"/><Relationship Id="rId110" Type="http://schemas.openxmlformats.org/officeDocument/2006/relationships/slide" Target="slides/slide89.xml"/><Relationship Id="rId111" Type="http://schemas.openxmlformats.org/officeDocument/2006/relationships/slide" Target="slides/slide90.xml"/><Relationship Id="rId112" Type="http://schemas.openxmlformats.org/officeDocument/2006/relationships/slide" Target="slides/slide91.xml"/><Relationship Id="rId113" Type="http://schemas.openxmlformats.org/officeDocument/2006/relationships/slide" Target="slides/slide92.xml"/><Relationship Id="rId114" Type="http://schemas.openxmlformats.org/officeDocument/2006/relationships/slide" Target="slides/slide93.xml"/><Relationship Id="rId115" Type="http://schemas.openxmlformats.org/officeDocument/2006/relationships/slide" Target="slides/slide94.xml"/><Relationship Id="rId116" Type="http://schemas.openxmlformats.org/officeDocument/2006/relationships/slide" Target="slides/slide95.xml"/><Relationship Id="rId117" Type="http://schemas.openxmlformats.org/officeDocument/2006/relationships/slide" Target="slides/slide96.xml"/><Relationship Id="rId118" Type="http://schemas.openxmlformats.org/officeDocument/2006/relationships/slide" Target="slides/slide97.xml"/><Relationship Id="rId119" Type="http://schemas.openxmlformats.org/officeDocument/2006/relationships/slide" Target="slides/slide98.xml"/><Relationship Id="rId120" Type="http://schemas.openxmlformats.org/officeDocument/2006/relationships/slide" Target="slides/slide99.xml"/><Relationship Id="rId121" Type="http://schemas.openxmlformats.org/officeDocument/2006/relationships/slide" Target="slides/slide100.xml"/><Relationship Id="rId122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Imaging</c:v>
                </c:pt>
              </c:strCache>
            </c:strRef>
          </c:tx>
          <c:spPr>
            <a:solidFill>
              <a:srgbClr val="ffffff"/>
            </a:solidFill>
            <a:ln w="0">
              <a:solidFill>
                <a:srgbClr val="27a9e1"/>
              </a:solidFill>
            </a:ln>
          </c:spPr>
          <c:explosion val="0"/>
          <c:dPt>
            <c:idx val="0"/>
            <c:spPr>
              <a:solidFill>
                <a:srgbClr val="27a9e1">
                  <a:alpha val="85000"/>
                </a:srgbClr>
              </a:solidFill>
              <a:ln w="19080">
                <a:solidFill>
                  <a:srgbClr val="27a9e1"/>
                </a:solidFill>
                <a:round/>
              </a:ln>
            </c:spPr>
          </c:dPt>
          <c:dPt>
            <c:idx val="1"/>
            <c:spPr>
              <a:solidFill>
                <a:srgbClr val="ffffff">
                  <a:alpha val="81000"/>
                </a:srgbClr>
              </a:solidFill>
              <a:ln w="19080">
                <a:solidFill>
                  <a:srgbClr val="27a9e1"/>
                </a:solidFill>
                <a:round/>
              </a:ln>
            </c:spPr>
          </c:dPt>
          <c:dPt>
            <c:idx val="2"/>
            <c:spPr>
              <a:solidFill>
                <a:srgbClr val="ffffff"/>
              </a:solidFill>
              <a:ln w="19080">
                <a:solidFill>
                  <a:srgbClr val="27a9e1"/>
                </a:solidFill>
                <a:round/>
              </a:ln>
            </c:spPr>
          </c:dPt>
          <c:dPt>
            <c:idx val="3"/>
            <c:spPr>
              <a:solidFill>
                <a:srgbClr val="ffffff"/>
              </a:solidFill>
              <a:ln w="19080">
                <a:solidFill>
                  <a:srgbClr val="27a9e1"/>
                </a:solidFill>
                <a:round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Data/Matrix preparation</c:v>
                </c:pt>
                <c:pt idx="1">
                  <c:v>Classifier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 w="0">
          <a:noFill/>
        </a:ln>
      </c:spPr>
      <c:txPr>
        <a:bodyPr/>
        <a:lstStyle/>
        <a:p>
          <a:pPr>
            <a:defRPr b="0" sz="1800" spc="-1" strike="noStrike">
              <a:solidFill>
                <a:srgbClr val="ffffff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Medical Records</c:v>
                </c:pt>
              </c:strCache>
            </c:strRef>
          </c:tx>
          <c:spPr>
            <a:solidFill>
              <a:srgbClr val="27a9e1"/>
            </a:solidFill>
            <a:ln w="0">
              <a:noFill/>
            </a:ln>
          </c:spPr>
          <c:explosion val="0"/>
          <c:dPt>
            <c:idx val="0"/>
            <c:spPr>
              <a:solidFill>
                <a:srgbClr val="27a9e2">
                  <a:alpha val="80000"/>
                </a:srgbClr>
              </a:solidFill>
              <a:ln w="19080">
                <a:noFill/>
              </a:ln>
            </c:spPr>
          </c:dPt>
          <c:dPt>
            <c:idx val="1"/>
            <c:spPr>
              <a:solidFill>
                <a:srgbClr val="ffffff">
                  <a:alpha val="80000"/>
                </a:srgbClr>
              </a:solidFill>
              <a:ln w="19080">
                <a:noFill/>
              </a:ln>
            </c:spPr>
          </c:dPt>
          <c:dPt>
            <c:idx val="2"/>
            <c:spPr>
              <a:solidFill>
                <a:srgbClr val="4e4e4e"/>
              </a:solidFill>
              <a:ln w="19080">
                <a:noFill/>
              </a:ln>
            </c:spPr>
          </c:dPt>
          <c:dPt>
            <c:idx val="3"/>
            <c:spPr>
              <a:solidFill>
                <a:srgbClr val="808080"/>
              </a:solidFill>
              <a:ln w="19080">
                <a:noFill/>
              </a:ln>
            </c:spPr>
          </c:dPt>
          <c:dLbls>
            <c:dLbl>
              <c:idx val="0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1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2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dLbl>
              <c:idx val="3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2"/>
                <c:pt idx="0">
                  <c:v>Data/Matrix preparation</c:v>
                </c:pt>
                <c:pt idx="1">
                  <c:v>Classifier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</c:ser>
        <c:firstSliceAng val="0"/>
      </c:pieChart>
      <c:spPr>
        <a:noFill/>
        <a:ln w="0">
          <a:noFill/>
        </a:ln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 w="0">
          <a:noFill/>
        </a:ln>
      </c:spPr>
      <c:txPr>
        <a:bodyPr/>
        <a:lstStyle/>
        <a:p>
          <a:pPr>
            <a:defRPr b="0" sz="1800" spc="-1" strike="noStrike">
              <a:solidFill>
                <a:srgbClr val="404040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862" spc="-1" strike="noStrike">
                <a:solidFill>
                  <a:srgbClr val="27a9e1"/>
                </a:solidFill>
                <a:latin typeface="Calibri"/>
              </a:defRPr>
            </a:pPr>
            <a:r>
              <a:rPr b="0" lang="en-US" sz="1862" spc="-1" strike="noStrike">
                <a:solidFill>
                  <a:srgbClr val="27a9e1"/>
                </a:solidFill>
                <a:latin typeface="Calibri"/>
              </a:rPr>
              <a:t>Test1 – Patient1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spPr>
            <a:solidFill>
              <a:srgbClr val="27a9e1"/>
            </a:solidFill>
            <a:ln w="28440">
              <a:noFill/>
            </a:ln>
          </c:spPr>
          <c:marker>
            <c:symbol val="circle"/>
            <c:size val="5"/>
            <c:spPr>
              <a:solidFill>
                <a:srgbClr val="27a9e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6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</c:ser>
        <c:axId val="84328359"/>
        <c:axId val="61059140"/>
      </c:scatterChart>
      <c:valAx>
        <c:axId val="84328359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1059140"/>
        <c:crosses val="autoZero"/>
        <c:crossBetween val="midCat"/>
      </c:valAx>
      <c:valAx>
        <c:axId val="61059140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4328359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0">
      <a:solidFill>
        <a:srgbClr val="27a9e1">
          <a:alpha val="40000"/>
        </a:srgbClr>
      </a:solidFill>
    </a:ln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862" spc="-1" strike="noStrike">
                <a:solidFill>
                  <a:srgbClr val="c00000"/>
                </a:solidFill>
                <a:latin typeface="Calibri"/>
              </a:defRPr>
            </a:pPr>
            <a:r>
              <a:rPr b="0" lang="en-US" sz="1862" spc="-1" strike="noStrike">
                <a:solidFill>
                  <a:srgbClr val="c00000"/>
                </a:solidFill>
                <a:latin typeface="Calibri"/>
              </a:rPr>
              <a:t>Test1 – Patient2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spPr>
            <a:solidFill>
              <a:srgbClr val="ff0000"/>
            </a:solidFill>
            <a:ln w="28440">
              <a:noFill/>
            </a:ln>
          </c:spPr>
          <c:marker>
            <c:symbol val="circle"/>
            <c:size val="5"/>
            <c:spPr>
              <a:solidFill>
                <a:srgbClr val="ff0000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6"/>
                <c:pt idx="0">
                  <c:v>2000</c:v>
                </c:pt>
                <c:pt idx="2">
                  <c:v>2003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6"/>
                <c:pt idx="0">
                  <c:v>4.7</c:v>
                </c:pt>
                <c:pt idx="2">
                  <c:v>5.2</c:v>
                </c:pt>
                <c:pt idx="4">
                  <c:v>7.7</c:v>
                </c:pt>
                <c:pt idx="5">
                  <c:v>7.5</c:v>
                </c:pt>
              </c:numCache>
            </c:numRef>
          </c:yVal>
          <c:smooth val="0"/>
        </c:ser>
        <c:axId val="38507410"/>
        <c:axId val="85795603"/>
      </c:scatterChart>
      <c:valAx>
        <c:axId val="38507410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85795603"/>
        <c:crosses val="autoZero"/>
        <c:crossBetween val="midCat"/>
      </c:valAx>
      <c:valAx>
        <c:axId val="8579560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38507410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0">
      <a:solidFill>
        <a:srgbClr val="27a9e1">
          <a:alpha val="40000"/>
        </a:srgbClr>
      </a:solidFill>
    </a:ln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0" lang="en-US" sz="1862" spc="-1" strike="noStrike">
                <a:solidFill>
                  <a:srgbClr val="595959"/>
                </a:solidFill>
                <a:latin typeface="Calibri"/>
              </a:defRPr>
            </a:pPr>
            <a:r>
              <a:rPr b="0" lang="en-US" sz="1862" spc="-1" strike="noStrike">
                <a:solidFill>
                  <a:srgbClr val="595959"/>
                </a:solidFill>
                <a:latin typeface="Calibri"/>
              </a:rPr>
              <a:t>Lab Test</a:t>
            </a:r>
          </a:p>
        </c:rich>
      </c:tx>
      <c:overlay val="0"/>
      <c:spPr>
        <a:noFill/>
        <a:ln w="0">
          <a:noFill/>
        </a:ln>
      </c:spPr>
    </c:title>
    <c:autoTitleDeleted val="0"/>
    <c:plotArea>
      <c:scatterChart>
        <c:scatterStyle val="lineMarker"/>
        <c:varyColors val="0"/>
        <c:ser>
          <c:idx val="0"/>
          <c:order val="0"/>
          <c:spPr>
            <a:solidFill>
              <a:srgbClr val="27a9e1"/>
            </a:solidFill>
            <a:ln w="28440">
              <a:noFill/>
            </a:ln>
          </c:spPr>
          <c:marker>
            <c:symbol val="circle"/>
            <c:size val="5"/>
            <c:spPr>
              <a:solidFill>
                <a:srgbClr val="27a9e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6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</c:ser>
        <c:axId val="55791334"/>
        <c:axId val="9490745"/>
      </c:scatterChart>
      <c:valAx>
        <c:axId val="55791334"/>
        <c:scaling>
          <c:orientation val="minMax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9490745"/>
        <c:crosses val="autoZero"/>
        <c:crossBetween val="midCat"/>
      </c:valAx>
      <c:valAx>
        <c:axId val="9490745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55791334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0">
      <a:solidFill>
        <a:srgbClr val="27a9e1">
          <a:alpha val="40000"/>
        </a:srgbClr>
      </a:solidFill>
    </a:ln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scatterChart>
        <c:scatterStyle val="lineMarker"/>
        <c:varyColors val="0"/>
        <c:ser>
          <c:idx val="0"/>
          <c:order val="0"/>
          <c:spPr>
            <a:solidFill>
              <a:srgbClr val="27a9e1"/>
            </a:solidFill>
            <a:ln w="28440">
              <a:noFill/>
            </a:ln>
          </c:spPr>
          <c:marker>
            <c:symbol val="circle"/>
            <c:size val="5"/>
            <c:spPr>
              <a:solidFill>
                <a:srgbClr val="27a9e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8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</c:ser>
        <c:ser>
          <c:idx val="1"/>
          <c:order val="1"/>
          <c:spPr>
            <a:solidFill>
              <a:srgbClr val="ed1c24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1c24"/>
              </a:solidFill>
            </c:spPr>
          </c:marker>
          <c:dPt>
            <c:idx val="5"/>
            <c:marker>
              <c:symbol val="circle"/>
              <c:size val="5"/>
              <c:spPr>
                <a:solidFill>
                  <a:srgbClr val="27a9e1"/>
                </a:solidFill>
              </c:spPr>
            </c:marker>
          </c:dPt>
          <c:dLbls>
            <c:dLbl>
              <c:idx val="5"/>
              <c:txPr>
                <a:bodyPr wrap="square"/>
                <a:lstStyle/>
                <a:p>
                  <a:pPr>
                    <a:defRPr b="0" sz="1000" spc="-1" strike="noStrike">
                      <a:solidFill>
                        <a:srgbClr val="000000"/>
                      </a:solidFill>
                      <a:latin typeface="Calibri"/>
                    </a:defRPr>
                  </a:pPr>
                </a:p>
              </c:txPr>
              <c:dLblPos val="r"/>
              <c:showLegendKey val="0"/>
              <c:showVal val="0"/>
              <c:showCatName val="0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8"/>
                <c:pt idx="5">
                  <c:v>7.5</c:v>
                </c:pt>
                <c:pt idx="6">
                  <c:v>6.3</c:v>
                </c:pt>
                <c:pt idx="7">
                  <c:v>8.5</c:v>
                </c:pt>
              </c:numCache>
            </c:numRef>
          </c:yVal>
          <c:smooth val="0"/>
        </c:ser>
        <c:axId val="67227882"/>
        <c:axId val="70419098"/>
      </c:scatterChart>
      <c:valAx>
        <c:axId val="67227882"/>
        <c:scaling>
          <c:orientation val="minMax"/>
          <c:max val="2012"/>
          <c:min val="1998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70419098"/>
        <c:crosses val="autoZero"/>
        <c:crossBetween val="midCat"/>
        <c:majorUnit val="2"/>
      </c:valAx>
      <c:valAx>
        <c:axId val="70419098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7227882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0">
      <a:solidFill>
        <a:srgbClr val="27a9e1">
          <a:alpha val="40000"/>
        </a:srgbClr>
      </a:solidFill>
    </a:ln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scatterChart>
        <c:scatterStyle val="lineMarker"/>
        <c:varyColors val="0"/>
        <c:ser>
          <c:idx val="0"/>
          <c:order val="0"/>
          <c:spPr>
            <a:solidFill>
              <a:srgbClr val="27a9e1"/>
            </a:solidFill>
            <a:ln w="28440">
              <a:noFill/>
            </a:ln>
          </c:spPr>
          <c:marker>
            <c:symbol val="circle"/>
            <c:size val="5"/>
            <c:spPr>
              <a:solidFill>
                <a:srgbClr val="27a9e1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1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0</c:f>
              <c:numCache>
                <c:formatCode>General</c:formatCode>
                <c:ptCount val="8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</c:ser>
        <c:ser>
          <c:idx val="1"/>
          <c:order val="1"/>
          <c:spPr>
            <a:solidFill>
              <a:srgbClr val="ed1c24"/>
            </a:solidFill>
            <a:ln w="25560">
              <a:noFill/>
            </a:ln>
          </c:spPr>
          <c:marker>
            <c:symbol val="circle"/>
            <c:size val="5"/>
            <c:spPr>
              <a:solidFill>
                <a:srgbClr val="ed1c24"/>
              </a:solidFill>
            </c:spPr>
          </c:marker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Calibri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eparator>;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xVal>
            <c:numRef>
              <c:f>3</c:f>
              <c:numCache>
                <c:formatCode>General</c:formatCode>
                <c:ptCount val="8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  <c:pt idx="6">
                  <c:v>2012</c:v>
                </c:pt>
                <c:pt idx="7">
                  <c:v>2008</c:v>
                </c:pt>
              </c:numCache>
            </c:numRef>
          </c:xVal>
          <c:yVal>
            <c:numRef>
              <c:f>2</c:f>
              <c:numCache>
                <c:formatCode>General</c:formatCode>
                <c:ptCount val="8"/>
                <c:pt idx="6">
                  <c:v>2.5</c:v>
                </c:pt>
                <c:pt idx="7">
                  <c:v>2.5</c:v>
                </c:pt>
              </c:numCache>
            </c:numRef>
          </c:yVal>
          <c:smooth val="0"/>
        </c:ser>
        <c:axId val="65468297"/>
        <c:axId val="67609371"/>
      </c:scatterChart>
      <c:valAx>
        <c:axId val="65468297"/>
        <c:scaling>
          <c:orientation val="minMax"/>
          <c:max val="2012"/>
          <c:min val="1998"/>
        </c:scaling>
        <c:delete val="0"/>
        <c:axPos val="b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7609371"/>
        <c:crosses val="autoZero"/>
        <c:crossBetween val="midCat"/>
        <c:majorUnit val="2"/>
      </c:valAx>
      <c:valAx>
        <c:axId val="67609371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9360">
            <a:solidFill>
              <a:srgbClr val="bfbfbf"/>
            </a:solidFill>
            <a:round/>
          </a:ln>
        </c:spPr>
        <c:txPr>
          <a:bodyPr/>
          <a:lstStyle/>
          <a:p>
            <a:pPr>
              <a:defRPr b="0" sz="1197" spc="-1" strike="noStrike">
                <a:solidFill>
                  <a:srgbClr val="595959"/>
                </a:solidFill>
                <a:latin typeface="Calibri"/>
              </a:defRPr>
            </a:pPr>
          </a:p>
        </c:txPr>
        <c:crossAx val="65468297"/>
        <c:crosses val="autoZero"/>
        <c:crossBetween val="midCat"/>
      </c:valAx>
      <c:spPr>
        <a:noFill/>
        <a:ln w="0">
          <a:noFill/>
        </a:ln>
      </c:spPr>
    </c:plotArea>
    <c:plotVisOnly val="1"/>
    <c:dispBlanksAs val="gap"/>
  </c:chart>
  <c:spPr>
    <a:solidFill>
      <a:srgbClr val="ffffff"/>
    </a:solidFill>
    <a:ln w="0">
      <a:solidFill>
        <a:srgbClr val="27a9e1">
          <a:alpha val="40000"/>
        </a:srgbClr>
      </a:solidFill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068231A4-522A-4C01-A814-44E209E16D68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0.xml.rels><?xml version="1.0" encoding="UTF-8"?>
<Relationships xmlns="http://schemas.openxmlformats.org/package/2006/relationships"><Relationship Id="rId1" Type="http://schemas.openxmlformats.org/officeDocument/2006/relationships/slide" Target="../slides/slide100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3.xml.rels><?xml version="1.0" encoding="UTF-8"?>
<Relationships xmlns="http://schemas.openxmlformats.org/package/2006/relationships"><Relationship Id="rId1" Type="http://schemas.openxmlformats.org/officeDocument/2006/relationships/slide" Target="../slides/slide53.xml"/><Relationship Id="rId2" Type="http://schemas.openxmlformats.org/officeDocument/2006/relationships/notesMaster" Target="../notesMasters/notesMaster1.xml"/>
</Relationships>
</file>

<file path=ppt/notesSlides/_rels/notesSlide54.xml.rels><?xml version="1.0" encoding="UTF-8"?>
<Relationships xmlns="http://schemas.openxmlformats.org/package/2006/relationships"><Relationship Id="rId1" Type="http://schemas.openxmlformats.org/officeDocument/2006/relationships/slide" Target="../slides/slide54.xml"/><Relationship Id="rId2" Type="http://schemas.openxmlformats.org/officeDocument/2006/relationships/notesMaster" Target="../notesMasters/notesMaster1.xml"/>
</Relationships>
</file>

<file path=ppt/notesSlides/_rels/notesSlide57.xml.rels><?xml version="1.0" encoding="UTF-8"?>
<Relationships xmlns="http://schemas.openxmlformats.org/package/2006/relationships"><Relationship Id="rId1" Type="http://schemas.openxmlformats.org/officeDocument/2006/relationships/slide" Target="../slides/slide57.xml"/><Relationship Id="rId2" Type="http://schemas.openxmlformats.org/officeDocument/2006/relationships/notesMaster" Target="../notesMasters/notesMaster1.xml"/>
</Relationships>
</file>

<file path=ppt/notesSlides/_rels/notesSlide61.xml.rels><?xml version="1.0" encoding="UTF-8"?>
<Relationships xmlns="http://schemas.openxmlformats.org/package/2006/relationships"><Relationship Id="rId1" Type="http://schemas.openxmlformats.org/officeDocument/2006/relationships/slide" Target="../slides/slide61.xml"/><Relationship Id="rId2" Type="http://schemas.openxmlformats.org/officeDocument/2006/relationships/notesMaster" Target="../notesMasters/notesMaster1.xml"/>
</Relationships>
</file>

<file path=ppt/notesSlides/_rels/notesSlide66.xml.rels><?xml version="1.0" encoding="UTF-8"?>
<Relationships xmlns="http://schemas.openxmlformats.org/package/2006/relationships"><Relationship Id="rId1" Type="http://schemas.openxmlformats.org/officeDocument/2006/relationships/slide" Target="../slides/slide6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77.xml.rels><?xml version="1.0" encoding="UTF-8"?>
<Relationships xmlns="http://schemas.openxmlformats.org/package/2006/relationships"><Relationship Id="rId1" Type="http://schemas.openxmlformats.org/officeDocument/2006/relationships/slide" Target="../slides/slide7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83.xml.rels><?xml version="1.0" encoding="UTF-8"?>
<Relationships xmlns="http://schemas.openxmlformats.org/package/2006/relationships"><Relationship Id="rId1" Type="http://schemas.openxmlformats.org/officeDocument/2006/relationships/slide" Target="../slides/slide83.xml"/><Relationship Id="rId2" Type="http://schemas.openxmlformats.org/officeDocument/2006/relationships/notesMaster" Target="../notesMasters/notesMaster1.xml"/>
</Relationships>
</file>

<file path=ppt/notesSlides/_rels/notesSlide84.xml.rels><?xml version="1.0" encoding="UTF-8"?>
<Relationships xmlns="http://schemas.openxmlformats.org/package/2006/relationships"><Relationship Id="rId1" Type="http://schemas.openxmlformats.org/officeDocument/2006/relationships/slide" Target="../slides/slide84.xml"/><Relationship Id="rId2" Type="http://schemas.openxmlformats.org/officeDocument/2006/relationships/notesMaster" Target="../notesMasters/notesMaster1.xml"/>
</Relationships>
</file>

<file path=ppt/notesSlides/_rels/notesSlide87.xml.rels><?xml version="1.0" encoding="UTF-8"?>
<Relationships xmlns="http://schemas.openxmlformats.org/package/2006/relationships"><Relationship Id="rId1" Type="http://schemas.openxmlformats.org/officeDocument/2006/relationships/slide" Target="../slides/slide87.xml"/><Relationship Id="rId2" Type="http://schemas.openxmlformats.org/officeDocument/2006/relationships/notesMaster" Target="../notesMasters/notesMaster1.xml"/>
</Relationships>
</file>

<file path=ppt/notesSlides/_rels/notesSlide94.xml.rels><?xml version="1.0" encoding="UTF-8"?>
<Relationships xmlns="http://schemas.openxmlformats.org/package/2006/relationships"><Relationship Id="rId1" Type="http://schemas.openxmlformats.org/officeDocument/2006/relationships/slide" Target="../slides/slide94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4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F79833E-EE30-4500-8D16-A0626EF3005D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6" name="PlaceHolder 3"/>
          <p:cNvSpPr>
            <a:spLocks noGrp="1"/>
          </p:cNvSpPr>
          <p:nvPr>
            <p:ph type="sldNum" idx="2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1195788-956A-4DE0-ABF6-4E17C5C257F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1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6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1682EAC-3404-488F-83C8-11CF5CC9243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9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32C4F53-FC55-49D6-AA1A-77EB3CA9F0B4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2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917EEFE-D5A7-4BFB-8390-F017CA9B608E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5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C2B210-80C5-4B2A-8D28-08F4E74A77D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2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8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73FD2A6-03D5-4044-9F81-2D6E333A042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3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1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2C1F52-4BA7-4760-A135-79ED4110D91B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3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4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AF8556F-76F3-4FF1-A36A-FEA6A9AC281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0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7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B67B48-E866-4E82-8837-31EDB3799B37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3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7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B14A29-D737-4517-B516-CF222198657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3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0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B4B89FC-487F-445A-AB98-B04F8BE63AE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4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3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752056-A0A4-4F48-AF45-F04D2AD9BBC5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4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4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6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DCFEE3C-91FB-4C29-82DF-8473ACE80F9E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4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9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214ACB4-860D-4924-AFC8-2956984020CF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2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D00A8FF-141A-471D-A8F9-C81B4EA84F0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5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3705E3-560D-4941-9F17-9771494DA4EC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8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43F88D2-FA3C-4341-9B72-1DF3E2C4F95D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0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0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CCC082-D61F-4A8F-8130-4F95C244C881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1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1EEE63-E763-4BCE-AF56-3CBCE23157D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1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3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4331E2-B78B-49F1-92F1-5D0162DD5964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96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4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269C5CB-C520-41C3-B0DF-9931D3BF9556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7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76A0AF1-ED2E-4292-AA63-942583B87558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8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Option 1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0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F829416-144B-4283-8FB4-971E4D972B22}" type="slidenum">
              <a:rPr b="0" lang="en-US" sz="1200" spc="-1" strike="noStrike">
                <a:solidFill>
                  <a:schemeClr val="dk1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1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3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333FC4-2382-41F2-8914-B481AD674608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jpeg"/><Relationship Id="rId5" Type="http://schemas.openxmlformats.org/officeDocument/2006/relationships/image" Target="../media/image8.png"/><Relationship Id="rId6" Type="http://schemas.openxmlformats.org/officeDocument/2006/relationships/image" Target="../media/image7.jpeg"/><Relationship Id="rId7" Type="http://schemas.openxmlformats.org/officeDocument/2006/relationships/image" Target="../media/image8.png"/><Relationship Id="rId8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9.jpe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0.jpe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jpe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2.jpeg"/><Relationship Id="rId5" Type="http://schemas.openxmlformats.org/officeDocument/2006/relationships/image" Target="../media/image3.png"/><Relationship Id="rId6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5.jpeg"/><Relationship Id="rId5" Type="http://schemas.openxmlformats.org/officeDocument/2006/relationships/image" Target="../media/image6.jpe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2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3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3498BB8F-5BC7-47CE-8600-1B2A507C85AD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3240" y="2991960"/>
            <a:ext cx="10362960" cy="123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" name="Picture 7" descr="log.png"/>
          <p:cNvPicPr/>
          <p:nvPr/>
        </p:nvPicPr>
        <p:blipFill>
          <a:blip r:embed="rId4"/>
          <a:stretch/>
        </p:blipFill>
        <p:spPr>
          <a:xfrm>
            <a:off x="10442520" y="5798520"/>
            <a:ext cx="1286640" cy="815760"/>
          </a:xfrm>
          <a:prstGeom prst="rect">
            <a:avLst/>
          </a:prstGeom>
          <a:ln w="0">
            <a:noFill/>
          </a:ln>
        </p:spPr>
      </p:pic>
      <p:pic>
        <p:nvPicPr>
          <p:cNvPr id="8" name="Picture 8" descr="top.jpg"/>
          <p:cNvPicPr/>
          <p:nvPr/>
        </p:nvPicPr>
        <p:blipFill>
          <a:blip r:embed="rId5"/>
          <a:stretch/>
        </p:blipFill>
        <p:spPr>
          <a:xfrm>
            <a:off x="0" y="0"/>
            <a:ext cx="12191760" cy="3047760"/>
          </a:xfrm>
          <a:prstGeom prst="rect">
            <a:avLst/>
          </a:prstGeom>
          <a:ln w="0">
            <a:noFill/>
          </a:ln>
        </p:spPr>
      </p:pic>
      <p:sp>
        <p:nvSpPr>
          <p:cNvPr id="9" name="TextBox 6"/>
          <p:cNvSpPr/>
          <p:nvPr/>
        </p:nvSpPr>
        <p:spPr>
          <a:xfrm>
            <a:off x="5726160" y="6370560"/>
            <a:ext cx="73908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5F69E21A-6F49-4F8F-B177-FB04E26AD629}" type="slidenum">
              <a:rPr b="0" lang="en-US" sz="14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6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tangle 8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2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14" name="Rectangle 10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Box 1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9D27A0A2-57EB-4094-AC70-770C43A145C3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Rectangle 12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19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20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21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A4DC1D70-A687-4D87-930F-94C694C99E6D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4" name="Picture 6" descr="3.jpg"/>
          <p:cNvPicPr/>
          <p:nvPr/>
        </p:nvPicPr>
        <p:blipFill>
          <a:blip r:embed="rId4"/>
          <a:stretch/>
        </p:blipFill>
        <p:spPr>
          <a:xfrm>
            <a:off x="1249200" y="1721160"/>
            <a:ext cx="3415320" cy="341532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5880" y="1952640"/>
            <a:ext cx="5963040" cy="123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26" name="Picture 5" descr="log.png"/>
          <p:cNvPicPr/>
          <p:nvPr/>
        </p:nvPicPr>
        <p:blipFill>
          <a:blip r:embed="rId5"/>
          <a:stretch/>
        </p:blipFill>
        <p:spPr>
          <a:xfrm>
            <a:off x="11013120" y="6191280"/>
            <a:ext cx="671760" cy="425880"/>
          </a:xfrm>
          <a:prstGeom prst="rect">
            <a:avLst/>
          </a:prstGeom>
          <a:ln w="0">
            <a:noFill/>
          </a:ln>
        </p:spPr>
      </p:pic>
      <p:sp>
        <p:nvSpPr>
          <p:cNvPr id="127" name="Rectangle 8"/>
          <p:cNvSpPr/>
          <p:nvPr/>
        </p:nvSpPr>
        <p:spPr>
          <a:xfrm>
            <a:off x="410040" y="6416640"/>
            <a:ext cx="257976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Internal, confidential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TextBox 9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3CB04919-7D26-4853-BD8A-4B9A3AF15244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1677240" y="2190240"/>
            <a:ext cx="2776680" cy="85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9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1676880" y="3136680"/>
            <a:ext cx="2776680" cy="85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31" name="Picture 10" descr="3.jpg"/>
          <p:cNvPicPr/>
          <p:nvPr/>
        </p:nvPicPr>
        <p:blipFill>
          <a:blip r:embed="rId6"/>
          <a:stretch/>
        </p:blipFill>
        <p:spPr>
          <a:xfrm>
            <a:off x="1249200" y="1721160"/>
            <a:ext cx="3415320" cy="341532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11" descr="log.png"/>
          <p:cNvPicPr/>
          <p:nvPr/>
        </p:nvPicPr>
        <p:blipFill>
          <a:blip r:embed="rId7"/>
          <a:stretch/>
        </p:blipFill>
        <p:spPr>
          <a:xfrm>
            <a:off x="11013120" y="6191280"/>
            <a:ext cx="671760" cy="425880"/>
          </a:xfrm>
          <a:prstGeom prst="rect">
            <a:avLst/>
          </a:prstGeom>
          <a:ln w="0">
            <a:noFill/>
          </a:ln>
        </p:spPr>
      </p:pic>
      <p:sp>
        <p:nvSpPr>
          <p:cNvPr id="133" name="Rectangle 12"/>
          <p:cNvSpPr/>
          <p:nvPr/>
        </p:nvSpPr>
        <p:spPr>
          <a:xfrm>
            <a:off x="410040" y="6416640"/>
            <a:ext cx="257976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Internal, confidential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Box 13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7C14EEB8-7EBB-457F-AC2A-46AA58CA933A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8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36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37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38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DB9B6306-6F28-4CF0-8216-0C0197680AC9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Rectangle 6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42" name="Picture 7" descr="circles.png"/>
          <p:cNvPicPr/>
          <p:nvPr/>
        </p:nvPicPr>
        <p:blipFill>
          <a:blip r:embed="rId4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8" descr="log.png"/>
          <p:cNvPicPr/>
          <p:nvPr/>
        </p:nvPicPr>
        <p:blipFill>
          <a:blip r:embed="rId5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218880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4" marL="284616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6" name="Rectangle 1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TextBox 12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BA75EC6F-771C-40E2-9FC4-8BFFAF1554D7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6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1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52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53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57D1433E-9593-465F-B387-ACDB6C54F5FF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6" name="Picture 8" descr="log.png"/>
          <p:cNvPicPr/>
          <p:nvPr/>
        </p:nvPicPr>
        <p:blipFill>
          <a:blip r:embed="rId4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386280" y="12960"/>
            <a:ext cx="10796040" cy="662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3" marL="2188800" indent="-26388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lvl="4" marL="2846160" indent="-26388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8" name="Rectangle 5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Box 6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E0394BDE-BDE9-4004-9163-61B7D365C9D0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5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61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62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63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0900084B-F9CE-40E6-B119-FA296C221CD2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502600" y="1251720"/>
            <a:ext cx="5963040" cy="123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67" name="Picture 4" descr="side.jpg"/>
          <p:cNvPicPr/>
          <p:nvPr/>
        </p:nvPicPr>
        <p:blipFill>
          <a:blip r:embed="rId4"/>
          <a:stretch/>
        </p:blipFill>
        <p:spPr>
          <a:xfrm>
            <a:off x="0" y="270000"/>
            <a:ext cx="5279400" cy="3359520"/>
          </a:xfrm>
          <a:prstGeom prst="rect">
            <a:avLst/>
          </a:prstGeom>
          <a:ln w="0">
            <a:noFill/>
          </a:ln>
        </p:spPr>
      </p:pic>
      <p:pic>
        <p:nvPicPr>
          <p:cNvPr id="168" name="Picture 5" descr="log.png"/>
          <p:cNvPicPr/>
          <p:nvPr/>
        </p:nvPicPr>
        <p:blipFill>
          <a:blip r:embed="rId5"/>
          <a:stretch/>
        </p:blipFill>
        <p:spPr>
          <a:xfrm>
            <a:off x="10483200" y="5777280"/>
            <a:ext cx="1286640" cy="815760"/>
          </a:xfrm>
          <a:prstGeom prst="rect">
            <a:avLst/>
          </a:prstGeom>
          <a:ln w="0">
            <a:noFill/>
          </a:ln>
        </p:spPr>
      </p:pic>
      <p:sp>
        <p:nvSpPr>
          <p:cNvPr id="169" name="Rectangle 8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Box 9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83F41751-D0D1-4F2F-A556-7BCC27AF67AE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6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74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75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76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F361D1CA-236F-4368-B736-2EA1B4F202DB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9" name="Picture 10" descr="1.jpg"/>
          <p:cNvPicPr/>
          <p:nvPr/>
        </p:nvPicPr>
        <p:blipFill>
          <a:blip r:embed="rId4"/>
          <a:stretch/>
        </p:blipFill>
        <p:spPr>
          <a:xfrm>
            <a:off x="3025440" y="0"/>
            <a:ext cx="4381200" cy="6857640"/>
          </a:xfrm>
          <a:prstGeom prst="rect">
            <a:avLst/>
          </a:prstGeom>
          <a:ln w="0">
            <a:noFill/>
          </a:ln>
        </p:spPr>
      </p:pic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5800680" y="2372400"/>
            <a:ext cx="5963040" cy="123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81" name="Picture 5" descr="log.png"/>
          <p:cNvPicPr/>
          <p:nvPr/>
        </p:nvPicPr>
        <p:blipFill>
          <a:blip r:embed="rId5"/>
          <a:stretch/>
        </p:blipFill>
        <p:spPr>
          <a:xfrm>
            <a:off x="10308960" y="5646960"/>
            <a:ext cx="1286640" cy="815760"/>
          </a:xfrm>
          <a:prstGeom prst="rect">
            <a:avLst/>
          </a:prstGeom>
          <a:ln w="0">
            <a:noFill/>
          </a:ln>
        </p:spPr>
      </p:pic>
      <p:sp>
        <p:nvSpPr>
          <p:cNvPr id="182" name="Rectangle 8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TextBox 9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A5584A0E-FFF0-41FB-8762-2D330656A247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6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87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88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89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02836347-2BF9-4D4A-9974-44D6503F7B65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2" name="Picture 4" descr="2.jpg"/>
          <p:cNvPicPr/>
          <p:nvPr/>
        </p:nvPicPr>
        <p:blipFill>
          <a:blip r:embed="rId4"/>
          <a:stretch/>
        </p:blipFill>
        <p:spPr>
          <a:xfrm>
            <a:off x="3783600" y="1237320"/>
            <a:ext cx="5713200" cy="513288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466560" y="1800360"/>
            <a:ext cx="5963040" cy="123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94" name="Picture 5" descr="log.png"/>
          <p:cNvPicPr/>
          <p:nvPr/>
        </p:nvPicPr>
        <p:blipFill>
          <a:blip r:embed="rId5"/>
          <a:stretch/>
        </p:blipFill>
        <p:spPr>
          <a:xfrm>
            <a:off x="10308960" y="5646960"/>
            <a:ext cx="1286640" cy="815760"/>
          </a:xfrm>
          <a:prstGeom prst="rect">
            <a:avLst/>
          </a:prstGeom>
          <a:ln w="0">
            <a:noFill/>
          </a:ln>
        </p:spPr>
      </p:pic>
      <p:sp>
        <p:nvSpPr>
          <p:cNvPr id="195" name="Rectangle 8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TextBox 9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A7FAB66C-2A95-4F93-ACF7-015AC57B3248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6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00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201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202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A977F1A3-ACC3-4CC1-8A41-FE5899191F51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Picture 6" descr="3.jpg"/>
          <p:cNvPicPr/>
          <p:nvPr/>
        </p:nvPicPr>
        <p:blipFill>
          <a:blip r:embed="rId4"/>
          <a:stretch/>
        </p:blipFill>
        <p:spPr>
          <a:xfrm>
            <a:off x="2322720" y="1395000"/>
            <a:ext cx="3415320" cy="3415320"/>
          </a:xfrm>
          <a:prstGeom prst="rect">
            <a:avLst/>
          </a:prstGeom>
          <a:ln w="0">
            <a:noFill/>
          </a:ln>
        </p:spPr>
      </p:pic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180840" y="2039760"/>
            <a:ext cx="5963040" cy="123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07" name="Picture 5" descr="log.png"/>
          <p:cNvPicPr/>
          <p:nvPr/>
        </p:nvPicPr>
        <p:blipFill>
          <a:blip r:embed="rId5"/>
          <a:stretch/>
        </p:blipFill>
        <p:spPr>
          <a:xfrm>
            <a:off x="10308960" y="5646960"/>
            <a:ext cx="1286640" cy="815760"/>
          </a:xfrm>
          <a:prstGeom prst="rect">
            <a:avLst/>
          </a:prstGeom>
          <a:ln w="0">
            <a:noFill/>
          </a:ln>
        </p:spPr>
      </p:pic>
      <p:sp>
        <p:nvSpPr>
          <p:cNvPr id="208" name="Rectangle 8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TextBox 9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244A6680-ABC7-472E-9C0D-45813793E7AC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2646720" y="2311200"/>
            <a:ext cx="2776680" cy="85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9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480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4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2621520" y="3063600"/>
            <a:ext cx="2776680" cy="851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ffffff"/>
                </a:solidFill>
                <a:latin typeface="Calibri"/>
              </a:rPr>
              <a:t>Click to edit Master text styles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6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3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214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215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106D84C2-969E-433F-97A2-7E83C3A774C7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Rectangle 6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9" name="Picture 7" descr="circles.png"/>
          <p:cNvPicPr/>
          <p:nvPr/>
        </p:nvPicPr>
        <p:blipFill>
          <a:blip r:embed="rId4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220" name="Picture 8" descr="log.png"/>
          <p:cNvPicPr/>
          <p:nvPr/>
        </p:nvPicPr>
        <p:blipFill>
          <a:blip r:embed="rId5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912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5330" spc="-1" strike="noStrike" cap="all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53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3" name="Rectangle 1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TextBox 12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59530A22-2D52-49CA-B3A4-63F866914EE6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6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26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227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228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31267E18-E67C-46C4-890C-145237542F38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Rectangle 7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32" name="Picture 8" descr="circles.png"/>
          <p:cNvPicPr/>
          <p:nvPr/>
        </p:nvPicPr>
        <p:blipFill>
          <a:blip r:embed="rId4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233" name="Picture 9" descr="log.png"/>
          <p:cNvPicPr/>
          <p:nvPr/>
        </p:nvPicPr>
        <p:blipFill>
          <a:blip r:embed="rId5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 type="body"/>
          </p:nvPr>
        </p:nvSpPr>
        <p:spPr>
          <a:xfrm>
            <a:off x="609480" y="1200240"/>
            <a:ext cx="5384520" cy="33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746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74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3" marL="21888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4" marL="284616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body"/>
          </p:nvPr>
        </p:nvSpPr>
        <p:spPr>
          <a:xfrm>
            <a:off x="6197760" y="1200240"/>
            <a:ext cx="5384520" cy="3393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746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74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3" marL="21888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4" marL="284616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7" name="Rectangle 12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TextBox 13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F74A7292-162A-4837-ACEF-3CCC179CD2EF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6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5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6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7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534E50A1-07B0-4C00-BD66-45F9C77F3CE2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Rectangle 9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21" name="Picture 10" descr="circles.png"/>
          <p:cNvPicPr/>
          <p:nvPr/>
        </p:nvPicPr>
        <p:blipFill>
          <a:blip r:embed="rId4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22" name="Picture 11" descr="log.png"/>
          <p:cNvPicPr/>
          <p:nvPr/>
        </p:nvPicPr>
        <p:blipFill>
          <a:blip r:embed="rId5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-4680"/>
            <a:ext cx="1097244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218880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4" marL="284616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218880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4" marL="284616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Rectangle 14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TextBox 15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FEC041FE-BDE6-4279-B8A9-C8EFC9DA1F74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6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1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32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33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9876640F-7855-4B2B-9F3B-9E198B96BC64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Rectangle 6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37" name="Picture 7" descr="circles.png"/>
          <p:cNvPicPr/>
          <p:nvPr/>
        </p:nvPicPr>
        <p:blipFill>
          <a:blip r:embed="rId4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38" name="Picture 8" descr="log.png"/>
          <p:cNvPicPr/>
          <p:nvPr/>
        </p:nvPicPr>
        <p:blipFill>
          <a:blip r:embed="rId5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Rectangle 10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TextBox 1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DD10E823-75DB-440D-9BC3-EEDE5C41BD03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6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4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45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46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07C3BA49-257E-4E68-A4D3-50E498105846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50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52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3BF752ED-70B5-4585-95A8-F51FEA4788A4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Picture 2" descr="thanks1.jpg"/>
          <p:cNvPicPr/>
          <p:nvPr/>
        </p:nvPicPr>
        <p:blipFill>
          <a:blip r:embed="rId4"/>
          <a:stretch/>
        </p:blipFill>
        <p:spPr>
          <a:xfrm>
            <a:off x="0" y="372600"/>
            <a:ext cx="2820960" cy="4307040"/>
          </a:xfrm>
          <a:prstGeom prst="rect">
            <a:avLst/>
          </a:prstGeom>
          <a:ln w="0">
            <a:noFill/>
          </a:ln>
        </p:spPr>
      </p:pic>
      <p:pic>
        <p:nvPicPr>
          <p:cNvPr id="56" name="Picture 3" descr="thanks2.jpg"/>
          <p:cNvPicPr/>
          <p:nvPr/>
        </p:nvPicPr>
        <p:blipFill>
          <a:blip r:embed="rId5"/>
          <a:stretch/>
        </p:blipFill>
        <p:spPr>
          <a:xfrm>
            <a:off x="4504680" y="1546200"/>
            <a:ext cx="3041280" cy="3045240"/>
          </a:xfrm>
          <a:prstGeom prst="rect">
            <a:avLst/>
          </a:prstGeom>
          <a:ln w="0">
            <a:noFill/>
          </a:ln>
        </p:spPr>
      </p:pic>
      <p:pic>
        <p:nvPicPr>
          <p:cNvPr id="57" name="Picture 5" descr="log.png"/>
          <p:cNvPicPr/>
          <p:nvPr/>
        </p:nvPicPr>
        <p:blipFill>
          <a:blip r:embed="rId6"/>
          <a:stretch/>
        </p:blipFill>
        <p:spPr>
          <a:xfrm>
            <a:off x="10308960" y="5646960"/>
            <a:ext cx="1286640" cy="815760"/>
          </a:xfrm>
          <a:prstGeom prst="rect">
            <a:avLst/>
          </a:prstGeom>
          <a:ln w="0">
            <a:noFill/>
          </a:ln>
        </p:spPr>
      </p:pic>
      <p:sp>
        <p:nvSpPr>
          <p:cNvPr id="58" name="Rectangle 7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TextBox 8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C1B0C822-4D45-46C6-9A49-026DD88792B1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7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63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64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65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74B92A28-6EDA-49C7-B4DF-3660656C487B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522000"/>
            <a:ext cx="4010760" cy="91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2660" spc="-1" strike="noStrike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85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42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427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746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74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2188800" indent="-26388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4" marL="2846160" indent="-26388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76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spcBef>
                <a:spcPts val="374"/>
              </a:spcBef>
              <a:buNone/>
              <a:tabLst>
                <a:tab algn="l" pos="0"/>
              </a:tabLst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71" name="Picture 9" descr="log.png"/>
          <p:cNvPicPr/>
          <p:nvPr/>
        </p:nvPicPr>
        <p:blipFill>
          <a:blip r:embed="rId4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72" name="Rectangle 7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TextBox 8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33C4604C-FBB2-4FF8-9EE5-543E17F088B3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5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75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76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77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873C6A78-6FF9-48D0-B3B6-5FD6BA514F97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Rectangle 7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1" name="Picture 8" descr="circles.png"/>
          <p:cNvPicPr/>
          <p:nvPr/>
        </p:nvPicPr>
        <p:blipFill>
          <a:blip r:embed="rId4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389680" y="4864680"/>
            <a:ext cx="7314840" cy="50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2660" spc="-1" strike="noStrike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2389680" y="748080"/>
            <a:ext cx="7314840" cy="3979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70" spc="-1" strike="noStrike">
                <a:solidFill>
                  <a:schemeClr val="dk1"/>
                </a:solidFill>
                <a:latin typeface="Calibri"/>
              </a:rPr>
              <a:t>Drag picture to placeholder or click icon to add</a:t>
            </a:r>
            <a:endParaRPr b="0" lang="en-US" sz="427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spcBef>
                <a:spcPts val="374"/>
              </a:spcBef>
              <a:buNone/>
              <a:tabLst>
                <a:tab algn="l" pos="0"/>
              </a:tabLst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5" name="Picture 9" descr="log.png"/>
          <p:cNvPicPr/>
          <p:nvPr/>
        </p:nvPicPr>
        <p:blipFill>
          <a:blip r:embed="rId5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86" name="Rectangle 12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TextBox 13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19DD6CC1-57E6-4AF0-B47B-937F2C56A840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6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89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91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789137EE-502B-4FAF-A2B6-EDAFE6505E41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ctangle 6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95" name="Picture 7" descr="circles.png"/>
          <p:cNvPicPr/>
          <p:nvPr/>
        </p:nvPicPr>
        <p:blipFill>
          <a:blip r:embed="rId4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218880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4" marL="284616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" name="Rectangle 9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TextBox 10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7DA9B4EC-971D-4795-B99B-847FB3AA6345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5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8" hidden="1"/>
          <p:cNvSpPr/>
          <p:nvPr/>
        </p:nvSpPr>
        <p:spPr>
          <a:xfrm>
            <a:off x="0" y="-5040"/>
            <a:ext cx="12191760" cy="75276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endParaRPr b="0" lang="en-US" sz="2400" spc="-1" strike="noStrike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101" name="Picture 7" descr="circles.png"/>
          <p:cNvPicPr/>
          <p:nvPr/>
        </p:nvPicPr>
        <p:blipFill>
          <a:blip r:embed="rId2"/>
          <a:stretch/>
        </p:blipFill>
        <p:spPr>
          <a:xfrm>
            <a:off x="10550880" y="6480"/>
            <a:ext cx="1167120" cy="741240"/>
          </a:xfrm>
          <a:prstGeom prst="rect">
            <a:avLst/>
          </a:prstGeom>
          <a:ln w="0">
            <a:noFill/>
          </a:ln>
        </p:spPr>
      </p:pic>
      <p:pic>
        <p:nvPicPr>
          <p:cNvPr id="102" name="Picture 9" descr="log.png"/>
          <p:cNvPicPr/>
          <p:nvPr/>
        </p:nvPicPr>
        <p:blipFill>
          <a:blip r:embed="rId3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03" name="Rectangle 10" hidden="1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TextBox 11" hidden="1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BDA7CFD4-8AB8-4FD2-9D37-1DE9C0C98D48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Rectangle 12" hidden="1"/>
          <p:cNvSpPr/>
          <p:nvPr/>
        </p:nvSpPr>
        <p:spPr>
          <a:xfrm>
            <a:off x="9189360" y="6362280"/>
            <a:ext cx="1247760" cy="2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Calibri"/>
              </a:rPr>
              <a:t>MKG-14-01-20-B 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9543960" y="206280"/>
            <a:ext cx="1333080" cy="438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Click to edit Master title style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609480" y="206280"/>
            <a:ext cx="8026200" cy="4387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218880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4" marL="284616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8" name="Picture 8" descr="log.png"/>
          <p:cNvPicPr/>
          <p:nvPr/>
        </p:nvPicPr>
        <p:blipFill>
          <a:blip r:embed="rId4"/>
          <a:stretch/>
        </p:blipFill>
        <p:spPr>
          <a:xfrm>
            <a:off x="10685160" y="6012360"/>
            <a:ext cx="983880" cy="623520"/>
          </a:xfrm>
          <a:prstGeom prst="rect">
            <a:avLst/>
          </a:prstGeom>
          <a:ln w="0">
            <a:noFill/>
          </a:ln>
        </p:spPr>
      </p:pic>
      <p:sp>
        <p:nvSpPr>
          <p:cNvPr id="109" name="Rectangle 6"/>
          <p:cNvSpPr/>
          <p:nvPr/>
        </p:nvSpPr>
        <p:spPr>
          <a:xfrm>
            <a:off x="409680" y="6416640"/>
            <a:ext cx="2998800" cy="25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609480">
              <a:lnSpc>
                <a:spcPct val="100000"/>
              </a:lnSpc>
              <a:tabLst>
                <a:tab algn="l" pos="0"/>
              </a:tabLst>
            </a:pPr>
            <a:r>
              <a:rPr b="0" lang="en-US" sz="1070" spc="-1" strike="noStrike">
                <a:solidFill>
                  <a:srgbClr val="808080"/>
                </a:solidFill>
                <a:latin typeface="Calibri"/>
              </a:rPr>
              <a:t>Property of Medial EarlySign – not for reproduction</a:t>
            </a:r>
            <a:endParaRPr b="0" lang="en-US" sz="107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7"/>
          <p:cNvSpPr/>
          <p:nvPr/>
        </p:nvSpPr>
        <p:spPr>
          <a:xfrm>
            <a:off x="5726160" y="6370560"/>
            <a:ext cx="739080" cy="33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609480">
              <a:lnSpc>
                <a:spcPct val="100000"/>
              </a:lnSpc>
              <a:tabLst>
                <a:tab algn="l" pos="0"/>
              </a:tabLst>
            </a:pPr>
            <a:fld id="{02B69C8E-AD79-4F75-A0C2-26DC4DA2E4B8}" type="slidenum">
              <a:rPr b="0" lang="en-US" sz="1600" spc="-1" strike="noStrike">
                <a:solidFill>
                  <a:srgbClr val="808080"/>
                </a:solidFill>
                <a:latin typeface="Calibri"/>
              </a:rPr>
              <a:t>&lt;number&gt;</a:t>
            </a:fld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0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2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2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chart" Target="../charts/chart4.xml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54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2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6.xml"/>
</Relationships>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69.xml.rels><?xml version="1.0" encoding="UTF-8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1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4.tif"/><Relationship Id="rId2" Type="http://schemas.openxmlformats.org/officeDocument/2006/relationships/image" Target="../media/image15.png"/><Relationship Id="rId3" Type="http://schemas.microsoft.com/office/2007/relationships/hdphoto" Target="../media/hdphoto1.wdp"/><Relationship Id="rId4" Type="http://schemas.openxmlformats.org/officeDocument/2006/relationships/chart" Target="../charts/chart1.xml"/><Relationship Id="rId5" Type="http://schemas.openxmlformats.org/officeDocument/2006/relationships/chart" Target="../charts/chart2.xml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7.xml"/>
</Relationships>
</file>

<file path=ppt/slides/_rels/slide70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2.xml"/>
</Relationships>
</file>

<file path=ppt/slides/_rels/slide71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12.xml"/>
</Relationships>
</file>

<file path=ppt/slides/_rels/slide72.xml.rels><?xml version="1.0" encoding="UTF-8"?>
<Relationships xmlns="http://schemas.openxmlformats.org/package/2006/relationships"><Relationship Id="rId1" Type="http://schemas.openxmlformats.org/officeDocument/2006/relationships/image" Target="../media/image24.jpeg"/><Relationship Id="rId2" Type="http://schemas.openxmlformats.org/officeDocument/2006/relationships/slideLayout" Target="../slideLayouts/slideLayout12.xml"/>
</Relationships>
</file>

<file path=ppt/slides/_rels/slide7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2.xml"/>
</Relationships>
</file>

<file path=ppt/slides/_rels/slide7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2.xml"/>
</Relationships>
</file>

<file path=ppt/slides/_rels/slide7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jpeg"/><Relationship Id="rId3" Type="http://schemas.openxmlformats.org/officeDocument/2006/relationships/slideLayout" Target="../slideLayouts/slideLayout12.xml"/>
</Relationships>
</file>

<file path=ppt/slides/_rels/slide76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slideLayout" Target="../slideLayouts/slideLayout12.xml"/>
</Relationships>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7.xml"/>
</Relationships>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1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2.xml"/>
</Relationships>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3.xml"/>
</Relationships>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4.xml"/>
</Relationships>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7.xml"/>
</Relationships>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4.xml.rels><?xml version="1.0" encoding="UTF-8"?>
<Relationships xmlns="http://schemas.openxmlformats.org/package/2006/relationships"><Relationship Id="rId1" Type="http://schemas.openxmlformats.org/officeDocument/2006/relationships/image" Target="../media/image32.tif"/><Relationship Id="rId2" Type="http://schemas.openxmlformats.org/officeDocument/2006/relationships/image" Target="../media/image32.tif"/><Relationship Id="rId3" Type="http://schemas.openxmlformats.org/officeDocument/2006/relationships/image" Target="../media/image32.tif"/><Relationship Id="rId4" Type="http://schemas.openxmlformats.org/officeDocument/2006/relationships/image" Target="../media/image32.tif"/><Relationship Id="rId5" Type="http://schemas.openxmlformats.org/officeDocument/2006/relationships/image" Target="../media/image32.tif"/><Relationship Id="rId6" Type="http://schemas.openxmlformats.org/officeDocument/2006/relationships/image" Target="../media/image32.tif"/><Relationship Id="rId7" Type="http://schemas.openxmlformats.org/officeDocument/2006/relationships/image" Target="../media/image32.tif"/><Relationship Id="rId8" Type="http://schemas.openxmlformats.org/officeDocument/2006/relationships/image" Target="../media/image32.tif"/><Relationship Id="rId9" Type="http://schemas.openxmlformats.org/officeDocument/2006/relationships/slideLayout" Target="../slideLayouts/slideLayout12.xml"/><Relationship Id="rId10" Type="http://schemas.openxmlformats.org/officeDocument/2006/relationships/notesSlide" Target="../notesSlides/notesSlide94.xml"/>
</Relationships>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97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2.xml"/>
</Relationships>
</file>

<file path=ppt/slides/_rels/slide98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2.xml"/>
</Relationships>
</file>

<file path=ppt/slides/_rels/slide9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363240" y="3277080"/>
            <a:ext cx="1036296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Data Science Infrastructure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 type="subTitle"/>
          </p:nvPr>
        </p:nvSpPr>
        <p:spPr>
          <a:xfrm>
            <a:off x="363240" y="3981240"/>
            <a:ext cx="10362960" cy="50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Medial EarlySign</a:t>
            </a: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The Requirements from a Platform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Ultra efficient in memory and time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Allow generating rich and varied set of features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Expandable when new ideas pop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Support state of the art ML models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Configurable : minimal need for rewriting code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Minimal productization effort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All encompassing – from data import to analysis and productization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Unified – handle multiple scenarios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Rich APIs to allow easy extension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Reproducible, versioned, debugged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Transfer medical ML to a group effort – </a:t>
            </a:r>
            <a:r>
              <a:rPr b="1" lang="en-US" sz="2800" spc="-1" strike="noStrike">
                <a:solidFill>
                  <a:srgbClr val="00b050"/>
                </a:solidFill>
                <a:latin typeface="Calibri"/>
              </a:rPr>
              <a:t>create a “language”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" dur="indefinite" restart="never" nodeType="tmRoot">
          <p:childTnLst>
            <p:seq>
              <p:cTn id="102" dur="indefinite" nodeType="mainSeq">
                <p:childTnLst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TextBox 1"/>
          <p:cNvSpPr/>
          <p:nvPr/>
        </p:nvSpPr>
        <p:spPr>
          <a:xfrm>
            <a:off x="2904120" y="4957920"/>
            <a:ext cx="638352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3200" spc="-1" strike="noStrike">
                <a:solidFill>
                  <a:schemeClr val="accent1"/>
                </a:solidFill>
                <a:latin typeface="Calibri"/>
              </a:rPr>
              <a:t>Time for some hands-on examples …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56" dur="indefinite" restart="never" nodeType="tmRoot">
          <p:childTnLst>
            <p:seq>
              <p:cTn id="1457" dur="indefinite" nodeType="mainSeq">
                <p:childTnLst>
                  <p:par>
                    <p:cTn id="1458" fill="hold">
                      <p:stCondLst>
                        <p:cond delay="indefinite"/>
                      </p:stCondLst>
                      <p:childTnLst>
                        <p:par>
                          <p:cTn id="1459" fill="hold">
                            <p:stCondLst>
                              <p:cond delay="0"/>
                            </p:stCondLst>
                            <p:childTnLst>
                              <p:par>
                                <p:cTn id="146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462" dur="500"/>
                                        <p:tgtEl>
                                          <p:spTgt spid="1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The Need for a Platform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</a:rPr>
              <a:t>Many different questions use common methodologies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</a:rPr>
              <a:t>Can’t write everything from scratch every time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</a:rPr>
              <a:t>Bugs, bugs and more bugs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</a:rPr>
              <a:t>Waste of precious time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No ready ML platform specializing in medical data.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Medical data </a:t>
            </a:r>
            <a:r>
              <a:rPr b="0" i="1" lang="en-US" sz="2800" spc="-1" strike="noStrike">
                <a:solidFill>
                  <a:srgbClr val="00b0f0"/>
                </a:solidFill>
                <a:latin typeface="Calibri"/>
              </a:rPr>
              <a:t>is</a:t>
            </a:r>
            <a:r>
              <a:rPr b="0" lang="en-US" sz="2800" spc="-1" strike="noStrike">
                <a:solidFill>
                  <a:srgbClr val="00b0f0"/>
                </a:solidFill>
                <a:latin typeface="Calibri"/>
              </a:rPr>
              <a:t> different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</a:rPr>
              <a:t>Enable easy transfer from research to product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</a:rPr>
              <a:t>Comply with Regulation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accent4">
                    <a:lumMod val="20000"/>
                    <a:lumOff val="80000"/>
                  </a:schemeClr>
                </a:solidFill>
                <a:latin typeface="Calibri"/>
              </a:rPr>
              <a:t>Enable Versioning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Why not use an off the shelf tool?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276" name="Content Placeholder 3"/>
          <p:cNvGraphicFramePr/>
          <p:nvPr/>
        </p:nvGraphicFramePr>
        <p:xfrm>
          <a:off x="459000" y="1413000"/>
          <a:ext cx="11255400" cy="4623120"/>
        </p:xfrm>
        <a:graphic>
          <a:graphicData uri="http://schemas.openxmlformats.org/drawingml/2006/table">
            <a:tbl>
              <a:tblPr/>
              <a:tblGrid>
                <a:gridCol w="5617800"/>
                <a:gridCol w="5637240"/>
              </a:tblGrid>
              <a:tr h="38844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Need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Existing Platforms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28476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Unified medical data model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69444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Configurable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~ – Can adjust some parameters for models, but can’t configure the WHOLE process and need to do it in code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28476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Rich and varied features set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X – Need to rewrite for each project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48060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Analysis Tools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X – Very basic, Not matching medical analysis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28476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Efficient in memory and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~ - Training runs OK, the rest is highly not efficient.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28476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All encompassing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X – Often start from matrix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48060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Productization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X – Hard, need to write all the missing stuff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28476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Easy extension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X – Often hard to make changes. Users tend to stick to the available tools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  <a:tr h="28476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Group effort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X – Each project development is independent of others</a:t>
                      </a:r>
                      <a:endParaRPr b="0" lang="en-US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ff0000">
                        <a:alpha val="2000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277" name="TextBox 4"/>
          <p:cNvSpPr/>
          <p:nvPr/>
        </p:nvSpPr>
        <p:spPr>
          <a:xfrm>
            <a:off x="669960" y="951480"/>
            <a:ext cx="110113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R, MATLAB, SciKit-Learn, TensorFlow (and extensions),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etc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 – all offer partial solutions.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363240" y="3277080"/>
            <a:ext cx="1036296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Birdseye Overview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Elements of the Infrastructure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6095880" y="1019160"/>
            <a:ext cx="5052240" cy="2497680"/>
          </a:xfrm>
          <a:prstGeom prst="rect">
            <a:avLst/>
          </a:prstGeom>
          <a:solidFill>
            <a:schemeClr val="dk2">
              <a:lumMod val="40000"/>
              <a:lumOff val="60000"/>
            </a:schemeClr>
          </a:solidFill>
          <a:ln w="0">
            <a:solidFill>
              <a:srgbClr val="00b0f0"/>
            </a:solidFill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Training Infrastructure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Deal with Time Dimension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Configurable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Matrix Generation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Training and Analysis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1" name="Content Placeholder 2"/>
          <p:cNvSpPr/>
          <p:nvPr/>
        </p:nvSpPr>
        <p:spPr>
          <a:xfrm>
            <a:off x="538560" y="1019160"/>
            <a:ext cx="5052240" cy="24667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0"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609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Data Repository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Unified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High Performance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	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ontent Placeholder 2"/>
          <p:cNvSpPr/>
          <p:nvPr/>
        </p:nvSpPr>
        <p:spPr>
          <a:xfrm>
            <a:off x="538560" y="3753360"/>
            <a:ext cx="5052240" cy="249768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0"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609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Productization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Single File AlgoMarkers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Easy Productization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Use within AlgoAnalyzer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ontent Placeholder 2"/>
          <p:cNvSpPr/>
          <p:nvPr/>
        </p:nvSpPr>
        <p:spPr>
          <a:xfrm>
            <a:off x="6095880" y="3753360"/>
            <a:ext cx="5052240" cy="24976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solidFill>
              <a:srgbClr val="00b0f0"/>
            </a:solidFill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6094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On prem Sandboxes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Software Wrappers (Apps, Python)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Easy Setup (Docker)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Efficiency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285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286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287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288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289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rgbClr val="00b050"/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rgbClr val="00b050"/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0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rgbClr val="ff0000"/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1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2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rgbClr val="ff0000"/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3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rgbClr val="ff0000"/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4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5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rgbClr val="e42017"/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rgbClr val="002060"/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6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7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rgbClr val="e42017"/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8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rgbClr val="e42017"/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299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rgbClr val="ff0000"/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00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rgbClr val="000000"/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01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rgbClr val="00b050"/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dk1"/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2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rgbClr val="ff0000"/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dk1"/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dk1"/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3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rgbClr val="ff0000"/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rgbClr val="000000"/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363240" y="3277080"/>
            <a:ext cx="1036296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Diving into the Details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306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307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308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309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310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1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2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3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4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5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6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7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8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19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20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21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22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23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rgbClr val="ff0000"/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dk1"/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dk1"/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4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Structured Medical Record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6" name="TextBox 2"/>
          <p:cNvSpPr/>
          <p:nvPr/>
        </p:nvSpPr>
        <p:spPr>
          <a:xfrm>
            <a:off x="6514200" y="870120"/>
            <a:ext cx="5129640" cy="447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Demographics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Lab Tests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Diagnosis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Drugs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Procedures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Admissions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7" name="Picture 3" descr=""/>
          <p:cNvPicPr/>
          <p:nvPr/>
        </p:nvPicPr>
        <p:blipFill>
          <a:blip r:embed="rId1"/>
          <a:srcRect l="9488" t="0" r="20461" b="0"/>
          <a:stretch/>
        </p:blipFill>
        <p:spPr>
          <a:xfrm>
            <a:off x="0" y="750600"/>
            <a:ext cx="6095520" cy="613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What Else Should We Expect ?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9" name="TextBox 2"/>
          <p:cNvSpPr/>
          <p:nvPr/>
        </p:nvSpPr>
        <p:spPr>
          <a:xfrm>
            <a:off x="6514200" y="870120"/>
            <a:ext cx="5129640" cy="521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Textual Summaries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Continuous Signals (ECG,…)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Imaging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Proteomics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Genomics - SNPs data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Genomics - Sequencing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50000"/>
              </a:lnSpc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Picture 3" descr=""/>
          <p:cNvPicPr/>
          <p:nvPr/>
        </p:nvPicPr>
        <p:blipFill>
          <a:blip r:embed="rId1"/>
          <a:srcRect l="9488" t="0" r="20461" b="0"/>
          <a:stretch/>
        </p:blipFill>
        <p:spPr>
          <a:xfrm>
            <a:off x="0" y="750600"/>
            <a:ext cx="6095520" cy="6136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Agenda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challenges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The need for a platform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Birdseye overview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Diving into the details: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Data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Data Repository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Training infrastructure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Analysis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Productization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Hands on example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Data Sources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2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Outpatients: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MHS – Israel, 3M (&gt;2M members currently), almost 20 years of data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THIN – UK, 16M, 18 years of data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KPNW – US, 2M (&gt;600k members), 10 years of data 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Canadian data set – 300k , 10 years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KPSC – US, Lung Cancer dataset (patients and controls)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GHS – US, design partner. Large dataset.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Inpatients: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Rambam – large Israeli hospital, &gt;200k patients, 15 years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Mimic – public ICU dataset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eICU – large public ICU dataset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Data Loading Process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Quality-managed and controlled procedure: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Check consistency with pre-defined data content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Load data to staging DB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Create mapping from data elements to common terminology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Check data quality and validity using value histograms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Check consistency by time, age, gender and other covariates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Import or build required ontologies and dictionaries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Load to repository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5" dur="indefinite" restart="never" nodeType="tmRoot">
          <p:childTnLst>
            <p:seq>
              <p:cTn id="176" dur="indefinite" nodeType="mainSeq"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Input Data – Challenge with Units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/>
          </p:nvPr>
        </p:nvSpPr>
        <p:spPr>
          <a:xfrm>
            <a:off x="386280" y="5553720"/>
            <a:ext cx="1079604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chemeClr val="dk1"/>
                </a:solidFill>
                <a:uFillTx/>
                <a:latin typeface="Calibri"/>
              </a:rPr>
              <a:t>Solution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: Apply explicit and distribution-based unit conversion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337" name="Picture 4" descr="A screenshot of a cell phone&#10;&#10;Description automatically generated"/>
          <p:cNvPicPr/>
          <p:nvPr/>
        </p:nvPicPr>
        <p:blipFill>
          <a:blip r:embed="rId1"/>
          <a:stretch/>
        </p:blipFill>
        <p:spPr>
          <a:xfrm>
            <a:off x="1009440" y="1048680"/>
            <a:ext cx="7246800" cy="4529160"/>
          </a:xfrm>
          <a:prstGeom prst="rect">
            <a:avLst/>
          </a:prstGeom>
          <a:ln w="0">
            <a:noFill/>
          </a:ln>
        </p:spPr>
      </p:pic>
      <p:sp>
        <p:nvSpPr>
          <p:cNvPr id="338" name="TextBox 5"/>
          <p:cNvSpPr/>
          <p:nvPr/>
        </p:nvSpPr>
        <p:spPr>
          <a:xfrm>
            <a:off x="8715960" y="1819080"/>
            <a:ext cx="269424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HbA1C : distribution of results per different units as marked in input data.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ff0000"/>
                </a:solidFill>
                <a:latin typeface="Calibri"/>
              </a:rPr>
              <a:t>Distribution does not always match marked units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Input Data – Ontologies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126800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chemeClr val="dk1"/>
                </a:solidFill>
                <a:uFillTx/>
                <a:latin typeface="Calibri"/>
              </a:rPr>
              <a:t>Solution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: Use/Extend available dictionaries between ontologies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341" name="Table 4"/>
          <p:cNvGraphicFramePr/>
          <p:nvPr/>
        </p:nvGraphicFramePr>
        <p:xfrm>
          <a:off x="638280" y="1274040"/>
          <a:ext cx="10915200" cy="1391040"/>
        </p:xfrm>
        <a:graphic>
          <a:graphicData uri="http://schemas.openxmlformats.org/drawingml/2006/table">
            <a:tbl>
              <a:tblPr/>
              <a:tblGrid>
                <a:gridCol w="2849040"/>
                <a:gridCol w="806580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Field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chemeClr val="lt1"/>
                          </a:solidFill>
                          <a:latin typeface="Calibri"/>
                        </a:rPr>
                        <a:t>Ontologies</a:t>
                      </a:r>
                      <a:endParaRPr b="0" lang="en-US" sz="24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Medical Terms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ICD-9/10, SnoMed, Read Codes (UK), DRG, Internal dictionaries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Medications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24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Names, ATC, RxNorm, BNF, NDC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Input Data – Resolutions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43" name="TextBox 4"/>
          <p:cNvSpPr/>
          <p:nvPr/>
        </p:nvSpPr>
        <p:spPr>
          <a:xfrm>
            <a:off x="2023200" y="1183680"/>
            <a:ext cx="17020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Central Districts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Box 5"/>
          <p:cNvSpPr/>
          <p:nvPr/>
        </p:nvSpPr>
        <p:spPr>
          <a:xfrm>
            <a:off x="7347600" y="1172520"/>
            <a:ext cx="188352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Northern Districts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TextBox 6"/>
          <p:cNvSpPr/>
          <p:nvPr/>
        </p:nvSpPr>
        <p:spPr>
          <a:xfrm>
            <a:off x="525240" y="1891080"/>
            <a:ext cx="2349000" cy="363960"/>
          </a:xfrm>
          <a:prstGeom prst="rect">
            <a:avLst/>
          </a:prstGeom>
          <a:solidFill>
            <a:schemeClr val="tx2"/>
          </a:solidFill>
          <a:ln w="0"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Central Lab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6" name="TextBox 7"/>
          <p:cNvSpPr/>
          <p:nvPr/>
        </p:nvSpPr>
        <p:spPr>
          <a:xfrm>
            <a:off x="8494560" y="1891080"/>
            <a:ext cx="2349000" cy="363960"/>
          </a:xfrm>
          <a:prstGeom prst="rect">
            <a:avLst/>
          </a:prstGeom>
          <a:solidFill>
            <a:schemeClr val="tx2"/>
          </a:solidFill>
          <a:ln w="0"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Northern Lab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7" name="TextBox 8"/>
          <p:cNvSpPr/>
          <p:nvPr/>
        </p:nvSpPr>
        <p:spPr>
          <a:xfrm>
            <a:off x="525240" y="2778120"/>
            <a:ext cx="2349000" cy="363960"/>
          </a:xfrm>
          <a:prstGeom prst="rect">
            <a:avLst/>
          </a:prstGeom>
          <a:solidFill>
            <a:schemeClr val="tx2"/>
          </a:solidFill>
          <a:ln w="0"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Hematology analyzer A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8" name="TextBox 9"/>
          <p:cNvSpPr/>
          <p:nvPr/>
        </p:nvSpPr>
        <p:spPr>
          <a:xfrm>
            <a:off x="8494560" y="2778120"/>
            <a:ext cx="2349000" cy="363960"/>
          </a:xfrm>
          <a:prstGeom prst="rect">
            <a:avLst/>
          </a:prstGeom>
          <a:solidFill>
            <a:schemeClr val="tx2"/>
          </a:solidFill>
          <a:ln w="0"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Hematology Analyzer B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9" name="TextBox 10"/>
          <p:cNvSpPr/>
          <p:nvPr/>
        </p:nvSpPr>
        <p:spPr>
          <a:xfrm>
            <a:off x="525240" y="3669840"/>
            <a:ext cx="2349000" cy="363960"/>
          </a:xfrm>
          <a:prstGeom prst="rect">
            <a:avLst/>
          </a:prstGeom>
          <a:solidFill>
            <a:schemeClr val="tx2"/>
          </a:solidFill>
          <a:ln w="0"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Bas# Resolution 0.1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0" name="TextBox 11"/>
          <p:cNvSpPr/>
          <p:nvPr/>
        </p:nvSpPr>
        <p:spPr>
          <a:xfrm>
            <a:off x="8494560" y="3669840"/>
            <a:ext cx="2349000" cy="363960"/>
          </a:xfrm>
          <a:prstGeom prst="rect">
            <a:avLst/>
          </a:prstGeom>
          <a:solidFill>
            <a:schemeClr val="tx2"/>
          </a:solidFill>
          <a:ln w="0">
            <a:solidFill>
              <a:srgbClr val="0070c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Bas# Resolution 0.01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1" name="TextBox 12"/>
          <p:cNvSpPr/>
          <p:nvPr/>
        </p:nvSpPr>
        <p:spPr>
          <a:xfrm>
            <a:off x="3181680" y="1891080"/>
            <a:ext cx="2349000" cy="638280"/>
          </a:xfrm>
          <a:prstGeom prst="rect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High Socio-economic &amp; education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TextBox 14"/>
          <p:cNvSpPr/>
          <p:nvPr/>
        </p:nvSpPr>
        <p:spPr>
          <a:xfrm>
            <a:off x="3181680" y="2723040"/>
            <a:ext cx="2349000" cy="638280"/>
          </a:xfrm>
          <a:prstGeom prst="rect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More Screening colonoscopies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3" name="TextBox 16"/>
          <p:cNvSpPr/>
          <p:nvPr/>
        </p:nvSpPr>
        <p:spPr>
          <a:xfrm>
            <a:off x="5838120" y="1891080"/>
            <a:ext cx="2349000" cy="638280"/>
          </a:xfrm>
          <a:prstGeom prst="rect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Lower Socio-economic &amp; education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TextBox 17"/>
          <p:cNvSpPr/>
          <p:nvPr/>
        </p:nvSpPr>
        <p:spPr>
          <a:xfrm>
            <a:off x="5838120" y="2723040"/>
            <a:ext cx="2349000" cy="638280"/>
          </a:xfrm>
          <a:prstGeom prst="rect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More Symptomatic colonoscopies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TextBox 19"/>
          <p:cNvSpPr/>
          <p:nvPr/>
        </p:nvSpPr>
        <p:spPr>
          <a:xfrm>
            <a:off x="5838120" y="3674880"/>
            <a:ext cx="2349000" cy="363960"/>
          </a:xfrm>
          <a:prstGeom prst="rect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Higher Findings Rate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56" name="Straight Arrow Connector 21"/>
          <p:cNvCxnSpPr>
            <a:stCxn id="343" idx="2"/>
            <a:endCxn id="345" idx="0"/>
          </p:cNvCxnSpPr>
          <p:nvPr/>
        </p:nvCxnSpPr>
        <p:spPr>
          <a:xfrm flipH="1">
            <a:off x="1699560" y="1547640"/>
            <a:ext cx="1175040" cy="34380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57" name="Straight Arrow Connector 23"/>
          <p:cNvCxnSpPr>
            <a:stCxn id="345" idx="2"/>
            <a:endCxn id="347" idx="0"/>
          </p:cNvCxnSpPr>
          <p:nvPr/>
        </p:nvCxnSpPr>
        <p:spPr>
          <a:xfrm>
            <a:off x="1699560" y="2255040"/>
            <a:ext cx="360" cy="52344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58" name="Straight Arrow Connector 25"/>
          <p:cNvCxnSpPr>
            <a:stCxn id="347" idx="2"/>
            <a:endCxn id="349" idx="0"/>
          </p:cNvCxnSpPr>
          <p:nvPr/>
        </p:nvCxnSpPr>
        <p:spPr>
          <a:xfrm>
            <a:off x="1699560" y="3142080"/>
            <a:ext cx="360" cy="52812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59" name="Straight Arrow Connector 27"/>
          <p:cNvCxnSpPr>
            <a:stCxn id="343" idx="2"/>
            <a:endCxn id="351" idx="0"/>
          </p:cNvCxnSpPr>
          <p:nvPr/>
        </p:nvCxnSpPr>
        <p:spPr>
          <a:xfrm>
            <a:off x="2874240" y="1547640"/>
            <a:ext cx="1482120" cy="34380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0" name="Straight Arrow Connector 29"/>
          <p:cNvCxnSpPr>
            <a:stCxn id="351" idx="2"/>
            <a:endCxn id="352" idx="0"/>
          </p:cNvCxnSpPr>
          <p:nvPr/>
        </p:nvCxnSpPr>
        <p:spPr>
          <a:xfrm>
            <a:off x="4356000" y="2529360"/>
            <a:ext cx="360" cy="19404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1" name="Straight Arrow Connector 31"/>
          <p:cNvCxnSpPr>
            <a:stCxn id="352" idx="2"/>
          </p:cNvCxnSpPr>
          <p:nvPr/>
        </p:nvCxnSpPr>
        <p:spPr>
          <a:xfrm>
            <a:off x="4356000" y="3361320"/>
            <a:ext cx="720" cy="3135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2" name="Straight Arrow Connector 33"/>
          <p:cNvCxnSpPr>
            <a:stCxn id="344" idx="2"/>
            <a:endCxn id="353" idx="0"/>
          </p:cNvCxnSpPr>
          <p:nvPr/>
        </p:nvCxnSpPr>
        <p:spPr>
          <a:xfrm flipH="1">
            <a:off x="7012440" y="1536480"/>
            <a:ext cx="1277280" cy="3549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3" name="Straight Arrow Connector 35"/>
          <p:cNvCxnSpPr>
            <a:stCxn id="353" idx="2"/>
            <a:endCxn id="354" idx="0"/>
          </p:cNvCxnSpPr>
          <p:nvPr/>
        </p:nvCxnSpPr>
        <p:spPr>
          <a:xfrm>
            <a:off x="7012440" y="2529360"/>
            <a:ext cx="360" cy="19404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4" name="Straight Arrow Connector 37"/>
          <p:cNvCxnSpPr>
            <a:stCxn id="354" idx="2"/>
            <a:endCxn id="355" idx="0"/>
          </p:cNvCxnSpPr>
          <p:nvPr/>
        </p:nvCxnSpPr>
        <p:spPr>
          <a:xfrm>
            <a:off x="7012440" y="3361320"/>
            <a:ext cx="360" cy="31392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5" name="Straight Arrow Connector 39"/>
          <p:cNvCxnSpPr>
            <a:stCxn id="344" idx="2"/>
            <a:endCxn id="346" idx="0"/>
          </p:cNvCxnSpPr>
          <p:nvPr/>
        </p:nvCxnSpPr>
        <p:spPr>
          <a:xfrm>
            <a:off x="8289360" y="1536480"/>
            <a:ext cx="1379880" cy="35496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6" name="Straight Arrow Connector 41"/>
          <p:cNvCxnSpPr>
            <a:stCxn id="346" idx="2"/>
            <a:endCxn id="348" idx="0"/>
          </p:cNvCxnSpPr>
          <p:nvPr/>
        </p:nvCxnSpPr>
        <p:spPr>
          <a:xfrm>
            <a:off x="9668880" y="2255040"/>
            <a:ext cx="360" cy="52344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cxnSp>
        <p:nvCxnSpPr>
          <p:cNvPr id="367" name="Straight Arrow Connector 43"/>
          <p:cNvCxnSpPr>
            <a:stCxn id="348" idx="2"/>
            <a:endCxn id="350" idx="0"/>
          </p:cNvCxnSpPr>
          <p:nvPr/>
        </p:nvCxnSpPr>
        <p:spPr>
          <a:xfrm>
            <a:off x="9668880" y="3142080"/>
            <a:ext cx="360" cy="528120"/>
          </a:xfrm>
          <a:prstGeom prst="straightConnector1">
            <a:avLst/>
          </a:prstGeom>
          <a:ln>
            <a:solidFill>
              <a:srgbClr val="000000"/>
            </a:solidFill>
            <a:round/>
            <a:tailEnd len="med" type="triangle" w="med"/>
          </a:ln>
        </p:spPr>
      </p:cxnSp>
      <p:sp>
        <p:nvSpPr>
          <p:cNvPr id="368" name="TextBox 44"/>
          <p:cNvSpPr/>
          <p:nvPr/>
        </p:nvSpPr>
        <p:spPr>
          <a:xfrm>
            <a:off x="1918080" y="4704120"/>
            <a:ext cx="7840080" cy="3639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Spurious dependency between Bas# resolution level and Colonoscopy finding rate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Arrow: Notched Right 49"/>
          <p:cNvSpPr/>
          <p:nvPr/>
        </p:nvSpPr>
        <p:spPr>
          <a:xfrm rot="5400000">
            <a:off x="5512680" y="3892680"/>
            <a:ext cx="369000" cy="962640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70" name="TextBox 50"/>
          <p:cNvSpPr/>
          <p:nvPr/>
        </p:nvSpPr>
        <p:spPr>
          <a:xfrm>
            <a:off x="624960" y="5433840"/>
            <a:ext cx="96728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 u="sng">
                <a:solidFill>
                  <a:schemeClr val="dk1"/>
                </a:solidFill>
                <a:uFillTx/>
                <a:latin typeface="Calibri"/>
              </a:rPr>
              <a:t>Solution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: Normalize resolution to avoid spurious patterns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TextBox 40"/>
          <p:cNvSpPr/>
          <p:nvPr/>
        </p:nvSpPr>
        <p:spPr>
          <a:xfrm>
            <a:off x="3181680" y="3669120"/>
            <a:ext cx="2349000" cy="363960"/>
          </a:xfrm>
          <a:prstGeom prst="rect">
            <a:avLst/>
          </a:prstGeom>
          <a:solidFill>
            <a:srgbClr val="00b050"/>
          </a:solidFill>
          <a:ln w="0">
            <a:solidFill>
              <a:srgbClr val="00b05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Lower Findings Rate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5"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278"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Data Input – Inpatient vs Outpatient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Information often not directly given for various tests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Values distribution may be very different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Use admission information, when given, to mark inpatient tests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Use test frequency for further identification of admission periods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83" dur="indefinite" restart="never" nodeType="tmRoot">
          <p:childTnLst>
            <p:seq>
              <p:cTn id="284" dur="indefinite" nodeType="mainSeq"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375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376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377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378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379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rgbClr val="00b050"/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rgbClr val="00b050"/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0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1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2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3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4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5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6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7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8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89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390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391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92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3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Data Model – Major Needs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5" name="Oval 3"/>
          <p:cNvSpPr/>
          <p:nvPr/>
        </p:nvSpPr>
        <p:spPr>
          <a:xfrm>
            <a:off x="3225960" y="1054080"/>
            <a:ext cx="1554120" cy="155412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Unified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6" name="Oval 4"/>
          <p:cNvSpPr/>
          <p:nvPr/>
        </p:nvSpPr>
        <p:spPr>
          <a:xfrm>
            <a:off x="5318640" y="2972520"/>
            <a:ext cx="1554120" cy="155412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Fast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7" name="Oval 5"/>
          <p:cNvSpPr/>
          <p:nvPr/>
        </p:nvSpPr>
        <p:spPr>
          <a:xfrm>
            <a:off x="7411680" y="1051560"/>
            <a:ext cx="1554120" cy="155412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Memory Efficient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8" name="Rectangle 6"/>
          <p:cNvSpPr/>
          <p:nvPr/>
        </p:nvSpPr>
        <p:spPr>
          <a:xfrm>
            <a:off x="5318640" y="1054080"/>
            <a:ext cx="1554120" cy="1554120"/>
          </a:xfrm>
          <a:prstGeom prst="rect">
            <a:avLst/>
          </a:prstGeom>
          <a:solidFill>
            <a:srgbClr val="27a9e2">
              <a:alpha val="75000"/>
            </a:srgb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Data repository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99" name="Straight Connector 7"/>
          <p:cNvCxnSpPr>
            <a:stCxn id="395" idx="6"/>
            <a:endCxn id="398" idx="1"/>
          </p:cNvCxnSpPr>
          <p:nvPr/>
        </p:nvCxnSpPr>
        <p:spPr>
          <a:xfrm flipV="1">
            <a:off x="4780080" y="1830960"/>
            <a:ext cx="538920" cy="720"/>
          </a:xfrm>
          <a:prstGeom prst="straightConnector1">
            <a:avLst/>
          </a:prstGeom>
          <a:ln w="63500">
            <a:solidFill>
              <a:srgbClr val="e51917"/>
            </a:solidFill>
            <a:round/>
          </a:ln>
        </p:spPr>
      </p:cxnSp>
      <p:cxnSp>
        <p:nvCxnSpPr>
          <p:cNvPr id="400" name="Straight Connector 10"/>
          <p:cNvCxnSpPr/>
          <p:nvPr/>
        </p:nvCxnSpPr>
        <p:spPr>
          <a:xfrm>
            <a:off x="6873120" y="1828800"/>
            <a:ext cx="538560" cy="360"/>
          </a:xfrm>
          <a:prstGeom prst="straightConnector1">
            <a:avLst/>
          </a:prstGeom>
          <a:ln w="63500">
            <a:solidFill>
              <a:srgbClr val="e51917"/>
            </a:solidFill>
            <a:round/>
          </a:ln>
        </p:spPr>
      </p:cxnSp>
      <p:cxnSp>
        <p:nvCxnSpPr>
          <p:cNvPr id="401" name="Straight Connector 11"/>
          <p:cNvCxnSpPr/>
          <p:nvPr/>
        </p:nvCxnSpPr>
        <p:spPr>
          <a:xfrm flipV="1">
            <a:off x="6095880" y="2606040"/>
            <a:ext cx="360" cy="366840"/>
          </a:xfrm>
          <a:prstGeom prst="straightConnector1">
            <a:avLst/>
          </a:prstGeom>
          <a:ln w="63500">
            <a:solidFill>
              <a:srgbClr val="e51917"/>
            </a:solidFill>
            <a:round/>
          </a:ln>
        </p:spPr>
      </p:cxnSp>
      <p:sp>
        <p:nvSpPr>
          <p:cNvPr id="402" name="TextBox 13"/>
          <p:cNvSpPr/>
          <p:nvPr/>
        </p:nvSpPr>
        <p:spPr>
          <a:xfrm>
            <a:off x="8105760" y="2710080"/>
            <a:ext cx="369972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Feasible with a single computer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Minimize disk access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TextBox 15"/>
          <p:cNvSpPr/>
          <p:nvPr/>
        </p:nvSpPr>
        <p:spPr>
          <a:xfrm>
            <a:off x="386280" y="2710080"/>
            <a:ext cx="4478400" cy="11869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Common API for: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Demographics/Lab/Medication,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Inpatient/Outpatient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Different data sources normalized at loading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TextBox 16"/>
          <p:cNvSpPr/>
          <p:nvPr/>
        </p:nvSpPr>
        <p:spPr>
          <a:xfrm>
            <a:off x="2481120" y="4703760"/>
            <a:ext cx="7229160" cy="6382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Basic Operation: get all events of a given signal per patient sorted by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Increased number of cycles = better chance to improve performance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TextBox 14"/>
          <p:cNvSpPr/>
          <p:nvPr/>
        </p:nvSpPr>
        <p:spPr>
          <a:xfrm>
            <a:off x="8105760" y="3501720"/>
            <a:ext cx="3699720" cy="912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Cluster extendable for richer data sources (Omics, Continuous Signals)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95" dur="indefinite" restart="never" nodeType="tmRoot">
          <p:childTnLst>
            <p:seq>
              <p:cTn id="296" dur="indefinite" nodeType="mainSeq">
                <p:childTnLst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Signal – Data Model’s Basic Element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signal represents a specific type of data across the dataset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signal is characterized by: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Number of time (date) channels (0 or more)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Number of value channels (0 or more)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Each value entry can be numerical or categorical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 individual is assigned a (possibly empty) vector of entries per signal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Signal – Data Model’s Basic Element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9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Examples of signals –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Gender :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0 time-channels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 value-channel, categorial (Male/Female)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Hemoglobin : 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 time-channel (date/time of test)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 value-channel (numerical)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Medication :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1 time-channel (date of prescription)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2 value-channels: drug name (categorical), length of prescription (numerical)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Extendable – additional value-channels for dosage, packaging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1" dur="indefinite" restart="never" nodeType="tmRoot">
          <p:childTnLst>
            <p:seq>
              <p:cTn id="302" dur="indefinite" nodeType="mainSeq"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7" fill="hold">
                      <p:stCondLst>
                        <p:cond delay="indefinite"/>
                      </p:stCondLst>
                      <p:childTnLst>
                        <p:par>
                          <p:cTn id="308" fill="hold">
                            <p:stCondLst>
                              <p:cond delay="0"/>
                            </p:stCondLst>
                            <p:childTnLst>
                              <p:par>
                                <p:cTn id="3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5" fill="hold">
                      <p:stCondLst>
                        <p:cond delay="indefinite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363240" y="3277080"/>
            <a:ext cx="1036296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Introduction – The Challenges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Signal – Future data types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85840" indent="-285840" defTabSz="609480">
              <a:lnSpc>
                <a:spcPct val="15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Textual Summaries - BLOBs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609480">
              <a:lnSpc>
                <a:spcPct val="15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Continuous Signals – Multiple binary value channels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609480">
              <a:lnSpc>
                <a:spcPct val="15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Proteomics – Multiple signals or value channels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85840" indent="-285840" defTabSz="609480">
              <a:lnSpc>
                <a:spcPct val="15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Genomics – BLOBs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95320" indent="-285840" defTabSz="609480">
              <a:lnSpc>
                <a:spcPct val="15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0000"/>
                </a:solidFill>
                <a:latin typeface="Calibri"/>
              </a:rPr>
              <a:t>Some redesign will be needed for full genome/exome sequencing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Assuring Time and Memory Efficiency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each patient and signal, keep records sorted by time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Keep data for the same patient/signal continuous in memory.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efficient indexing to the position of the sorted vector per each patient and signal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5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60" spc="-1" strike="noStrike">
                <a:solidFill>
                  <a:schemeClr val="dk1"/>
                </a:solidFill>
                <a:latin typeface="Calibri"/>
              </a:rPr>
              <a:t>Applied both to disk and memory</a:t>
            </a:r>
            <a:endParaRPr b="0" lang="en-US" sz="22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5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60" spc="-1" strike="noStrike">
                <a:solidFill>
                  <a:schemeClr val="dk1"/>
                </a:solidFill>
                <a:latin typeface="Calibri"/>
              </a:rPr>
              <a:t>Indexing required minimal additional data (a few bits per patient)</a:t>
            </a:r>
            <a:endParaRPr b="0" lang="en-US" sz="22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87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Do not copy data unless absolutely necessary</a:t>
            </a:r>
            <a:endParaRPr b="0" lang="en-US" sz="293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Simply return the pointer to the start of the record.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87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Use minimal number of bytes for each value (int, short, float, char, </a:t>
            </a:r>
            <a:r>
              <a:rPr b="0" i="1" lang="en-US" sz="2930" spc="-1" strike="noStrike">
                <a:solidFill>
                  <a:schemeClr val="dk1"/>
                </a:solidFill>
                <a:latin typeface="Calibri"/>
              </a:rPr>
              <a:t>etc</a:t>
            </a: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.)</a:t>
            </a:r>
            <a:endParaRPr b="0" lang="en-US" sz="293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Never save strings for categorial signals, use dictionaries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87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930" spc="-1" strike="noStrike">
                <a:solidFill>
                  <a:schemeClr val="dk1"/>
                </a:solidFill>
                <a:latin typeface="Calibri"/>
              </a:rPr>
              <a:t>Data kept in the best manner for CPU cache usage</a:t>
            </a:r>
            <a:endParaRPr b="0" lang="en-US" sz="293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87"/>
              </a:spcBef>
              <a:buNone/>
              <a:tabLst>
                <a:tab algn="l" pos="0"/>
              </a:tabLst>
            </a:pPr>
            <a:endParaRPr b="0" lang="en-US" sz="293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3" fill="hold">
                      <p:stCondLst>
                        <p:cond delay="indefinite"/>
                      </p:stCondLst>
                      <p:childTnLst>
                        <p:par>
                          <p:cTn id="344" fill="hold">
                            <p:stCondLst>
                              <p:cond delay="0"/>
                            </p:stCondLst>
                            <p:childTnLst>
                              <p:par>
                                <p:cTn id="3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7" fill="hold">
                      <p:stCondLst>
                        <p:cond delay="indefinite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5" fill="hold">
                      <p:stCondLst>
                        <p:cond delay="indefinite"/>
                      </p:stCondLst>
                      <p:childTnLst>
                        <p:par>
                          <p:cTn id="366" fill="hold">
                            <p:stCondLst>
                              <p:cond delay="0"/>
                            </p:stCondLst>
                            <p:childTnLst>
                              <p:par>
                                <p:cTn id="3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Data Model – Categorical Signals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Efficiently maintain information using dictionaries and hierarchies.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Build a dictionary mapping each category to a numerical value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Keep only numerical values per patient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Use unified, efficient APIs to translate numerical values to category descriptions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Hierarchies are defined by adding new entries to dictionary (sets)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set can contain other elements in the dictionary (atomic elements, or other sets)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Efficient APIs allow querying using sets: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00"/>
              </a:spcBef>
              <a:buClr>
                <a:srgbClr val="27a9e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Is a given element contained in a set ?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00"/>
              </a:spcBef>
              <a:buClr>
                <a:srgbClr val="27a9e1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Find all entries per patient, in which there was a value contained in a set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69" dur="indefinite" restart="never" nodeType="tmRoot">
          <p:childTnLst>
            <p:seq>
              <p:cTn id="370" dur="indefinite" nodeType="mainSeq">
                <p:childTnLst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5" fill="hold">
                      <p:stCondLst>
                        <p:cond delay="indefinite"/>
                      </p:stCondLst>
                      <p:childTnLst>
                        <p:par>
                          <p:cTn id="376" fill="hold">
                            <p:stCondLst>
                              <p:cond delay="0"/>
                            </p:stCondLst>
                            <p:childTnLst>
                              <p:par>
                                <p:cTn id="3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3" fill="hold">
                      <p:stCondLst>
                        <p:cond delay="indefinite"/>
                      </p:stCondLst>
                      <p:childTnLst>
                        <p:par>
                          <p:cTn id="384" fill="hold">
                            <p:stCondLst>
                              <p:cond delay="0"/>
                            </p:stCondLst>
                            <p:childTnLst>
                              <p:par>
                                <p:cTn id="3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7" fill="hold">
                      <p:stCondLst>
                        <p:cond delay="indefinite"/>
                      </p:stCondLst>
                      <p:childTnLst>
                        <p:par>
                          <p:cTn id="388" fill="hold">
                            <p:stCondLst>
                              <p:cond delay="0"/>
                            </p:stCondLst>
                            <p:childTnLst>
                              <p:par>
                                <p:cTn id="3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5" fill="hold">
                      <p:stCondLst>
                        <p:cond delay="indefinite"/>
                      </p:stCondLst>
                      <p:childTnLst>
                        <p:par>
                          <p:cTn id="396" fill="hold">
                            <p:stCondLst>
                              <p:cond delay="0"/>
                            </p:stCondLst>
                            <p:childTnLst>
                              <p:par>
                                <p:cTn id="3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Data Model – Categorical Signals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Example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: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Drugs - Can be a 100K or more different options (active ingredient, names, dosages, packaging,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etc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Different levels of hierarchies are possible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Drug name – ignoring dosage, packaging, etc.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Active ingredient (e.g. ATC code)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25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130" spc="-1" strike="noStrike">
                <a:solidFill>
                  <a:schemeClr val="dk1"/>
                </a:solidFill>
                <a:latin typeface="Calibri"/>
              </a:rPr>
              <a:t>Higher level in ATC hierarchy (e.g. A10 represents Diabetes drugs)</a:t>
            </a:r>
            <a:endParaRPr b="0" lang="en-US" sz="213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Data Repository - Implementation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9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InfraMed/MedRepository: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Large C++ library to handle: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Loading of new repositories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Adding data to an existing repository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Reading all or a subset of the data into memory (only the needed patients and required signals)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Basic operation: </a:t>
            </a:r>
            <a:r>
              <a:rPr b="0" i="1" lang="en-US" sz="2400" spc="-1" strike="noStrike">
                <a:solidFill>
                  <a:schemeClr val="accent1"/>
                </a:solidFill>
                <a:latin typeface="Calibri"/>
              </a:rPr>
              <a:t>get(patient, signal)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- extremely fast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Unified APIs to get time and value channels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APIs for dictionaries usage : querying, translating, hierarchies.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Python APIs wrapping the C++ code.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03" dur="indefinite" restart="never" nodeType="tmRoot">
          <p:childTnLst>
            <p:seq>
              <p:cTn id="404" dur="indefinite" nodeType="mainSeq">
                <p:childTnLst>
                  <p:par>
                    <p:cTn id="405" fill="hold">
                      <p:stCondLst>
                        <p:cond delay="0"/>
                      </p:stCondLst>
                      <p:childTnLst>
                        <p:par>
                          <p:cTn id="406" fill="hold">
                            <p:stCondLst>
                              <p:cond delay="0"/>
                            </p:stCondLst>
                            <p:childTnLst>
                              <p:par>
                                <p:cTn id="4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9" fill="hold">
                      <p:stCondLst>
                        <p:cond delay="indefinite"/>
                      </p:stCondLst>
                      <p:childTnLst>
                        <p:par>
                          <p:cTn id="410" fill="hold">
                            <p:stCondLst>
                              <p:cond delay="0"/>
                            </p:stCondLst>
                            <p:childTnLst>
                              <p:par>
                                <p:cTn id="4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5" fill="hold">
                      <p:stCondLst>
                        <p:cond delay="indefinite"/>
                      </p:stCondLst>
                      <p:childTnLst>
                        <p:par>
                          <p:cTn id="426" fill="hold">
                            <p:stCondLst>
                              <p:cond delay="0"/>
                            </p:stCondLst>
                            <p:childTnLst>
                              <p:par>
                                <p:cTn id="4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MedRepository Advantages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91"/>
          </a:bodyPr>
          <a:p>
            <a:pPr marL="27360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Extremely fast – enabler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100x faster in reading and querying data for ML training and testing.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Optimized for common queries (getting a signal per patient, accessing categorical dictionaries)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Works well on strong machines, don’t even need a large cluster: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 strong server with &gt;64GB RAM and &gt;8 cores is already giving good results.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Normalization (names, units, ontologies) done at loading stage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Test transferability of models to different data sets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Use different data sets in training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A general, thin, lowermost layer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Ability to develop complex tools that can be used in a general way on a huge set of problems.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Common to both development and applying stages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Automatic tools for QA &amp; testing of quality.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Ultra efficient C++ API on top to enable complex operations – train, test, query, viewers, </a:t>
            </a:r>
            <a:r>
              <a:rPr b="0" i="1" lang="en-US" sz="2600" spc="-1" strike="noStrike">
                <a:solidFill>
                  <a:schemeClr val="dk1"/>
                </a:solidFill>
                <a:latin typeface="Calibri"/>
              </a:rPr>
              <a:t>etc</a:t>
            </a: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.)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423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424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425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426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427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8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29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0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1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2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3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4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5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6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7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438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439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440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1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accent2"/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dk1"/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Cohort Preparation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4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cohort represents the set of relevant individuals with –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Time of entry to the cohort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Time of leaving the cohort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Timeline of relevant disease/condition - Registry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Influenza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Diabetes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Lung Cancer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444" name="Group 23"/>
          <p:cNvGrpSpPr/>
          <p:nvPr/>
        </p:nvGrpSpPr>
        <p:grpSpPr>
          <a:xfrm>
            <a:off x="3615120" y="3111480"/>
            <a:ext cx="6159960" cy="312840"/>
            <a:chOff x="3615120" y="3111480"/>
            <a:chExt cx="6159960" cy="312840"/>
          </a:xfrm>
        </p:grpSpPr>
        <p:cxnSp>
          <p:nvCxnSpPr>
            <p:cNvPr id="445" name="Straight Arrow Connector 24"/>
            <p:cNvCxnSpPr/>
            <p:nvPr/>
          </p:nvCxnSpPr>
          <p:spPr>
            <a:xfrm>
              <a:off x="3794040" y="3111480"/>
              <a:ext cx="598140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cxnSp>
          <p:nvCxnSpPr>
            <p:cNvPr id="446" name="Straight Connector 25"/>
            <p:cNvCxnSpPr/>
            <p:nvPr/>
          </p:nvCxnSpPr>
          <p:spPr>
            <a:xfrm>
              <a:off x="3932640" y="3119760"/>
              <a:ext cx="360" cy="6768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447" name="Straight Connector 26"/>
            <p:cNvCxnSpPr/>
            <p:nvPr/>
          </p:nvCxnSpPr>
          <p:spPr>
            <a:xfrm>
              <a:off x="4847040" y="3119400"/>
              <a:ext cx="360" cy="6768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448" name="Straight Connector 27"/>
            <p:cNvCxnSpPr/>
            <p:nvPr/>
          </p:nvCxnSpPr>
          <p:spPr>
            <a:xfrm>
              <a:off x="5761440" y="3119400"/>
              <a:ext cx="360" cy="6768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449" name="Straight Connector 28"/>
            <p:cNvCxnSpPr/>
            <p:nvPr/>
          </p:nvCxnSpPr>
          <p:spPr>
            <a:xfrm>
              <a:off x="6675840" y="3119400"/>
              <a:ext cx="360" cy="6768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450" name="Straight Connector 29"/>
            <p:cNvCxnSpPr/>
            <p:nvPr/>
          </p:nvCxnSpPr>
          <p:spPr>
            <a:xfrm>
              <a:off x="7590240" y="3119400"/>
              <a:ext cx="360" cy="6768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451" name="Straight Connector 30"/>
            <p:cNvCxnSpPr/>
            <p:nvPr/>
          </p:nvCxnSpPr>
          <p:spPr>
            <a:xfrm>
              <a:off x="8504640" y="3119400"/>
              <a:ext cx="360" cy="6768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452" name="TextBox 31"/>
            <p:cNvSpPr/>
            <p:nvPr/>
          </p:nvSpPr>
          <p:spPr>
            <a:xfrm>
              <a:off x="3615120" y="312120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3" name="TextBox 32"/>
            <p:cNvSpPr/>
            <p:nvPr/>
          </p:nvSpPr>
          <p:spPr>
            <a:xfrm>
              <a:off x="4529520" y="311976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2014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4" name="TextBox 33"/>
            <p:cNvSpPr/>
            <p:nvPr/>
          </p:nvSpPr>
          <p:spPr>
            <a:xfrm>
              <a:off x="5441760" y="311976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2015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5" name="TextBox 34"/>
            <p:cNvSpPr/>
            <p:nvPr/>
          </p:nvSpPr>
          <p:spPr>
            <a:xfrm>
              <a:off x="6356160" y="311976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2016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6" name="TextBox 35"/>
            <p:cNvSpPr/>
            <p:nvPr/>
          </p:nvSpPr>
          <p:spPr>
            <a:xfrm>
              <a:off x="7270560" y="311976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2017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7" name="TextBox 36"/>
            <p:cNvSpPr/>
            <p:nvPr/>
          </p:nvSpPr>
          <p:spPr>
            <a:xfrm>
              <a:off x="8184960" y="311976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2018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58" name="TextBox 116"/>
          <p:cNvSpPr/>
          <p:nvPr/>
        </p:nvSpPr>
        <p:spPr>
          <a:xfrm>
            <a:off x="9759240" y="3337920"/>
            <a:ext cx="894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Healthy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9" name="TextBox 120"/>
          <p:cNvSpPr/>
          <p:nvPr/>
        </p:nvSpPr>
        <p:spPr>
          <a:xfrm>
            <a:off x="9787320" y="4725000"/>
            <a:ext cx="866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Control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0" name="Straight Connector 125"/>
          <p:cNvCxnSpPr/>
          <p:nvPr/>
        </p:nvCxnSpPr>
        <p:spPr>
          <a:xfrm flipH="1">
            <a:off x="3855240" y="2889000"/>
            <a:ext cx="9720" cy="2791800"/>
          </a:xfrm>
          <a:prstGeom prst="straightConnector1">
            <a:avLst/>
          </a:prstGeom>
          <a:ln>
            <a:solidFill>
              <a:srgbClr val="27a9e1">
                <a:alpha val="46000"/>
              </a:srgbClr>
            </a:solidFill>
            <a:prstDash val="sysDot"/>
            <a:round/>
          </a:ln>
        </p:spPr>
      </p:cxnSp>
      <p:cxnSp>
        <p:nvCxnSpPr>
          <p:cNvPr id="461" name="Straight Connector 126"/>
          <p:cNvCxnSpPr/>
          <p:nvPr/>
        </p:nvCxnSpPr>
        <p:spPr>
          <a:xfrm flipH="1">
            <a:off x="8802720" y="2883240"/>
            <a:ext cx="9360" cy="2792160"/>
          </a:xfrm>
          <a:prstGeom prst="straightConnector1">
            <a:avLst/>
          </a:prstGeom>
          <a:ln>
            <a:solidFill>
              <a:srgbClr val="27a9e1">
                <a:alpha val="46000"/>
              </a:srgbClr>
            </a:solidFill>
            <a:prstDash val="sysDot"/>
            <a:round/>
          </a:ln>
        </p:spPr>
      </p:cxnSp>
      <p:grpSp>
        <p:nvGrpSpPr>
          <p:cNvPr id="462" name="Group 3"/>
          <p:cNvGrpSpPr/>
          <p:nvPr/>
        </p:nvGrpSpPr>
        <p:grpSpPr>
          <a:xfrm>
            <a:off x="1638000" y="2926440"/>
            <a:ext cx="9609840" cy="428760"/>
            <a:chOff x="1638000" y="2926440"/>
            <a:chExt cx="9609840" cy="428760"/>
          </a:xfrm>
        </p:grpSpPr>
        <p:sp>
          <p:nvSpPr>
            <p:cNvPr id="463" name="Rectangle: Rounded Corners 108"/>
            <p:cNvSpPr/>
            <p:nvPr/>
          </p:nvSpPr>
          <p:spPr>
            <a:xfrm>
              <a:off x="4952160" y="3017520"/>
              <a:ext cx="48240" cy="18252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64" name="Rectangle: Rounded Corners 109"/>
            <p:cNvSpPr/>
            <p:nvPr/>
          </p:nvSpPr>
          <p:spPr>
            <a:xfrm>
              <a:off x="6879240" y="3011400"/>
              <a:ext cx="48240" cy="182520"/>
            </a:xfrm>
            <a:prstGeom prst="roundRect">
              <a:avLst>
                <a:gd name="adj" fmla="val 16667"/>
              </a:avLst>
            </a:prstGeom>
            <a:solidFill>
              <a:srgbClr val="ff0000"/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65" name="TextBox 127"/>
            <p:cNvSpPr/>
            <p:nvPr/>
          </p:nvSpPr>
          <p:spPr>
            <a:xfrm>
              <a:off x="9778320" y="2926440"/>
              <a:ext cx="13410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Healthy/Sick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6" name="Rectangle 128"/>
            <p:cNvSpPr/>
            <p:nvPr/>
          </p:nvSpPr>
          <p:spPr>
            <a:xfrm>
              <a:off x="1638000" y="2926440"/>
              <a:ext cx="9609840" cy="428760"/>
            </a:xfrm>
            <a:prstGeom prst="rect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467" name="Group 4"/>
          <p:cNvGrpSpPr/>
          <p:nvPr/>
        </p:nvGrpSpPr>
        <p:grpSpPr>
          <a:xfrm>
            <a:off x="1645920" y="3402720"/>
            <a:ext cx="9649080" cy="1288080"/>
            <a:chOff x="1645920" y="3402720"/>
            <a:chExt cx="9649080" cy="1288080"/>
          </a:xfrm>
        </p:grpSpPr>
        <p:grpSp>
          <p:nvGrpSpPr>
            <p:cNvPr id="468" name="Group 37"/>
            <p:cNvGrpSpPr/>
            <p:nvPr/>
          </p:nvGrpSpPr>
          <p:grpSpPr>
            <a:xfrm>
              <a:off x="3593520" y="3542400"/>
              <a:ext cx="6159960" cy="312840"/>
              <a:chOff x="3593520" y="3542400"/>
              <a:chExt cx="6159960" cy="312840"/>
            </a:xfrm>
          </p:grpSpPr>
          <p:cxnSp>
            <p:nvCxnSpPr>
              <p:cNvPr id="469" name="Straight Arrow Connector 38"/>
              <p:cNvCxnSpPr/>
              <p:nvPr/>
            </p:nvCxnSpPr>
            <p:spPr>
              <a:xfrm>
                <a:off x="3772080" y="3542400"/>
                <a:ext cx="5981760" cy="36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  <a:tailEnd len="med" type="triangle" w="med"/>
              </a:ln>
            </p:spPr>
          </p:cxnSp>
          <p:cxnSp>
            <p:nvCxnSpPr>
              <p:cNvPr id="470" name="Straight Connector 39"/>
              <p:cNvCxnSpPr/>
              <p:nvPr/>
            </p:nvCxnSpPr>
            <p:spPr>
              <a:xfrm>
                <a:off x="3911040" y="355068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71" name="Straight Connector 40"/>
              <p:cNvCxnSpPr/>
              <p:nvPr/>
            </p:nvCxnSpPr>
            <p:spPr>
              <a:xfrm>
                <a:off x="4825440" y="355032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72" name="Straight Connector 41"/>
              <p:cNvCxnSpPr/>
              <p:nvPr/>
            </p:nvCxnSpPr>
            <p:spPr>
              <a:xfrm>
                <a:off x="5739840" y="355032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73" name="Straight Connector 42"/>
              <p:cNvCxnSpPr/>
              <p:nvPr/>
            </p:nvCxnSpPr>
            <p:spPr>
              <a:xfrm>
                <a:off x="6654240" y="355032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74" name="Straight Connector 43"/>
              <p:cNvCxnSpPr/>
              <p:nvPr/>
            </p:nvCxnSpPr>
            <p:spPr>
              <a:xfrm>
                <a:off x="7568640" y="355032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75" name="Straight Connector 44"/>
              <p:cNvCxnSpPr/>
              <p:nvPr/>
            </p:nvCxnSpPr>
            <p:spPr>
              <a:xfrm>
                <a:off x="8483040" y="355032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sp>
            <p:nvSpPr>
              <p:cNvPr id="476" name="TextBox 45"/>
              <p:cNvSpPr/>
              <p:nvPr/>
            </p:nvSpPr>
            <p:spPr>
              <a:xfrm>
                <a:off x="3593520" y="355212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2013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7" name="TextBox 46"/>
              <p:cNvSpPr/>
              <p:nvPr/>
            </p:nvSpPr>
            <p:spPr>
              <a:xfrm>
                <a:off x="4507920" y="355032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2014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8" name="TextBox 47"/>
              <p:cNvSpPr/>
              <p:nvPr/>
            </p:nvSpPr>
            <p:spPr>
              <a:xfrm>
                <a:off x="5419800" y="355032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2015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79" name="TextBox 48"/>
              <p:cNvSpPr/>
              <p:nvPr/>
            </p:nvSpPr>
            <p:spPr>
              <a:xfrm>
                <a:off x="6334200" y="355032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2016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0" name="TextBox 49"/>
              <p:cNvSpPr/>
              <p:nvPr/>
            </p:nvSpPr>
            <p:spPr>
              <a:xfrm>
                <a:off x="7248600" y="355032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2017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81" name="TextBox 50"/>
              <p:cNvSpPr/>
              <p:nvPr/>
            </p:nvSpPr>
            <p:spPr>
              <a:xfrm>
                <a:off x="8163000" y="355032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2018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82" name="Group 51"/>
            <p:cNvGrpSpPr/>
            <p:nvPr/>
          </p:nvGrpSpPr>
          <p:grpSpPr>
            <a:xfrm>
              <a:off x="3593520" y="3954600"/>
              <a:ext cx="6159960" cy="312840"/>
              <a:chOff x="3593520" y="3954600"/>
              <a:chExt cx="6159960" cy="312840"/>
            </a:xfrm>
          </p:grpSpPr>
          <p:cxnSp>
            <p:nvCxnSpPr>
              <p:cNvPr id="483" name="Straight Arrow Connector 52"/>
              <p:cNvCxnSpPr/>
              <p:nvPr/>
            </p:nvCxnSpPr>
            <p:spPr>
              <a:xfrm>
                <a:off x="3772080" y="3954600"/>
                <a:ext cx="5981760" cy="36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  <a:tailEnd len="med" type="triangle" w="med"/>
              </a:ln>
            </p:spPr>
          </p:cxnSp>
          <p:cxnSp>
            <p:nvCxnSpPr>
              <p:cNvPr id="484" name="Straight Connector 53"/>
              <p:cNvCxnSpPr/>
              <p:nvPr/>
            </p:nvCxnSpPr>
            <p:spPr>
              <a:xfrm>
                <a:off x="3911040" y="396324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85" name="Straight Connector 54"/>
              <p:cNvCxnSpPr/>
              <p:nvPr/>
            </p:nvCxnSpPr>
            <p:spPr>
              <a:xfrm>
                <a:off x="4825440" y="396288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86" name="Straight Connector 55"/>
              <p:cNvCxnSpPr/>
              <p:nvPr/>
            </p:nvCxnSpPr>
            <p:spPr>
              <a:xfrm>
                <a:off x="5739840" y="396288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87" name="Straight Connector 56"/>
              <p:cNvCxnSpPr/>
              <p:nvPr/>
            </p:nvCxnSpPr>
            <p:spPr>
              <a:xfrm>
                <a:off x="6654240" y="396288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88" name="Straight Connector 57"/>
              <p:cNvCxnSpPr/>
              <p:nvPr/>
            </p:nvCxnSpPr>
            <p:spPr>
              <a:xfrm>
                <a:off x="7568640" y="396288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89" name="Straight Connector 58"/>
              <p:cNvCxnSpPr/>
              <p:nvPr/>
            </p:nvCxnSpPr>
            <p:spPr>
              <a:xfrm>
                <a:off x="8483040" y="396288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sp>
            <p:nvSpPr>
              <p:cNvPr id="490" name="TextBox 59"/>
              <p:cNvSpPr/>
              <p:nvPr/>
            </p:nvSpPr>
            <p:spPr>
              <a:xfrm>
                <a:off x="3593520" y="396432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2013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1" name="TextBox 60"/>
              <p:cNvSpPr/>
              <p:nvPr/>
            </p:nvSpPr>
            <p:spPr>
              <a:xfrm>
                <a:off x="4507920" y="396288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2014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2" name="TextBox 61"/>
              <p:cNvSpPr/>
              <p:nvPr/>
            </p:nvSpPr>
            <p:spPr>
              <a:xfrm>
                <a:off x="5419800" y="396288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2015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3" name="TextBox 62"/>
              <p:cNvSpPr/>
              <p:nvPr/>
            </p:nvSpPr>
            <p:spPr>
              <a:xfrm>
                <a:off x="6334200" y="396288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2016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4" name="TextBox 63"/>
              <p:cNvSpPr/>
              <p:nvPr/>
            </p:nvSpPr>
            <p:spPr>
              <a:xfrm>
                <a:off x="7248600" y="396288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2017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5" name="TextBox 64"/>
              <p:cNvSpPr/>
              <p:nvPr/>
            </p:nvSpPr>
            <p:spPr>
              <a:xfrm>
                <a:off x="8163000" y="396288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2018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96" name="Group 65"/>
            <p:cNvGrpSpPr/>
            <p:nvPr/>
          </p:nvGrpSpPr>
          <p:grpSpPr>
            <a:xfrm>
              <a:off x="3593520" y="4367160"/>
              <a:ext cx="6159960" cy="312840"/>
              <a:chOff x="3593520" y="4367160"/>
              <a:chExt cx="6159960" cy="312840"/>
            </a:xfrm>
          </p:grpSpPr>
          <p:cxnSp>
            <p:nvCxnSpPr>
              <p:cNvPr id="497" name="Straight Arrow Connector 66"/>
              <p:cNvCxnSpPr/>
              <p:nvPr/>
            </p:nvCxnSpPr>
            <p:spPr>
              <a:xfrm>
                <a:off x="3772080" y="4367160"/>
                <a:ext cx="5981760" cy="36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  <a:tailEnd len="med" type="triangle" w="med"/>
              </a:ln>
            </p:spPr>
          </p:cxnSp>
          <p:cxnSp>
            <p:nvCxnSpPr>
              <p:cNvPr id="498" name="Straight Connector 67"/>
              <p:cNvCxnSpPr/>
              <p:nvPr/>
            </p:nvCxnSpPr>
            <p:spPr>
              <a:xfrm>
                <a:off x="3911040" y="4375440"/>
                <a:ext cx="360" cy="6768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499" name="Straight Connector 68"/>
              <p:cNvCxnSpPr/>
              <p:nvPr/>
            </p:nvCxnSpPr>
            <p:spPr>
              <a:xfrm>
                <a:off x="4825440" y="437544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00" name="Straight Connector 69"/>
              <p:cNvCxnSpPr/>
              <p:nvPr/>
            </p:nvCxnSpPr>
            <p:spPr>
              <a:xfrm>
                <a:off x="5739840" y="437544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01" name="Straight Connector 70"/>
              <p:cNvCxnSpPr/>
              <p:nvPr/>
            </p:nvCxnSpPr>
            <p:spPr>
              <a:xfrm>
                <a:off x="6654240" y="437544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02" name="Straight Connector 71"/>
              <p:cNvCxnSpPr/>
              <p:nvPr/>
            </p:nvCxnSpPr>
            <p:spPr>
              <a:xfrm>
                <a:off x="7568640" y="437544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03" name="Straight Connector 72"/>
              <p:cNvCxnSpPr/>
              <p:nvPr/>
            </p:nvCxnSpPr>
            <p:spPr>
              <a:xfrm>
                <a:off x="8483040" y="437544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sp>
            <p:nvSpPr>
              <p:cNvPr id="504" name="TextBox 73"/>
              <p:cNvSpPr/>
              <p:nvPr/>
            </p:nvSpPr>
            <p:spPr>
              <a:xfrm>
                <a:off x="3593520" y="437688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2013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5" name="TextBox 74"/>
              <p:cNvSpPr/>
              <p:nvPr/>
            </p:nvSpPr>
            <p:spPr>
              <a:xfrm>
                <a:off x="4507920" y="43754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2014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6" name="TextBox 75"/>
              <p:cNvSpPr/>
              <p:nvPr/>
            </p:nvSpPr>
            <p:spPr>
              <a:xfrm>
                <a:off x="5419800" y="43754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2015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7" name="TextBox 76"/>
              <p:cNvSpPr/>
              <p:nvPr/>
            </p:nvSpPr>
            <p:spPr>
              <a:xfrm>
                <a:off x="6334200" y="43754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2016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8" name="TextBox 77"/>
              <p:cNvSpPr/>
              <p:nvPr/>
            </p:nvSpPr>
            <p:spPr>
              <a:xfrm>
                <a:off x="7248600" y="43754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2017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9" name="TextBox 78"/>
              <p:cNvSpPr/>
              <p:nvPr/>
            </p:nvSpPr>
            <p:spPr>
              <a:xfrm>
                <a:off x="8163000" y="43754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2018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10" name="Rectangle: Rounded Corners 110"/>
            <p:cNvSpPr/>
            <p:nvPr/>
          </p:nvSpPr>
          <p:spPr>
            <a:xfrm>
              <a:off x="4047120" y="3434040"/>
              <a:ext cx="4366800" cy="182520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4000"/>
              </a:srgbClr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11" name="Rectangle: Rounded Corners 111"/>
            <p:cNvSpPr/>
            <p:nvPr/>
          </p:nvSpPr>
          <p:spPr>
            <a:xfrm>
              <a:off x="3933000" y="3866400"/>
              <a:ext cx="2143440" cy="182520"/>
            </a:xfrm>
            <a:prstGeom prst="roundRect">
              <a:avLst>
                <a:gd name="adj" fmla="val 16667"/>
              </a:avLst>
            </a:prstGeom>
            <a:solidFill>
              <a:srgbClr val="92d050">
                <a:alpha val="54000"/>
              </a:srgbClr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12" name="Rectangle: Rounded Corners 112"/>
            <p:cNvSpPr/>
            <p:nvPr/>
          </p:nvSpPr>
          <p:spPr>
            <a:xfrm>
              <a:off x="6208200" y="3867840"/>
              <a:ext cx="2405160" cy="182520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54000"/>
              </a:srgbClr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13" name="Rectangle: Rounded Corners 113"/>
            <p:cNvSpPr/>
            <p:nvPr/>
          </p:nvSpPr>
          <p:spPr>
            <a:xfrm>
              <a:off x="4151160" y="4279320"/>
              <a:ext cx="2405160" cy="182520"/>
            </a:xfrm>
            <a:prstGeom prst="roundRect">
              <a:avLst>
                <a:gd name="adj" fmla="val 16667"/>
              </a:avLst>
            </a:prstGeom>
            <a:solidFill>
              <a:srgbClr val="ffff00">
                <a:alpha val="54000"/>
              </a:srgbClr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14" name="Rectangle: Rounded Corners 114"/>
            <p:cNvSpPr/>
            <p:nvPr/>
          </p:nvSpPr>
          <p:spPr>
            <a:xfrm>
              <a:off x="6784560" y="4276440"/>
              <a:ext cx="2035080" cy="18252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4000"/>
              </a:srgbClr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15" name="TextBox 117"/>
            <p:cNvSpPr/>
            <p:nvPr/>
          </p:nvSpPr>
          <p:spPr>
            <a:xfrm>
              <a:off x="9773640" y="3773880"/>
              <a:ext cx="87588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Pre DM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6" name="TextBox 118"/>
            <p:cNvSpPr/>
            <p:nvPr/>
          </p:nvSpPr>
          <p:spPr>
            <a:xfrm>
              <a:off x="9783360" y="4187520"/>
              <a:ext cx="15116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Pre DM to DM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7" name="Rectangle 130"/>
            <p:cNvSpPr/>
            <p:nvPr/>
          </p:nvSpPr>
          <p:spPr>
            <a:xfrm>
              <a:off x="1645920" y="3402720"/>
              <a:ext cx="9605520" cy="1288080"/>
            </a:xfrm>
            <a:prstGeom prst="rect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518" name="Group 5"/>
          <p:cNvGrpSpPr/>
          <p:nvPr/>
        </p:nvGrpSpPr>
        <p:grpSpPr>
          <a:xfrm>
            <a:off x="1645920" y="4750560"/>
            <a:ext cx="9605520" cy="1002600"/>
            <a:chOff x="1645920" y="4750560"/>
            <a:chExt cx="9605520" cy="1002600"/>
          </a:xfrm>
        </p:grpSpPr>
        <p:grpSp>
          <p:nvGrpSpPr>
            <p:cNvPr id="519" name="Group 79"/>
            <p:cNvGrpSpPr/>
            <p:nvPr/>
          </p:nvGrpSpPr>
          <p:grpSpPr>
            <a:xfrm>
              <a:off x="3615120" y="4910760"/>
              <a:ext cx="6159960" cy="312840"/>
              <a:chOff x="3615120" y="4910760"/>
              <a:chExt cx="6159960" cy="312840"/>
            </a:xfrm>
          </p:grpSpPr>
          <p:cxnSp>
            <p:nvCxnSpPr>
              <p:cNvPr id="520" name="Straight Arrow Connector 80"/>
              <p:cNvCxnSpPr/>
              <p:nvPr/>
            </p:nvCxnSpPr>
            <p:spPr>
              <a:xfrm>
                <a:off x="3794040" y="4910760"/>
                <a:ext cx="5981400" cy="36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  <a:tailEnd len="med" type="triangle" w="med"/>
              </a:ln>
            </p:spPr>
          </p:cxnSp>
          <p:cxnSp>
            <p:nvCxnSpPr>
              <p:cNvPr id="521" name="Straight Connector 81"/>
              <p:cNvCxnSpPr/>
              <p:nvPr/>
            </p:nvCxnSpPr>
            <p:spPr>
              <a:xfrm>
                <a:off x="3932640" y="4919040"/>
                <a:ext cx="360" cy="6768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22" name="Straight Connector 82"/>
              <p:cNvCxnSpPr/>
              <p:nvPr/>
            </p:nvCxnSpPr>
            <p:spPr>
              <a:xfrm>
                <a:off x="4847040" y="4918680"/>
                <a:ext cx="360" cy="6768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23" name="Straight Connector 83"/>
              <p:cNvCxnSpPr/>
              <p:nvPr/>
            </p:nvCxnSpPr>
            <p:spPr>
              <a:xfrm>
                <a:off x="5761440" y="4918680"/>
                <a:ext cx="360" cy="6768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24" name="Straight Connector 84"/>
              <p:cNvCxnSpPr/>
              <p:nvPr/>
            </p:nvCxnSpPr>
            <p:spPr>
              <a:xfrm>
                <a:off x="6675840" y="4918680"/>
                <a:ext cx="360" cy="6768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25" name="Straight Connector 85"/>
              <p:cNvCxnSpPr/>
              <p:nvPr/>
            </p:nvCxnSpPr>
            <p:spPr>
              <a:xfrm>
                <a:off x="7590240" y="4918680"/>
                <a:ext cx="360" cy="6768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26" name="Straight Connector 86"/>
              <p:cNvCxnSpPr/>
              <p:nvPr/>
            </p:nvCxnSpPr>
            <p:spPr>
              <a:xfrm>
                <a:off x="8504640" y="4918680"/>
                <a:ext cx="360" cy="6768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sp>
            <p:nvSpPr>
              <p:cNvPr id="527" name="TextBox 87"/>
              <p:cNvSpPr/>
              <p:nvPr/>
            </p:nvSpPr>
            <p:spPr>
              <a:xfrm>
                <a:off x="3615120" y="492048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2013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8" name="TextBox 88"/>
              <p:cNvSpPr/>
              <p:nvPr/>
            </p:nvSpPr>
            <p:spPr>
              <a:xfrm>
                <a:off x="4529520" y="49190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2014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9" name="TextBox 89"/>
              <p:cNvSpPr/>
              <p:nvPr/>
            </p:nvSpPr>
            <p:spPr>
              <a:xfrm>
                <a:off x="5441760" y="49190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2015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0" name="TextBox 90"/>
              <p:cNvSpPr/>
              <p:nvPr/>
            </p:nvSpPr>
            <p:spPr>
              <a:xfrm>
                <a:off x="6356160" y="49190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2016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1" name="TextBox 91"/>
              <p:cNvSpPr/>
              <p:nvPr/>
            </p:nvSpPr>
            <p:spPr>
              <a:xfrm>
                <a:off x="7270560" y="49190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2017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32" name="TextBox 92"/>
              <p:cNvSpPr/>
              <p:nvPr/>
            </p:nvSpPr>
            <p:spPr>
              <a:xfrm>
                <a:off x="8184960" y="491904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2018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3" name="Group 93"/>
            <p:cNvGrpSpPr/>
            <p:nvPr/>
          </p:nvGrpSpPr>
          <p:grpSpPr>
            <a:xfrm>
              <a:off x="3615120" y="5339880"/>
              <a:ext cx="6159960" cy="312840"/>
              <a:chOff x="3615120" y="5339880"/>
              <a:chExt cx="6159960" cy="312840"/>
            </a:xfrm>
          </p:grpSpPr>
          <p:cxnSp>
            <p:nvCxnSpPr>
              <p:cNvPr id="534" name="Straight Arrow Connector 94"/>
              <p:cNvCxnSpPr/>
              <p:nvPr/>
            </p:nvCxnSpPr>
            <p:spPr>
              <a:xfrm>
                <a:off x="3794040" y="5339880"/>
                <a:ext cx="5981400" cy="36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  <a:tailEnd len="med" type="triangle" w="med"/>
              </a:ln>
            </p:spPr>
          </p:cxnSp>
          <p:cxnSp>
            <p:nvCxnSpPr>
              <p:cNvPr id="535" name="Straight Connector 95"/>
              <p:cNvCxnSpPr/>
              <p:nvPr/>
            </p:nvCxnSpPr>
            <p:spPr>
              <a:xfrm>
                <a:off x="3932640" y="534852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36" name="Straight Connector 96"/>
              <p:cNvCxnSpPr/>
              <p:nvPr/>
            </p:nvCxnSpPr>
            <p:spPr>
              <a:xfrm>
                <a:off x="4847040" y="534816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37" name="Straight Connector 97"/>
              <p:cNvCxnSpPr/>
              <p:nvPr/>
            </p:nvCxnSpPr>
            <p:spPr>
              <a:xfrm>
                <a:off x="5761440" y="534816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38" name="Straight Connector 98"/>
              <p:cNvCxnSpPr/>
              <p:nvPr/>
            </p:nvCxnSpPr>
            <p:spPr>
              <a:xfrm>
                <a:off x="6675840" y="534816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39" name="Straight Connector 99"/>
              <p:cNvCxnSpPr/>
              <p:nvPr/>
            </p:nvCxnSpPr>
            <p:spPr>
              <a:xfrm>
                <a:off x="7590240" y="534816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cxnSp>
            <p:nvCxnSpPr>
              <p:cNvPr id="540" name="Straight Connector 100"/>
              <p:cNvCxnSpPr/>
              <p:nvPr/>
            </p:nvCxnSpPr>
            <p:spPr>
              <a:xfrm>
                <a:off x="8504640" y="5348160"/>
                <a:ext cx="360" cy="67320"/>
              </a:xfrm>
              <a:prstGeom prst="straightConnector1">
                <a:avLst/>
              </a:prstGeom>
              <a:ln>
                <a:solidFill>
                  <a:srgbClr val="27a9e1"/>
                </a:solidFill>
                <a:round/>
              </a:ln>
            </p:spPr>
          </p:cxnSp>
          <p:sp>
            <p:nvSpPr>
              <p:cNvPr id="541" name="TextBox 101"/>
              <p:cNvSpPr/>
              <p:nvPr/>
            </p:nvSpPr>
            <p:spPr>
              <a:xfrm>
                <a:off x="3615120" y="534960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2013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2" name="TextBox 102"/>
              <p:cNvSpPr/>
              <p:nvPr/>
            </p:nvSpPr>
            <p:spPr>
              <a:xfrm>
                <a:off x="4529520" y="534816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2014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3" name="TextBox 103"/>
              <p:cNvSpPr/>
              <p:nvPr/>
            </p:nvSpPr>
            <p:spPr>
              <a:xfrm>
                <a:off x="5441760" y="534816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2015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4" name="TextBox 104"/>
              <p:cNvSpPr/>
              <p:nvPr/>
            </p:nvSpPr>
            <p:spPr>
              <a:xfrm>
                <a:off x="6356160" y="534816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2016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5" name="TextBox 105"/>
              <p:cNvSpPr/>
              <p:nvPr/>
            </p:nvSpPr>
            <p:spPr>
              <a:xfrm>
                <a:off x="7270560" y="534816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2017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46" name="TextBox 106"/>
              <p:cNvSpPr/>
              <p:nvPr/>
            </p:nvSpPr>
            <p:spPr>
              <a:xfrm>
                <a:off x="8184960" y="5348160"/>
                <a:ext cx="634680" cy="30312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</a:pPr>
                <a:r>
                  <a:rPr b="0" lang="en-US" sz="1400" spc="-1" strike="noStrike">
                    <a:solidFill>
                      <a:schemeClr val="dk1"/>
                    </a:solidFill>
                    <a:latin typeface="Calibri"/>
                  </a:rPr>
                  <a:t>2018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547" name="Rectangle: Rounded Corners 119"/>
            <p:cNvSpPr/>
            <p:nvPr/>
          </p:nvSpPr>
          <p:spPr>
            <a:xfrm>
              <a:off x="6782400" y="5256720"/>
              <a:ext cx="2035080" cy="182520"/>
            </a:xfrm>
            <a:prstGeom prst="roundRect">
              <a:avLst>
                <a:gd name="adj" fmla="val 16667"/>
              </a:avLst>
            </a:prstGeom>
            <a:solidFill>
              <a:srgbClr val="ff0000">
                <a:alpha val="54000"/>
              </a:srgbClr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48" name="TextBox 121"/>
            <p:cNvSpPr/>
            <p:nvPr/>
          </p:nvSpPr>
          <p:spPr>
            <a:xfrm>
              <a:off x="9786240" y="5163480"/>
              <a:ext cx="61560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Case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9" name="Rectangle 131"/>
            <p:cNvSpPr/>
            <p:nvPr/>
          </p:nvSpPr>
          <p:spPr>
            <a:xfrm>
              <a:off x="1645920" y="4750560"/>
              <a:ext cx="9605520" cy="1002600"/>
            </a:xfrm>
            <a:prstGeom prst="rect">
              <a:avLst/>
            </a:prstGeom>
            <a:noFill/>
            <a:ln>
              <a:solidFill>
                <a:srgbClr val="00000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Cohort Preparation - Registries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1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168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Correct Registries are essential for developing a valid model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 used for Registry building: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Diagnosis codes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2" name="Rectangle 3"/>
          <p:cNvSpPr/>
          <p:nvPr/>
        </p:nvSpPr>
        <p:spPr>
          <a:xfrm>
            <a:off x="386280" y="2443680"/>
            <a:ext cx="10312560" cy="155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457200" indent="-457200" defTabSz="914400">
              <a:lnSpc>
                <a:spcPct val="100000"/>
              </a:lnSpc>
              <a:buClr>
                <a:srgbClr val="ed1c24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chemeClr val="accent2"/>
                </a:solidFill>
                <a:uFillTx/>
                <a:latin typeface="Calibri"/>
              </a:rPr>
              <a:t>Almost never enough: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Under-diagnosis and under-recording is very common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Diagnosis is often too late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29" dur="indefinite" restart="never" nodeType="tmRoot">
          <p:childTnLst>
            <p:seq>
              <p:cTn id="430" dur="indefinite" nodeType="mainSeq">
                <p:childTnLst>
                  <p:par>
                    <p:cTn id="431" fill="hold">
                      <p:stCondLst>
                        <p:cond delay="indefinite"/>
                      </p:stCondLst>
                      <p:childTnLst>
                        <p:par>
                          <p:cTn id="432" fill="hold">
                            <p:stCondLst>
                              <p:cond delay="0"/>
                            </p:stCondLst>
                            <p:childTnLst>
                              <p:par>
                                <p:cTn id="4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Cohort Preparation - Registries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4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3292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Correct Registries are essential for developing a valid model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Data used for Registry building: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Diagnosis codes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Medication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Procedure codes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Lab Tests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5" name="Content Placeholder 2"/>
          <p:cNvSpPr/>
          <p:nvPr/>
        </p:nvSpPr>
        <p:spPr>
          <a:xfrm>
            <a:off x="386280" y="4128840"/>
            <a:ext cx="10796040" cy="16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609480">
              <a:lnSpc>
                <a:spcPct val="100000"/>
              </a:lnSpc>
              <a:spcBef>
                <a:spcPts val="533"/>
              </a:spcBef>
            </a:pP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533"/>
              </a:spcBef>
            </a:pP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The Challenges – a Plethora of Different Questions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What is the probability of our patient to develop a certain condition?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Colorectal Cancer, Lung Cancer, AAA, Diabetes, CKD, </a:t>
            </a:r>
            <a:r>
              <a:rPr b="0" i="1" lang="en-US" sz="1870" spc="-1" strike="noStrike">
                <a:solidFill>
                  <a:schemeClr val="dk1"/>
                </a:solidFill>
                <a:latin typeface="Calibri"/>
              </a:rPr>
              <a:t>..</a:t>
            </a: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What is the probability that our patient complies?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gets vaccinated, takes medications, visits a GP, …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Should we ask our patient to take a blood test?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Glucose, HbA1C, Creatinine, …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Should we discharge our patient 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From ER, Hospital ward, ICU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What would most GPs (or specialists) prescribe for our patient?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accent1"/>
                </a:solidFill>
                <a:latin typeface="Calibri"/>
              </a:rPr>
              <a:t>Which patients would benefit most from an action?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accent1"/>
                </a:solidFill>
                <a:latin typeface="Calibri"/>
              </a:rPr>
              <a:t>vaccination, home visit, life-style intervention, …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accent1"/>
                </a:solidFill>
                <a:latin typeface="Calibri"/>
              </a:rPr>
              <a:t>What will be the effect of treating my patient with a specific drug?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accent1"/>
                </a:solidFill>
                <a:latin typeface="Calibri"/>
              </a:rPr>
              <a:t>Is Drug A better than Drug B for my patient?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7" dur="500"/>
                                        <p:tgtEl>
                                          <p:spTgt spid="2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0" dur="500"/>
                                        <p:tgtEl>
                                          <p:spTgt spid="2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3" dur="500"/>
                                        <p:tgtEl>
                                          <p:spTgt spid="2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nodeType="withEffect" fill="hold" presetClass="entr" presetID="2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 transition="in">
                                      <p:cBhvr additive="repl">
                                        <p:cTn id="16" dur="500"/>
                                        <p:tgtEl>
                                          <p:spTgt spid="2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Cohort Preparation - Registries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262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Examples of registries –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Cancer – National/Internal registries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Diabetes – DX codes, glucose &amp; HbA1C tests, Medications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Hyper-Tension – DX codes, BP reads, Medications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challenge – many medications are also used for other conditions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CKD – DX codes, Creatinine/eGFR, Urine protein tests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Influenza – DX codes &amp; Vaccination Info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533"/>
              </a:spcBef>
              <a:buNone/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8" name="Content Placeholder 2"/>
          <p:cNvSpPr/>
          <p:nvPr/>
        </p:nvSpPr>
        <p:spPr>
          <a:xfrm>
            <a:off x="386280" y="4128840"/>
            <a:ext cx="10796040" cy="16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defTabSz="609480">
              <a:lnSpc>
                <a:spcPct val="100000"/>
              </a:lnSpc>
              <a:spcBef>
                <a:spcPts val="533"/>
              </a:spcBef>
            </a:pP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533"/>
              </a:spcBef>
            </a:pPr>
            <a:endParaRPr b="0" lang="en-US" sz="2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9" name="Straight Connector 27"/>
          <p:cNvCxnSpPr/>
          <p:nvPr/>
        </p:nvCxnSpPr>
        <p:spPr>
          <a:xfrm>
            <a:off x="5443200" y="4627080"/>
            <a:ext cx="360" cy="973800"/>
          </a:xfrm>
          <a:prstGeom prst="straightConnector1">
            <a:avLst/>
          </a:prstGeom>
          <a:ln>
            <a:solidFill>
              <a:srgbClr val="27a9e1"/>
            </a:solidFill>
            <a:round/>
          </a:ln>
        </p:spPr>
      </p:cxnSp>
      <p:sp>
        <p:nvSpPr>
          <p:cNvPr id="56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Challenges in Cohort Preparation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 u="sng">
                <a:solidFill>
                  <a:srgbClr val="ff0000"/>
                </a:solidFill>
                <a:uFillTx/>
                <a:latin typeface="Calibri"/>
              </a:rPr>
              <a:t>Never peek at the future !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DM is often defined according to two consecutive abnormal (&gt;120 mg/dL)  glucose tests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Naïve approach – find such two consecutive reads and mark the </a:t>
            </a:r>
            <a:r>
              <a:rPr b="0" i="1" lang="en-US" sz="3200" spc="-1" strike="noStrike">
                <a:solidFill>
                  <a:srgbClr val="ff0000"/>
                </a:solidFill>
                <a:latin typeface="Calibri"/>
              </a:rPr>
              <a:t>first one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as the beginning of the disease.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But this gives us a glimpse into the future …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562" name="Group 3"/>
          <p:cNvGrpSpPr/>
          <p:nvPr/>
        </p:nvGrpSpPr>
        <p:grpSpPr>
          <a:xfrm>
            <a:off x="2704320" y="4609440"/>
            <a:ext cx="6159960" cy="312840"/>
            <a:chOff x="2704320" y="4609440"/>
            <a:chExt cx="6159960" cy="312840"/>
          </a:xfrm>
        </p:grpSpPr>
        <p:cxnSp>
          <p:nvCxnSpPr>
            <p:cNvPr id="563" name="Straight Arrow Connector 4"/>
            <p:cNvCxnSpPr/>
            <p:nvPr/>
          </p:nvCxnSpPr>
          <p:spPr>
            <a:xfrm>
              <a:off x="2882880" y="4609440"/>
              <a:ext cx="598176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cxnSp>
          <p:nvCxnSpPr>
            <p:cNvPr id="564" name="Straight Connector 5"/>
            <p:cNvCxnSpPr/>
            <p:nvPr/>
          </p:nvCxnSpPr>
          <p:spPr>
            <a:xfrm>
              <a:off x="3021840" y="461808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65" name="Straight Connector 6"/>
            <p:cNvCxnSpPr/>
            <p:nvPr/>
          </p:nvCxnSpPr>
          <p:spPr>
            <a:xfrm>
              <a:off x="3936240" y="461772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66" name="Straight Connector 7"/>
            <p:cNvCxnSpPr/>
            <p:nvPr/>
          </p:nvCxnSpPr>
          <p:spPr>
            <a:xfrm>
              <a:off x="4850640" y="461772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67" name="Straight Connector 8"/>
            <p:cNvCxnSpPr/>
            <p:nvPr/>
          </p:nvCxnSpPr>
          <p:spPr>
            <a:xfrm>
              <a:off x="5765040" y="461772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68" name="Straight Connector 9"/>
            <p:cNvCxnSpPr/>
            <p:nvPr/>
          </p:nvCxnSpPr>
          <p:spPr>
            <a:xfrm>
              <a:off x="6679440" y="461772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69" name="Straight Connector 10"/>
            <p:cNvCxnSpPr/>
            <p:nvPr/>
          </p:nvCxnSpPr>
          <p:spPr>
            <a:xfrm>
              <a:off x="7593840" y="461772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570" name="TextBox 11"/>
            <p:cNvSpPr/>
            <p:nvPr/>
          </p:nvSpPr>
          <p:spPr>
            <a:xfrm>
              <a:off x="2704320" y="461916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1" name="TextBox 12"/>
            <p:cNvSpPr/>
            <p:nvPr/>
          </p:nvSpPr>
          <p:spPr>
            <a:xfrm>
              <a:off x="3618720" y="461772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2014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2" name="TextBox 13"/>
            <p:cNvSpPr/>
            <p:nvPr/>
          </p:nvSpPr>
          <p:spPr>
            <a:xfrm>
              <a:off x="4530600" y="461772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2015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3" name="TextBox 14"/>
            <p:cNvSpPr/>
            <p:nvPr/>
          </p:nvSpPr>
          <p:spPr>
            <a:xfrm>
              <a:off x="5445000" y="461772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2016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4" name="TextBox 15"/>
            <p:cNvSpPr/>
            <p:nvPr/>
          </p:nvSpPr>
          <p:spPr>
            <a:xfrm>
              <a:off x="6359400" y="461772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2017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5" name="TextBox 16"/>
            <p:cNvSpPr/>
            <p:nvPr/>
          </p:nvSpPr>
          <p:spPr>
            <a:xfrm>
              <a:off x="7273800" y="461772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2018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cxnSp>
        <p:nvCxnSpPr>
          <p:cNvPr id="576" name="Straight Connector 18"/>
          <p:cNvCxnSpPr/>
          <p:nvPr/>
        </p:nvCxnSpPr>
        <p:spPr>
          <a:xfrm>
            <a:off x="3492000" y="4609440"/>
            <a:ext cx="360" cy="316440"/>
          </a:xfrm>
          <a:prstGeom prst="straightConnector1">
            <a:avLst/>
          </a:prstGeom>
          <a:ln>
            <a:solidFill>
              <a:srgbClr val="27a9e1"/>
            </a:solidFill>
            <a:round/>
          </a:ln>
        </p:spPr>
      </p:cxnSp>
      <p:cxnSp>
        <p:nvCxnSpPr>
          <p:cNvPr id="577" name="Straight Connector 21"/>
          <p:cNvCxnSpPr/>
          <p:nvPr/>
        </p:nvCxnSpPr>
        <p:spPr>
          <a:xfrm>
            <a:off x="4366440" y="4624200"/>
            <a:ext cx="720" cy="322200"/>
          </a:xfrm>
          <a:prstGeom prst="straightConnector1">
            <a:avLst/>
          </a:prstGeom>
          <a:ln>
            <a:solidFill>
              <a:srgbClr val="27a9e1"/>
            </a:solidFill>
            <a:round/>
          </a:ln>
        </p:spPr>
      </p:cxnSp>
      <p:sp>
        <p:nvSpPr>
          <p:cNvPr id="578" name="TextBox 23"/>
          <p:cNvSpPr/>
          <p:nvPr/>
        </p:nvSpPr>
        <p:spPr>
          <a:xfrm>
            <a:off x="2992680" y="4943160"/>
            <a:ext cx="1235520" cy="516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Abnormal Glucose test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TextBox 25"/>
          <p:cNvSpPr/>
          <p:nvPr/>
        </p:nvSpPr>
        <p:spPr>
          <a:xfrm>
            <a:off x="4357440" y="4943160"/>
            <a:ext cx="1085400" cy="51660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DM Healthy Status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TextBox 29"/>
          <p:cNvSpPr/>
          <p:nvPr/>
        </p:nvSpPr>
        <p:spPr>
          <a:xfrm>
            <a:off x="3492360" y="5583240"/>
            <a:ext cx="1949400" cy="730080"/>
          </a:xfrm>
          <a:prstGeom prst="rect">
            <a:avLst/>
          </a:prstGeom>
          <a:noFill/>
          <a:ln w="0">
            <a:solidFill>
              <a:srgbClr val="ed1c2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ff0000"/>
                </a:solidFill>
                <a:latin typeface="Calibri"/>
              </a:rPr>
              <a:t>Glucose tests MUST be normal within this range !!!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1" name="Arrow: Down 30"/>
          <p:cNvSpPr/>
          <p:nvPr/>
        </p:nvSpPr>
        <p:spPr>
          <a:xfrm>
            <a:off x="4344840" y="4297680"/>
            <a:ext cx="107280" cy="253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>
            <a:solidFill>
              <a:srgbClr val="00000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5" dur="indefinite" restart="never" nodeType="tmRoot">
          <p:childTnLst>
            <p:seq>
              <p:cTn id="436" dur="indefinite" nodeType="mainSeq">
                <p:childTnLst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5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458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Sampling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Samples represent the set of relevant individual with time-points for learning/predictions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An individual can have more than one time-point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Each sample (individual + time-point) is assigned a label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Samples are derived from the cohort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Multiple sampling methods are possible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at regular time points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when certain tests are taken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Sample differently for cases and controls (beware of biases !)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9" dur="indefinite" restart="never" nodeType="tmRoot">
          <p:childTnLst>
            <p:seq>
              <p:cTn id="460" dur="indefinite" nodeType="mainSeq">
                <p:childTnLst>
                  <p:par>
                    <p:cTn id="461" fill="hold">
                      <p:stCondLst>
                        <p:cond delay="0"/>
                      </p:stCondLst>
                      <p:childTnLst>
                        <p:par>
                          <p:cTn id="462" fill="hold">
                            <p:stCondLst>
                              <p:cond delay="0"/>
                            </p:stCondLst>
                            <p:childTnLst>
                              <p:par>
                                <p:cTn id="4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5" fill="hold">
                      <p:stCondLst>
                        <p:cond delay="indefinite"/>
                      </p:stCondLst>
                      <p:childTnLst>
                        <p:par>
                          <p:cTn id="466" fill="hold">
                            <p:stCondLst>
                              <p:cond delay="0"/>
                            </p:stCondLst>
                            <p:childTnLst>
                              <p:par>
                                <p:cTn id="4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9" fill="hold">
                      <p:stCondLst>
                        <p:cond delay="indefinite"/>
                      </p:stCondLst>
                      <p:childTnLst>
                        <p:par>
                          <p:cTn id="470" fill="hold">
                            <p:stCondLst>
                              <p:cond delay="0"/>
                            </p:stCondLst>
                            <p:childTnLst>
                              <p:par>
                                <p:cTn id="4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3" fill="hold">
                      <p:stCondLst>
                        <p:cond delay="indefinite"/>
                      </p:stCondLst>
                      <p:childTnLst>
                        <p:par>
                          <p:cTn id="474" fill="hold">
                            <p:stCondLst>
                              <p:cond delay="0"/>
                            </p:stCondLst>
                            <p:childTnLst>
                              <p:par>
                                <p:cTn id="4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Challenges in Sampling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585" name="Group 3"/>
          <p:cNvGrpSpPr/>
          <p:nvPr/>
        </p:nvGrpSpPr>
        <p:grpSpPr>
          <a:xfrm>
            <a:off x="2381400" y="1458000"/>
            <a:ext cx="6159960" cy="313200"/>
            <a:chOff x="2381400" y="1458000"/>
            <a:chExt cx="6159960" cy="313200"/>
          </a:xfrm>
        </p:grpSpPr>
        <p:cxnSp>
          <p:nvCxnSpPr>
            <p:cNvPr id="586" name="Straight Arrow Connector 4"/>
            <p:cNvCxnSpPr/>
            <p:nvPr/>
          </p:nvCxnSpPr>
          <p:spPr>
            <a:xfrm>
              <a:off x="2559960" y="1458000"/>
              <a:ext cx="598176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cxnSp>
          <p:nvCxnSpPr>
            <p:cNvPr id="587" name="Straight Connector 5"/>
            <p:cNvCxnSpPr/>
            <p:nvPr/>
          </p:nvCxnSpPr>
          <p:spPr>
            <a:xfrm>
              <a:off x="2698920" y="146664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88" name="Straight Connector 6"/>
            <p:cNvCxnSpPr/>
            <p:nvPr/>
          </p:nvCxnSpPr>
          <p:spPr>
            <a:xfrm>
              <a:off x="3613320" y="146628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89" name="Straight Connector 7"/>
            <p:cNvCxnSpPr/>
            <p:nvPr/>
          </p:nvCxnSpPr>
          <p:spPr>
            <a:xfrm>
              <a:off x="4527720" y="146628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90" name="Straight Connector 8"/>
            <p:cNvCxnSpPr/>
            <p:nvPr/>
          </p:nvCxnSpPr>
          <p:spPr>
            <a:xfrm>
              <a:off x="5442120" y="146628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91" name="Straight Connector 9"/>
            <p:cNvCxnSpPr/>
            <p:nvPr/>
          </p:nvCxnSpPr>
          <p:spPr>
            <a:xfrm>
              <a:off x="6356520" y="146628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592" name="Straight Connector 10"/>
            <p:cNvCxnSpPr/>
            <p:nvPr/>
          </p:nvCxnSpPr>
          <p:spPr>
            <a:xfrm>
              <a:off x="7270920" y="1466280"/>
              <a:ext cx="360" cy="67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593" name="TextBox 11"/>
            <p:cNvSpPr/>
            <p:nvPr/>
          </p:nvSpPr>
          <p:spPr>
            <a:xfrm>
              <a:off x="2381400" y="146808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2013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4" name="TextBox 12"/>
            <p:cNvSpPr/>
            <p:nvPr/>
          </p:nvSpPr>
          <p:spPr>
            <a:xfrm>
              <a:off x="3295800" y="146628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2014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5" name="TextBox 13"/>
            <p:cNvSpPr/>
            <p:nvPr/>
          </p:nvSpPr>
          <p:spPr>
            <a:xfrm>
              <a:off x="4207680" y="146628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2015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6" name="TextBox 14"/>
            <p:cNvSpPr/>
            <p:nvPr/>
          </p:nvSpPr>
          <p:spPr>
            <a:xfrm>
              <a:off x="5122080" y="146628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2016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7" name="TextBox 15"/>
            <p:cNvSpPr/>
            <p:nvPr/>
          </p:nvSpPr>
          <p:spPr>
            <a:xfrm>
              <a:off x="6036480" y="146628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2017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8" name="TextBox 16"/>
            <p:cNvSpPr/>
            <p:nvPr/>
          </p:nvSpPr>
          <p:spPr>
            <a:xfrm>
              <a:off x="6950880" y="1466280"/>
              <a:ext cx="634680" cy="3031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2018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9" name="Arrow: Right 17"/>
          <p:cNvSpPr/>
          <p:nvPr/>
        </p:nvSpPr>
        <p:spPr>
          <a:xfrm>
            <a:off x="2591640" y="1782360"/>
            <a:ext cx="5966280" cy="579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00" name="Arrow: Right 18"/>
          <p:cNvSpPr/>
          <p:nvPr/>
        </p:nvSpPr>
        <p:spPr>
          <a:xfrm>
            <a:off x="2587680" y="3591360"/>
            <a:ext cx="5966280" cy="57924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01" name="TextBox 19"/>
          <p:cNvSpPr/>
          <p:nvPr/>
        </p:nvSpPr>
        <p:spPr>
          <a:xfrm>
            <a:off x="3404160" y="1887480"/>
            <a:ext cx="3864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Improved recording of target condition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TextBox 20"/>
          <p:cNvSpPr/>
          <p:nvPr/>
        </p:nvSpPr>
        <p:spPr>
          <a:xfrm>
            <a:off x="3215880" y="3696480"/>
            <a:ext cx="444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Changes in policies or calibration of machines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Rectangle: Rounded Corners 21"/>
          <p:cNvSpPr/>
          <p:nvPr/>
        </p:nvSpPr>
        <p:spPr>
          <a:xfrm>
            <a:off x="2591640" y="2530800"/>
            <a:ext cx="5934960" cy="304200"/>
          </a:xfrm>
          <a:prstGeom prst="roundRect">
            <a:avLst>
              <a:gd name="adj" fmla="val 16667"/>
            </a:avLst>
          </a:prstGeom>
          <a:gradFill rotWithShape="0">
            <a:gsLst>
              <a:gs pos="5000">
                <a:srgbClr val="ffffff"/>
              </a:gs>
              <a:gs pos="14000">
                <a:srgbClr val="ffffff"/>
              </a:gs>
              <a:gs pos="23000">
                <a:srgbClr val="ffffff"/>
              </a:gs>
              <a:gs pos="78000">
                <a:srgbClr val="ed1c24"/>
              </a:gs>
            </a:gsLst>
            <a:lin ang="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04" name="Rectangle: Rounded Corners 22"/>
          <p:cNvSpPr/>
          <p:nvPr/>
        </p:nvSpPr>
        <p:spPr>
          <a:xfrm>
            <a:off x="2589120" y="3112920"/>
            <a:ext cx="5934960" cy="304200"/>
          </a:xfrm>
          <a:prstGeom prst="roundRect">
            <a:avLst>
              <a:gd name="adj" fmla="val 16667"/>
            </a:avLst>
          </a:prstGeom>
          <a:solidFill>
            <a:srgbClr val="00b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05" name="TextBox 23"/>
          <p:cNvSpPr/>
          <p:nvPr/>
        </p:nvSpPr>
        <p:spPr>
          <a:xfrm>
            <a:off x="6541920" y="2498760"/>
            <a:ext cx="726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TextBox 25"/>
          <p:cNvSpPr/>
          <p:nvPr/>
        </p:nvSpPr>
        <p:spPr>
          <a:xfrm>
            <a:off x="4956840" y="3080520"/>
            <a:ext cx="965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Controls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Arrow: Down 26"/>
          <p:cNvSpPr/>
          <p:nvPr/>
        </p:nvSpPr>
        <p:spPr>
          <a:xfrm>
            <a:off x="3404160" y="4170600"/>
            <a:ext cx="484200" cy="5792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08" name="Arrow: Down 27"/>
          <p:cNvSpPr/>
          <p:nvPr/>
        </p:nvSpPr>
        <p:spPr>
          <a:xfrm>
            <a:off x="6671880" y="4168800"/>
            <a:ext cx="484200" cy="57924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09" name="Rectangle: Rounded Corners 28"/>
          <p:cNvSpPr/>
          <p:nvPr/>
        </p:nvSpPr>
        <p:spPr>
          <a:xfrm>
            <a:off x="2587680" y="4816800"/>
            <a:ext cx="5934960" cy="304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10" name="TextBox 30"/>
          <p:cNvSpPr/>
          <p:nvPr/>
        </p:nvSpPr>
        <p:spPr>
          <a:xfrm>
            <a:off x="3112200" y="4784400"/>
            <a:ext cx="444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i="1" lang="en-US" sz="1800" spc="-1" strike="noStrike" u="sng">
                <a:solidFill>
                  <a:srgbClr val="ff0000"/>
                </a:solidFill>
                <a:uFillTx/>
                <a:latin typeface="Calibri"/>
              </a:rPr>
              <a:t>Classifiers identify time and use it as a feature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TextBox 31"/>
          <p:cNvSpPr/>
          <p:nvPr/>
        </p:nvSpPr>
        <p:spPr>
          <a:xfrm>
            <a:off x="615960" y="5433840"/>
            <a:ext cx="9309960" cy="94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3200" spc="-1" strike="noStrike" u="sng">
                <a:solidFill>
                  <a:schemeClr val="dk1"/>
                </a:solidFill>
                <a:uFillTx/>
                <a:latin typeface="Calibri"/>
              </a:rPr>
              <a:t>Solution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: Match samples by year (or other parameters)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914400" indent="-4572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Matching can also be used in learning and analysis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87" dur="indefinite" restart="never" nodeType="tmRoot">
          <p:childTnLst>
            <p:seq>
              <p:cTn id="488" dur="indefinite" nodeType="mainSeq">
                <p:childTnLst>
                  <p:par>
                    <p:cTn id="489" fill="hold">
                      <p:stCondLst>
                        <p:cond delay="indefinite"/>
                      </p:stCondLst>
                      <p:childTnLst>
                        <p:par>
                          <p:cTn id="490" fill="hold">
                            <p:stCondLst>
                              <p:cond delay="0"/>
                            </p:stCondLst>
                            <p:childTnLst>
                              <p:par>
                                <p:cTn id="4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9" fill="hold">
                      <p:stCondLst>
                        <p:cond delay="indefinite"/>
                      </p:stCondLst>
                      <p:childTnLst>
                        <p:par>
                          <p:cTn id="500" fill="hold">
                            <p:stCondLst>
                              <p:cond delay="0"/>
                            </p:stCondLst>
                            <p:childTnLst>
                              <p:par>
                                <p:cTn id="5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3" fill="hold">
                      <p:stCondLst>
                        <p:cond delay="indefinite"/>
                      </p:stCondLst>
                      <p:childTnLst>
                        <p:par>
                          <p:cTn id="514" fill="hold">
                            <p:stCondLst>
                              <p:cond delay="0"/>
                            </p:stCondLst>
                            <p:childTnLst>
                              <p:par>
                                <p:cTn id="5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Sampling - Examples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Colorectal Cancer (LGI Flag)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Sample at times of CBCs.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Random sampling for controls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For cases, take two last samples within 24 to 1 months before DX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Increasing the gap between sample and DX can prevent using tests that are part of the diagnosis process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Influenza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Sample at 01/09 for each valid year for each individual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Pre-DM to DM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Sample at a random time point within each valid half-year period for each individual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615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616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617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618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619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0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1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2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accent2"/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3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4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5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6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7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8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29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630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631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632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33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Repository Processors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5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Apply processes on signals before generating features: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Cleaners : find and clean outlying values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Panel completers : complete signals that can be calculated using other signals (e.g. MCH = Hematocrit/RBC)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Check requirements : Is a sample eligible to participate in model training/testing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Handle simultaneous reads (e.g. multiple glucose reads at the same date)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Generate virtual signals – create new signals that capture composite information and can be used to generate features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17" dur="indefinite" restart="never" nodeType="tmRoot">
          <p:childTnLst>
            <p:seq>
              <p:cTn id="518" dur="indefinite" nodeType="mainSeq">
                <p:childTnLst>
                  <p:par>
                    <p:cTn id="519" fill="hold">
                      <p:stCondLst>
                        <p:cond delay="0"/>
                      </p:stCondLst>
                      <p:childTnLst>
                        <p:par>
                          <p:cTn id="520" fill="hold">
                            <p:stCondLst>
                              <p:cond delay="0"/>
                            </p:stCondLst>
                            <p:childTnLst>
                              <p:par>
                                <p:cTn id="5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3" fill="hold">
                      <p:stCondLst>
                        <p:cond delay="indefinite"/>
                      </p:stCondLst>
                      <p:childTnLst>
                        <p:par>
                          <p:cTn id="524" fill="hold">
                            <p:stCondLst>
                              <p:cond delay="0"/>
                            </p:stCondLst>
                            <p:childTnLst>
                              <p:par>
                                <p:cTn id="5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7" fill="hold">
                      <p:stCondLst>
                        <p:cond delay="indefinite"/>
                      </p:stCondLst>
                      <p:childTnLst>
                        <p:par>
                          <p:cTn id="528" fill="hold">
                            <p:stCondLst>
                              <p:cond delay="0"/>
                            </p:stCondLst>
                            <p:childTnLst>
                              <p:par>
                                <p:cTn id="5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1" fill="hold">
                      <p:stCondLst>
                        <p:cond delay="indefinite"/>
                      </p:stCondLst>
                      <p:childTnLst>
                        <p:par>
                          <p:cTn id="532" fill="hold">
                            <p:stCondLst>
                              <p:cond delay="0"/>
                            </p:stCondLst>
                            <p:childTnLst>
                              <p:par>
                                <p:cTn id="5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5" fill="hold">
                      <p:stCondLst>
                        <p:cond delay="indefinite"/>
                      </p:stCondLst>
                      <p:childTnLst>
                        <p:par>
                          <p:cTn id="536" fill="hold">
                            <p:stCondLst>
                              <p:cond delay="0"/>
                            </p:stCondLst>
                            <p:childTnLst>
                              <p:par>
                                <p:cTn id="5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9" fill="hold">
                      <p:stCondLst>
                        <p:cond delay="indefinite"/>
                      </p:stCondLst>
                      <p:childTnLst>
                        <p:par>
                          <p:cTn id="540" fill="hold">
                            <p:stCondLst>
                              <p:cond delay="0"/>
                            </p:stCondLst>
                            <p:childTnLst>
                              <p:par>
                                <p:cTn id="5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Repository Processors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7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Cleaners : Handle outliers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Outliers may represent technical errors or real, yet extremely rare values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Technical errors should be removed, real values may be trimmed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Possible cleaning methods: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Pre-configured/Rule based – Use prior knowledge on allowed/accepted values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Learning – Evaluate ‘clean’ distribution from learning set and then use it to identify outliers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Neighborhood Based – Use neighboring (in time) reads to improve identification of outliers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43" dur="indefinite" restart="never" nodeType="tmRoot">
          <p:childTnLst>
            <p:seq>
              <p:cTn id="544" dur="indefinite" nodeType="mainSeq">
                <p:childTnLst>
                  <p:par>
                    <p:cTn id="545" fill="hold">
                      <p:stCondLst>
                        <p:cond delay="0"/>
                      </p:stCondLst>
                      <p:childTnLst>
                        <p:par>
                          <p:cTn id="546" fill="hold">
                            <p:stCondLst>
                              <p:cond delay="0"/>
                            </p:stCondLst>
                            <p:childTnLst>
                              <p:par>
                                <p:cTn id="5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9" fill="hold">
                      <p:stCondLst>
                        <p:cond delay="indefinite"/>
                      </p:stCondLst>
                      <p:childTnLst>
                        <p:par>
                          <p:cTn id="550" fill="hold">
                            <p:stCondLst>
                              <p:cond delay="0"/>
                            </p:stCondLst>
                            <p:childTnLst>
                              <p:par>
                                <p:cTn id="5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3" fill="hold">
                      <p:stCondLst>
                        <p:cond delay="indefinite"/>
                      </p:stCondLst>
                      <p:childTnLst>
                        <p:par>
                          <p:cTn id="554" fill="hold">
                            <p:stCondLst>
                              <p:cond delay="0"/>
                            </p:stCondLst>
                            <p:childTnLst>
                              <p:par>
                                <p:cTn id="5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7" fill="hold">
                      <p:stCondLst>
                        <p:cond delay="indefinite"/>
                      </p:stCondLst>
                      <p:childTnLst>
                        <p:par>
                          <p:cTn id="558" fill="hold">
                            <p:stCondLst>
                              <p:cond delay="0"/>
                            </p:stCondLst>
                            <p:childTnLst>
                              <p:par>
                                <p:cTn id="5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Repository Processors - Versioning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9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89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Cleaning may depend on time of application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Never use information from the future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640" name="Picture 191" descr=""/>
          <p:cNvPicPr/>
          <p:nvPr/>
        </p:nvPicPr>
        <p:blipFill>
          <a:blip r:embed="rId1"/>
          <a:stretch/>
        </p:blipFill>
        <p:spPr>
          <a:xfrm>
            <a:off x="2702880" y="1731600"/>
            <a:ext cx="5516640" cy="26589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641" name="Content Placeholder 2"/>
          <p:cNvSpPr/>
          <p:nvPr/>
        </p:nvSpPr>
        <p:spPr>
          <a:xfrm>
            <a:off x="386280" y="4628880"/>
            <a:ext cx="10796040" cy="131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 fontScale="56244"/>
          </a:bodyPr>
          <a:p>
            <a:pPr marL="273600" indent="-273600" defTabSz="609480">
              <a:lnSpc>
                <a:spcPct val="100000"/>
              </a:lnSpc>
              <a:spcBef>
                <a:spcPts val="62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100" spc="-1" strike="noStrike">
                <a:solidFill>
                  <a:schemeClr val="dk1"/>
                </a:solidFill>
                <a:latin typeface="Calibri"/>
              </a:rPr>
              <a:t>Outliers decision is different in time points A and B 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2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100" spc="-1" strike="noStrike">
                <a:solidFill>
                  <a:schemeClr val="dk1"/>
                </a:solidFill>
                <a:latin typeface="Calibri"/>
              </a:rPr>
              <a:t>We need to create different versions of the information for different samples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2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100" spc="-1" strike="noStrike">
                <a:solidFill>
                  <a:schemeClr val="dk1"/>
                </a:solidFill>
                <a:latin typeface="Calibri"/>
              </a:rPr>
              <a:t>Our infrastructure does the ‘right thing’ but also as efficiently as possible (not maintaining multiple versions when not necessary)</a:t>
            </a:r>
            <a:endParaRPr b="0" lang="en-US" sz="31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561"/>
              </a:spcBef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If changes required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644" name="Group 3"/>
          <p:cNvGrpSpPr/>
          <p:nvPr/>
        </p:nvGrpSpPr>
        <p:grpSpPr>
          <a:xfrm>
            <a:off x="1225440" y="2259000"/>
            <a:ext cx="8080920" cy="3800160"/>
            <a:chOff x="1225440" y="2259000"/>
            <a:chExt cx="8080920" cy="3800160"/>
          </a:xfrm>
        </p:grpSpPr>
        <p:cxnSp>
          <p:nvCxnSpPr>
            <p:cNvPr id="645" name="Straight Arrow Connector 4"/>
            <p:cNvCxnSpPr/>
            <p:nvPr/>
          </p:nvCxnSpPr>
          <p:spPr>
            <a:xfrm flipV="1">
              <a:off x="1577160" y="3458520"/>
              <a:ext cx="360" cy="1255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cxnSp>
          <p:nvCxnSpPr>
            <p:cNvPr id="646" name="Straight Arrow Connector 5"/>
            <p:cNvCxnSpPr/>
            <p:nvPr/>
          </p:nvCxnSpPr>
          <p:spPr>
            <a:xfrm>
              <a:off x="1577160" y="4723200"/>
              <a:ext cx="2441880" cy="75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sp>
          <p:nvSpPr>
            <p:cNvPr id="647" name="TextBox 6"/>
            <p:cNvSpPr/>
            <p:nvPr/>
          </p:nvSpPr>
          <p:spPr>
            <a:xfrm>
              <a:off x="3983040" y="4546080"/>
              <a:ext cx="9140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Time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48" name="Straight Connector 7"/>
            <p:cNvCxnSpPr/>
            <p:nvPr/>
          </p:nvCxnSpPr>
          <p:spPr>
            <a:xfrm>
              <a:off x="1508760" y="4319640"/>
              <a:ext cx="13680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49" name="Straight Connector 8"/>
            <p:cNvCxnSpPr/>
            <p:nvPr/>
          </p:nvCxnSpPr>
          <p:spPr>
            <a:xfrm>
              <a:off x="1508760" y="3722760"/>
              <a:ext cx="13680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50" name="Straight Connector 9"/>
            <p:cNvCxnSpPr/>
            <p:nvPr/>
          </p:nvCxnSpPr>
          <p:spPr>
            <a:xfrm>
              <a:off x="1508760" y="4107240"/>
              <a:ext cx="13680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651" name="TextBox 10"/>
            <p:cNvSpPr/>
            <p:nvPr/>
          </p:nvSpPr>
          <p:spPr>
            <a:xfrm>
              <a:off x="1238400" y="4200480"/>
              <a:ext cx="3351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12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2" name="TextBox 11"/>
            <p:cNvSpPr/>
            <p:nvPr/>
          </p:nvSpPr>
          <p:spPr>
            <a:xfrm>
              <a:off x="1238400" y="3953880"/>
              <a:ext cx="3351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14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53" name="TextBox 12"/>
            <p:cNvSpPr/>
            <p:nvPr/>
          </p:nvSpPr>
          <p:spPr>
            <a:xfrm>
              <a:off x="1238400" y="3576960"/>
              <a:ext cx="3351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20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54" name="Straight Connector 13"/>
            <p:cNvCxnSpPr/>
            <p:nvPr/>
          </p:nvCxnSpPr>
          <p:spPr>
            <a:xfrm>
              <a:off x="2481480" y="465336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55" name="Straight Connector 14"/>
            <p:cNvCxnSpPr/>
            <p:nvPr/>
          </p:nvCxnSpPr>
          <p:spPr>
            <a:xfrm>
              <a:off x="2060280" y="465336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56" name="Straight Connector 15"/>
            <p:cNvCxnSpPr/>
            <p:nvPr/>
          </p:nvCxnSpPr>
          <p:spPr>
            <a:xfrm>
              <a:off x="3023280" y="464616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57" name="Straight Connector 16"/>
            <p:cNvCxnSpPr/>
            <p:nvPr/>
          </p:nvCxnSpPr>
          <p:spPr>
            <a:xfrm>
              <a:off x="3220920" y="463644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58" name="Straight Connector 17"/>
            <p:cNvCxnSpPr/>
            <p:nvPr/>
          </p:nvCxnSpPr>
          <p:spPr>
            <a:xfrm>
              <a:off x="3726720" y="463644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659" name="Multiplication Sign 18"/>
            <p:cNvSpPr/>
            <p:nvPr/>
          </p:nvSpPr>
          <p:spPr>
            <a:xfrm>
              <a:off x="1987200" y="426204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60" name="Multiplication Sign 19"/>
            <p:cNvSpPr/>
            <p:nvPr/>
          </p:nvSpPr>
          <p:spPr>
            <a:xfrm>
              <a:off x="2392560" y="420048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61" name="Multiplication Sign 20"/>
            <p:cNvSpPr/>
            <p:nvPr/>
          </p:nvSpPr>
          <p:spPr>
            <a:xfrm>
              <a:off x="2725200" y="429192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662" name="Straight Connector 21"/>
            <p:cNvCxnSpPr/>
            <p:nvPr/>
          </p:nvCxnSpPr>
          <p:spPr>
            <a:xfrm>
              <a:off x="2784960" y="465012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663" name="Multiplication Sign 22"/>
            <p:cNvSpPr/>
            <p:nvPr/>
          </p:nvSpPr>
          <p:spPr>
            <a:xfrm>
              <a:off x="2942280" y="371448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ffff0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64" name="Arrow: Down 23"/>
            <p:cNvSpPr/>
            <p:nvPr/>
          </p:nvSpPr>
          <p:spPr>
            <a:xfrm flipH="1" rot="10800000">
              <a:off x="3114360" y="4765320"/>
              <a:ext cx="45360" cy="1429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665" name="Straight Arrow Connector 24"/>
            <p:cNvCxnSpPr/>
            <p:nvPr/>
          </p:nvCxnSpPr>
          <p:spPr>
            <a:xfrm flipV="1">
              <a:off x="5962680" y="2588040"/>
              <a:ext cx="360" cy="12549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cxnSp>
          <p:nvCxnSpPr>
            <p:cNvPr id="666" name="Straight Arrow Connector 25"/>
            <p:cNvCxnSpPr/>
            <p:nvPr/>
          </p:nvCxnSpPr>
          <p:spPr>
            <a:xfrm>
              <a:off x="5962680" y="3852360"/>
              <a:ext cx="2441880" cy="75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sp>
          <p:nvSpPr>
            <p:cNvPr id="667" name="TextBox 26"/>
            <p:cNvSpPr/>
            <p:nvPr/>
          </p:nvSpPr>
          <p:spPr>
            <a:xfrm>
              <a:off x="8368560" y="3675240"/>
              <a:ext cx="9140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Time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8" name="TextBox 27"/>
            <p:cNvSpPr/>
            <p:nvPr/>
          </p:nvSpPr>
          <p:spPr>
            <a:xfrm>
              <a:off x="5616720" y="2259000"/>
              <a:ext cx="7387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Hgb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69" name="Straight Connector 28"/>
            <p:cNvCxnSpPr/>
            <p:nvPr/>
          </p:nvCxnSpPr>
          <p:spPr>
            <a:xfrm>
              <a:off x="5894280" y="3448800"/>
              <a:ext cx="13680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70" name="Straight Connector 29"/>
            <p:cNvCxnSpPr/>
            <p:nvPr/>
          </p:nvCxnSpPr>
          <p:spPr>
            <a:xfrm>
              <a:off x="5894280" y="2851920"/>
              <a:ext cx="13680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71" name="Straight Connector 30"/>
            <p:cNvCxnSpPr/>
            <p:nvPr/>
          </p:nvCxnSpPr>
          <p:spPr>
            <a:xfrm>
              <a:off x="5894280" y="3236400"/>
              <a:ext cx="13680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672" name="TextBox 31"/>
            <p:cNvSpPr/>
            <p:nvPr/>
          </p:nvSpPr>
          <p:spPr>
            <a:xfrm>
              <a:off x="5623920" y="3329640"/>
              <a:ext cx="3351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12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3" name="TextBox 32"/>
            <p:cNvSpPr/>
            <p:nvPr/>
          </p:nvSpPr>
          <p:spPr>
            <a:xfrm>
              <a:off x="5623920" y="3083040"/>
              <a:ext cx="3351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14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4" name="TextBox 33"/>
            <p:cNvSpPr/>
            <p:nvPr/>
          </p:nvSpPr>
          <p:spPr>
            <a:xfrm>
              <a:off x="5623920" y="2706120"/>
              <a:ext cx="3351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20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75" name="Straight Connector 34"/>
            <p:cNvCxnSpPr/>
            <p:nvPr/>
          </p:nvCxnSpPr>
          <p:spPr>
            <a:xfrm>
              <a:off x="6867360" y="378252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76" name="Straight Connector 35"/>
            <p:cNvCxnSpPr/>
            <p:nvPr/>
          </p:nvCxnSpPr>
          <p:spPr>
            <a:xfrm>
              <a:off x="6445800" y="378252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77" name="Straight Connector 36"/>
            <p:cNvCxnSpPr/>
            <p:nvPr/>
          </p:nvCxnSpPr>
          <p:spPr>
            <a:xfrm>
              <a:off x="7408800" y="377532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78" name="Straight Connector 37"/>
            <p:cNvCxnSpPr/>
            <p:nvPr/>
          </p:nvCxnSpPr>
          <p:spPr>
            <a:xfrm>
              <a:off x="7606440" y="376560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79" name="Straight Connector 38"/>
            <p:cNvCxnSpPr/>
            <p:nvPr/>
          </p:nvCxnSpPr>
          <p:spPr>
            <a:xfrm>
              <a:off x="8112240" y="376560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680" name="Multiplication Sign 39"/>
            <p:cNvSpPr/>
            <p:nvPr/>
          </p:nvSpPr>
          <p:spPr>
            <a:xfrm>
              <a:off x="6373080" y="339120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81" name="Multiplication Sign 40"/>
            <p:cNvSpPr/>
            <p:nvPr/>
          </p:nvSpPr>
          <p:spPr>
            <a:xfrm>
              <a:off x="6778080" y="332964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82" name="Multiplication Sign 41"/>
            <p:cNvSpPr/>
            <p:nvPr/>
          </p:nvSpPr>
          <p:spPr>
            <a:xfrm>
              <a:off x="7110720" y="342108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683" name="Straight Connector 42"/>
            <p:cNvCxnSpPr/>
            <p:nvPr/>
          </p:nvCxnSpPr>
          <p:spPr>
            <a:xfrm>
              <a:off x="7170480" y="377928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684" name="Multiplication Sign 43"/>
            <p:cNvSpPr/>
            <p:nvPr/>
          </p:nvSpPr>
          <p:spPr>
            <a:xfrm>
              <a:off x="7327800" y="284364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chemeClr val="accent2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85" name="Multiplication Sign 44"/>
            <p:cNvSpPr/>
            <p:nvPr/>
          </p:nvSpPr>
          <p:spPr>
            <a:xfrm>
              <a:off x="7533720" y="339840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86" name="Multiplication Sign 45"/>
            <p:cNvSpPr/>
            <p:nvPr/>
          </p:nvSpPr>
          <p:spPr>
            <a:xfrm>
              <a:off x="8039520" y="334224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687" name="Arrow: Down 46"/>
            <p:cNvSpPr/>
            <p:nvPr/>
          </p:nvSpPr>
          <p:spPr>
            <a:xfrm flipH="1" rot="10800000">
              <a:off x="8209800" y="3889440"/>
              <a:ext cx="45360" cy="1429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688" name="Straight Arrow Connector 47"/>
            <p:cNvCxnSpPr/>
            <p:nvPr/>
          </p:nvCxnSpPr>
          <p:spPr>
            <a:xfrm flipV="1">
              <a:off x="5986080" y="4374000"/>
              <a:ext cx="360" cy="125532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cxnSp>
          <p:nvCxnSpPr>
            <p:cNvPr id="689" name="Straight Arrow Connector 48"/>
            <p:cNvCxnSpPr/>
            <p:nvPr/>
          </p:nvCxnSpPr>
          <p:spPr>
            <a:xfrm>
              <a:off x="5986080" y="5638680"/>
              <a:ext cx="2441880" cy="75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sp>
          <p:nvSpPr>
            <p:cNvPr id="690" name="TextBox 49"/>
            <p:cNvSpPr/>
            <p:nvPr/>
          </p:nvSpPr>
          <p:spPr>
            <a:xfrm>
              <a:off x="8392320" y="5461560"/>
              <a:ext cx="91404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Time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91" name="Straight Connector 50"/>
            <p:cNvCxnSpPr/>
            <p:nvPr/>
          </p:nvCxnSpPr>
          <p:spPr>
            <a:xfrm>
              <a:off x="5918040" y="5235120"/>
              <a:ext cx="13644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92" name="Straight Connector 51"/>
            <p:cNvCxnSpPr/>
            <p:nvPr/>
          </p:nvCxnSpPr>
          <p:spPr>
            <a:xfrm>
              <a:off x="5918040" y="4638240"/>
              <a:ext cx="13644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93" name="Straight Connector 52"/>
            <p:cNvCxnSpPr/>
            <p:nvPr/>
          </p:nvCxnSpPr>
          <p:spPr>
            <a:xfrm>
              <a:off x="5918040" y="5022720"/>
              <a:ext cx="136440" cy="36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694" name="TextBox 53"/>
            <p:cNvSpPr/>
            <p:nvPr/>
          </p:nvSpPr>
          <p:spPr>
            <a:xfrm>
              <a:off x="5647320" y="5115960"/>
              <a:ext cx="3351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12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5" name="TextBox 54"/>
            <p:cNvSpPr/>
            <p:nvPr/>
          </p:nvSpPr>
          <p:spPr>
            <a:xfrm>
              <a:off x="5647320" y="4869000"/>
              <a:ext cx="3351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14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6" name="TextBox 55"/>
            <p:cNvSpPr/>
            <p:nvPr/>
          </p:nvSpPr>
          <p:spPr>
            <a:xfrm>
              <a:off x="5647320" y="4492080"/>
              <a:ext cx="335160" cy="272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20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697" name="Straight Connector 56"/>
            <p:cNvCxnSpPr/>
            <p:nvPr/>
          </p:nvCxnSpPr>
          <p:spPr>
            <a:xfrm>
              <a:off x="6890760" y="556884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98" name="Straight Connector 57"/>
            <p:cNvCxnSpPr/>
            <p:nvPr/>
          </p:nvCxnSpPr>
          <p:spPr>
            <a:xfrm>
              <a:off x="6469200" y="556884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699" name="Straight Connector 58"/>
            <p:cNvCxnSpPr/>
            <p:nvPr/>
          </p:nvCxnSpPr>
          <p:spPr>
            <a:xfrm>
              <a:off x="7432200" y="556128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700" name="Straight Connector 59"/>
            <p:cNvCxnSpPr/>
            <p:nvPr/>
          </p:nvCxnSpPr>
          <p:spPr>
            <a:xfrm>
              <a:off x="7630200" y="555156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cxnSp>
          <p:nvCxnSpPr>
            <p:cNvPr id="701" name="Straight Connector 60"/>
            <p:cNvCxnSpPr/>
            <p:nvPr/>
          </p:nvCxnSpPr>
          <p:spPr>
            <a:xfrm>
              <a:off x="8136000" y="555156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702" name="Multiplication Sign 61"/>
            <p:cNvSpPr/>
            <p:nvPr/>
          </p:nvSpPr>
          <p:spPr>
            <a:xfrm>
              <a:off x="6396480" y="517752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3" name="Multiplication Sign 62"/>
            <p:cNvSpPr/>
            <p:nvPr/>
          </p:nvSpPr>
          <p:spPr>
            <a:xfrm>
              <a:off x="6801840" y="511596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4" name="Multiplication Sign 63"/>
            <p:cNvSpPr/>
            <p:nvPr/>
          </p:nvSpPr>
          <p:spPr>
            <a:xfrm>
              <a:off x="7134120" y="520740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cxnSp>
          <p:nvCxnSpPr>
            <p:cNvPr id="705" name="Straight Connector 64"/>
            <p:cNvCxnSpPr/>
            <p:nvPr/>
          </p:nvCxnSpPr>
          <p:spPr>
            <a:xfrm>
              <a:off x="7193880" y="5565600"/>
              <a:ext cx="360" cy="15480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</a:ln>
          </p:spPr>
        </p:cxnSp>
        <p:sp>
          <p:nvSpPr>
            <p:cNvPr id="706" name="Multiplication Sign 65"/>
            <p:cNvSpPr/>
            <p:nvPr/>
          </p:nvSpPr>
          <p:spPr>
            <a:xfrm>
              <a:off x="7351200" y="462996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7" name="Multiplication Sign 66"/>
            <p:cNvSpPr/>
            <p:nvPr/>
          </p:nvSpPr>
          <p:spPr>
            <a:xfrm>
              <a:off x="7557120" y="465192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8" name="Multiplication Sign 67"/>
            <p:cNvSpPr/>
            <p:nvPr/>
          </p:nvSpPr>
          <p:spPr>
            <a:xfrm>
              <a:off x="8039520" y="4711680"/>
              <a:ext cx="145440" cy="192240"/>
            </a:xfrm>
            <a:prstGeom prst="mathMultiply">
              <a:avLst>
                <a:gd name="adj1" fmla="val 23520"/>
              </a:avLst>
            </a:prstGeom>
            <a:solidFill>
              <a:srgbClr val="00b050"/>
            </a:solidFill>
            <a:ln>
              <a:solidFill>
                <a:srgbClr val="ffffff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09" name="Arrow: Down 68"/>
            <p:cNvSpPr/>
            <p:nvPr/>
          </p:nvSpPr>
          <p:spPr>
            <a:xfrm flipH="1" rot="10800000">
              <a:off x="8233200" y="5675760"/>
              <a:ext cx="45360" cy="142920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000000"/>
            </a:solidFill>
            <a:ln>
              <a:solidFill>
                <a:srgbClr val="000000"/>
              </a:solidFill>
              <a:round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710" name="TextBox 69"/>
            <p:cNvSpPr/>
            <p:nvPr/>
          </p:nvSpPr>
          <p:spPr>
            <a:xfrm>
              <a:off x="5657040" y="4056480"/>
              <a:ext cx="7387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Hgb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1" name="TextBox 70"/>
            <p:cNvSpPr/>
            <p:nvPr/>
          </p:nvSpPr>
          <p:spPr>
            <a:xfrm>
              <a:off x="1225440" y="3108240"/>
              <a:ext cx="7387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Hgb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712" name="Straight Arrow Connector 71"/>
            <p:cNvCxnSpPr/>
            <p:nvPr/>
          </p:nvCxnSpPr>
          <p:spPr>
            <a:xfrm flipV="1">
              <a:off x="4153680" y="3215160"/>
              <a:ext cx="1041120" cy="637560"/>
            </a:xfrm>
            <a:prstGeom prst="straightConnector1">
              <a:avLst/>
            </a:prstGeom>
            <a:ln>
              <a:solidFill>
                <a:srgbClr val="0070c0"/>
              </a:solidFill>
              <a:round/>
              <a:tailEnd len="med" type="triangle" w="med"/>
            </a:ln>
          </p:spPr>
        </p:cxnSp>
        <p:cxnSp>
          <p:nvCxnSpPr>
            <p:cNvPr id="713" name="Straight Arrow Connector 72"/>
            <p:cNvCxnSpPr/>
            <p:nvPr/>
          </p:nvCxnSpPr>
          <p:spPr>
            <a:xfrm>
              <a:off x="4170960" y="3859560"/>
              <a:ext cx="1018440" cy="686520"/>
            </a:xfrm>
            <a:prstGeom prst="straightConnector1">
              <a:avLst/>
            </a:prstGeom>
            <a:ln>
              <a:solidFill>
                <a:srgbClr val="0070c0"/>
              </a:solidFill>
              <a:round/>
              <a:tailEnd len="med" type="triangle" w="med"/>
            </a:ln>
          </p:spPr>
        </p:cxnSp>
        <p:sp>
          <p:nvSpPr>
            <p:cNvPr id="714" name="Rectangle 73"/>
            <p:cNvSpPr/>
            <p:nvPr/>
          </p:nvSpPr>
          <p:spPr>
            <a:xfrm>
              <a:off x="2844000" y="4875840"/>
              <a:ext cx="5850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A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5" name="Rectangle 74"/>
            <p:cNvSpPr/>
            <p:nvPr/>
          </p:nvSpPr>
          <p:spPr>
            <a:xfrm>
              <a:off x="7948080" y="3975840"/>
              <a:ext cx="5850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6" name="Rectangle 75"/>
            <p:cNvSpPr/>
            <p:nvPr/>
          </p:nvSpPr>
          <p:spPr>
            <a:xfrm>
              <a:off x="7962480" y="5754600"/>
              <a:ext cx="585000" cy="3045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B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The Challenge of AI Using Medical Data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5498640" y="980280"/>
            <a:ext cx="6693120" cy="50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Data is temporal, yet highly irregular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Need to create features that capture dynamics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Some highly categorical signals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Diagnoses, Procedures, Medications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00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100k and more dimensions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Data comprises of different types of signals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Many signals are sparse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Data is often not standardized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57" name="Picture 10" descr="Image result for medical data"/>
          <p:cNvPicPr/>
          <p:nvPr/>
        </p:nvPicPr>
        <p:blipFill>
          <a:blip r:embed="rId1"/>
          <a:stretch/>
        </p:blipFill>
        <p:spPr>
          <a:xfrm>
            <a:off x="0" y="721080"/>
            <a:ext cx="5144760" cy="529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Repository Processors – Virtual Signals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8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Examples of Virtual Signals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Registries for major diseases (Diabetes, CKD, CVD, Hyper-Tension, Cancer, etc.)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Calculated signals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Apply some functional on signal (eGFR)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Combine several signals into one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Select subgroups of categorical signals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Use conditions on one signal to select another (glucose when on insulin)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Use learned models to create a new signal or estimate a known signal which is not available for a given dataset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67" dur="indefinite" restart="never" nodeType="tmRoot">
          <p:childTnLst>
            <p:seq>
              <p:cTn id="568" dur="indefinite" nodeType="mainSeq">
                <p:childTnLst>
                  <p:par>
                    <p:cTn id="569" fill="hold">
                      <p:stCondLst>
                        <p:cond delay="0"/>
                      </p:stCondLst>
                      <p:childTnLst>
                        <p:par>
                          <p:cTn id="570" fill="hold">
                            <p:stCondLst>
                              <p:cond delay="0"/>
                            </p:stCondLst>
                            <p:childTnLst>
                              <p:par>
                                <p:cTn id="5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3" fill="hold">
                      <p:stCondLst>
                        <p:cond delay="indefinite"/>
                      </p:stCondLst>
                      <p:childTnLst>
                        <p:par>
                          <p:cTn id="574" fill="hold">
                            <p:stCondLst>
                              <p:cond delay="0"/>
                            </p:stCondLst>
                            <p:childTnLst>
                              <p:par>
                                <p:cTn id="5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7" fill="hold">
                      <p:stCondLst>
                        <p:cond delay="indefinite"/>
                      </p:stCondLst>
                      <p:childTnLst>
                        <p:par>
                          <p:cTn id="578" fill="hold">
                            <p:stCondLst>
                              <p:cond delay="0"/>
                            </p:stCondLst>
                            <p:childTnLst>
                              <p:par>
                                <p:cTn id="57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9" fill="hold">
                      <p:stCondLst>
                        <p:cond delay="indefinite"/>
                      </p:stCondLst>
                      <p:childTnLst>
                        <p:par>
                          <p:cTn id="590" fill="hold">
                            <p:stCondLst>
                              <p:cond delay="0"/>
                            </p:stCondLst>
                            <p:childTnLst>
                              <p:par>
                                <p:cTn id="5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720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721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722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723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724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25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26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27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28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29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30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accent2"/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31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32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33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34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35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736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737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8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Feature Generation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0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85400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Generate initial version of matrix for learning/prediction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Each line in matrix corresponds to a sample in the training/test set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feature generator creates one or more columns in the matrix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Further processing of the matrix is possible (and sometimes required) before training or applying classifier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93" dur="indefinite" restart="never" nodeType="tmRoot">
          <p:childTnLst>
            <p:seq>
              <p:cTn id="594" dur="indefinite" nodeType="mainSeq">
                <p:childTnLst>
                  <p:par>
                    <p:cTn id="595" fill="hold">
                      <p:stCondLst>
                        <p:cond delay="indefinite"/>
                      </p:stCondLst>
                      <p:childTnLst>
                        <p:par>
                          <p:cTn id="596" fill="hold">
                            <p:stCondLst>
                              <p:cond delay="0"/>
                            </p:stCondLst>
                            <p:childTnLst>
                              <p:par>
                                <p:cTn id="5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9" fill="hold">
                      <p:stCondLst>
                        <p:cond delay="indefinite"/>
                      </p:stCondLst>
                      <p:childTnLst>
                        <p:par>
                          <p:cTn id="600" fill="hold">
                            <p:stCondLst>
                              <p:cond delay="0"/>
                            </p:stCondLst>
                            <p:childTnLst>
                              <p:par>
                                <p:cTn id="6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3" fill="hold">
                      <p:stCondLst>
                        <p:cond delay="indefinite"/>
                      </p:stCondLst>
                      <p:childTnLst>
                        <p:par>
                          <p:cTn id="604" fill="hold">
                            <p:stCondLst>
                              <p:cond delay="0"/>
                            </p:stCondLst>
                            <p:childTnLst>
                              <p:par>
                                <p:cTn id="6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7" fill="hold">
                      <p:stCondLst>
                        <p:cond delay="indefinite"/>
                      </p:stCondLst>
                      <p:childTnLst>
                        <p:par>
                          <p:cTn id="608" fill="hold">
                            <p:stCondLst>
                              <p:cond delay="0"/>
                            </p:stCondLst>
                            <p:childTnLst>
                              <p:par>
                                <p:cTn id="6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Feature Generation – Functional Features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2" name="TextBox 3"/>
          <p:cNvSpPr/>
          <p:nvPr/>
        </p:nvSpPr>
        <p:spPr>
          <a:xfrm>
            <a:off x="833760" y="1164960"/>
            <a:ext cx="4227480" cy="912600"/>
          </a:xfrm>
          <a:prstGeom prst="rect">
            <a:avLst/>
          </a:prstGeom>
          <a:solidFill>
            <a:schemeClr val="lt1">
              <a:alpha val="28000"/>
            </a:schemeClr>
          </a:solidFill>
          <a:ln>
            <a:solidFill>
              <a:srgbClr val="27a9e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Lab Tests are not in uniform sizes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Different number of tests per patient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Different times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3" name="TextBox 4"/>
          <p:cNvSpPr/>
          <p:nvPr/>
        </p:nvSpPr>
        <p:spPr>
          <a:xfrm>
            <a:off x="5883840" y="1164960"/>
            <a:ext cx="4816080" cy="363960"/>
          </a:xfrm>
          <a:prstGeom prst="rect">
            <a:avLst/>
          </a:prstGeom>
          <a:solidFill>
            <a:schemeClr val="lt1">
              <a:alpha val="28000"/>
            </a:schemeClr>
          </a:solidFill>
          <a:ln>
            <a:solidFill>
              <a:srgbClr val="27a9e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Feature matrices usually need to be of a fixed size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744" name="Chart 8"/>
          <p:cNvGraphicFramePr/>
          <p:nvPr/>
        </p:nvGraphicFramePr>
        <p:xfrm>
          <a:off x="833760" y="2388960"/>
          <a:ext cx="4227480" cy="181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45" name="Chart 9"/>
          <p:cNvGraphicFramePr/>
          <p:nvPr/>
        </p:nvGraphicFramePr>
        <p:xfrm>
          <a:off x="833760" y="4500720"/>
          <a:ext cx="4227480" cy="181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46" name="Table 12"/>
          <p:cNvGraphicFramePr/>
          <p:nvPr/>
        </p:nvGraphicFramePr>
        <p:xfrm>
          <a:off x="5883840" y="2388960"/>
          <a:ext cx="5953320" cy="457560"/>
        </p:xfrm>
        <a:graphic>
          <a:graphicData uri="http://schemas.openxmlformats.org/drawingml/2006/table">
            <a:tbl>
              <a:tblPr/>
              <a:tblGrid>
                <a:gridCol w="1190520"/>
                <a:gridCol w="1190520"/>
                <a:gridCol w="1190520"/>
                <a:gridCol w="1190520"/>
                <a:gridCol w="11905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chemeClr val="dk2"/>
                          </a:solidFill>
                          <a:latin typeface="Calibri"/>
                        </a:rPr>
                        <a:t>…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chemeClr val="dk2"/>
                          </a:solidFill>
                          <a:latin typeface="Calibri"/>
                        </a:rPr>
                        <a:t>Slope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chemeClr val="dk2"/>
                          </a:solidFill>
                          <a:latin typeface="Calibri"/>
                        </a:rPr>
                        <a:t>Avg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chemeClr val="dk2"/>
                          </a:solidFill>
                          <a:latin typeface="Calibri"/>
                        </a:rPr>
                        <a:t>Max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chemeClr val="dk2"/>
                          </a:solidFill>
                          <a:latin typeface="Calibri"/>
                        </a:rPr>
                        <a:t>Last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7" name="Table 13"/>
          <p:cNvGraphicFramePr/>
          <p:nvPr/>
        </p:nvGraphicFramePr>
        <p:xfrm>
          <a:off x="5883840" y="4446720"/>
          <a:ext cx="5953320" cy="457560"/>
        </p:xfrm>
        <a:graphic>
          <a:graphicData uri="http://schemas.openxmlformats.org/drawingml/2006/table">
            <a:tbl>
              <a:tblPr/>
              <a:tblGrid>
                <a:gridCol w="1190520"/>
                <a:gridCol w="1190520"/>
                <a:gridCol w="1190520"/>
                <a:gridCol w="1190520"/>
                <a:gridCol w="11905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…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Slope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Avg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Max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609480" rtl="1">
                        <a:lnSpc>
                          <a:spcPct val="100000"/>
                        </a:lnSpc>
                      </a:pPr>
                      <a:r>
                        <a:rPr b="1" lang="en-US" sz="2400" spc="-1" strike="noStrike">
                          <a:solidFill>
                            <a:srgbClr val="c00000"/>
                          </a:solidFill>
                          <a:latin typeface="Calibri"/>
                        </a:rPr>
                        <a:t>Last</a:t>
                      </a:r>
                      <a:endParaRPr b="0" lang="en-US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lt1">
                        <a:lumMod val="9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8" name="Right Arrow 14"/>
          <p:cNvSpPr/>
          <p:nvPr/>
        </p:nvSpPr>
        <p:spPr>
          <a:xfrm>
            <a:off x="5155560" y="4465440"/>
            <a:ext cx="609480" cy="43812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9" name="Right Arrow 15"/>
          <p:cNvSpPr/>
          <p:nvPr/>
        </p:nvSpPr>
        <p:spPr>
          <a:xfrm>
            <a:off x="5181840" y="2419560"/>
            <a:ext cx="609480" cy="438120"/>
          </a:xfrm>
          <a:prstGeom prst="right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11" dur="indefinite" restart="never" nodeType="tmRoot">
          <p:childTnLst>
            <p:seq>
              <p:cTn id="612" dur="indefinite" nodeType="mainSeq">
                <p:childTnLst>
                  <p:par>
                    <p:cTn id="613" fill="hold">
                      <p:stCondLst>
                        <p:cond delay="indefinite"/>
                      </p:stCondLst>
                      <p:childTnLst>
                        <p:par>
                          <p:cTn id="614" fill="hold">
                            <p:stCondLst>
                              <p:cond delay="0"/>
                            </p:stCondLst>
                            <p:childTnLst>
                              <p:par>
                                <p:cTn id="6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9" fill="hold">
                      <p:stCondLst>
                        <p:cond delay="indefinite"/>
                      </p:stCondLst>
                      <p:childTnLst>
                        <p:par>
                          <p:cTn id="620" fill="hold">
                            <p:stCondLst>
                              <p:cond delay="0"/>
                            </p:stCondLst>
                            <p:childTnLst>
                              <p:par>
                                <p:cTn id="6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Feature Generation – Modeled Features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751" name="Chart 8"/>
          <p:cNvGraphicFramePr/>
          <p:nvPr/>
        </p:nvGraphicFramePr>
        <p:xfrm>
          <a:off x="831960" y="2386440"/>
          <a:ext cx="4227480" cy="1810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752" name="TextBox 5"/>
          <p:cNvSpPr/>
          <p:nvPr/>
        </p:nvSpPr>
        <p:spPr>
          <a:xfrm>
            <a:off x="6538680" y="2359080"/>
            <a:ext cx="49611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Train Models to Predict: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Future Values of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Past Values of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Using only this lab test, or also combining others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53" name="Group 7"/>
          <p:cNvGrpSpPr/>
          <p:nvPr/>
        </p:nvGrpSpPr>
        <p:grpSpPr>
          <a:xfrm>
            <a:off x="6309000" y="3570480"/>
            <a:ext cx="4227480" cy="2825640"/>
            <a:chOff x="6309000" y="3570480"/>
            <a:chExt cx="4227480" cy="2825640"/>
          </a:xfrm>
        </p:grpSpPr>
        <p:graphicFrame>
          <p:nvGraphicFramePr>
            <p:cNvPr id="754" name="Chart 16"/>
            <p:cNvGraphicFramePr/>
            <p:nvPr/>
          </p:nvGraphicFramePr>
          <p:xfrm>
            <a:off x="6309000" y="4498920"/>
            <a:ext cx="4227480" cy="1897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55" name="Down Arrow 6"/>
            <p:cNvSpPr/>
            <p:nvPr/>
          </p:nvSpPr>
          <p:spPr>
            <a:xfrm>
              <a:off x="7912440" y="3570480"/>
              <a:ext cx="876600" cy="745920"/>
            </a:xfrm>
            <a:prstGeom prst="down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grpSp>
        <p:nvGrpSpPr>
          <p:cNvPr id="756" name="Group 9"/>
          <p:cNvGrpSpPr/>
          <p:nvPr/>
        </p:nvGrpSpPr>
        <p:grpSpPr>
          <a:xfrm>
            <a:off x="831960" y="4498920"/>
            <a:ext cx="4227480" cy="1897200"/>
            <a:chOff x="831960" y="4498920"/>
            <a:chExt cx="4227480" cy="1897200"/>
          </a:xfrm>
        </p:grpSpPr>
        <p:graphicFrame>
          <p:nvGraphicFramePr>
            <p:cNvPr id="757" name="Chart 11"/>
            <p:cNvGraphicFramePr/>
            <p:nvPr/>
          </p:nvGraphicFramePr>
          <p:xfrm>
            <a:off x="831960" y="4498920"/>
            <a:ext cx="4227480" cy="1897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58" name="Rectangle 4"/>
            <p:cNvSpPr/>
            <p:nvPr/>
          </p:nvSpPr>
          <p:spPr>
            <a:xfrm>
              <a:off x="3707640" y="5131080"/>
              <a:ext cx="45360" cy="91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5400" spc="-1" strike="noStrike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/>
                </a:rPr>
                <a:t>?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9" name="Rectangle 12"/>
            <p:cNvSpPr/>
            <p:nvPr/>
          </p:nvSpPr>
          <p:spPr>
            <a:xfrm>
              <a:off x="4719240" y="5131080"/>
              <a:ext cx="45360" cy="914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t">
              <a:spAutoFit/>
            </a:bodyPr>
            <a:p>
              <a:pPr algn="ctr" defTabSz="914400">
                <a:lnSpc>
                  <a:spcPct val="100000"/>
                </a:lnSpc>
              </a:pPr>
              <a:r>
                <a:rPr b="1" lang="en-US" sz="5400" spc="-1" strike="noStrike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/>
                </a:rPr>
                <a:t>?</a:t>
              </a:r>
              <a:endParaRPr b="0" lang="en-US" sz="5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760" name="TextBox 13"/>
          <p:cNvSpPr/>
          <p:nvPr/>
        </p:nvSpPr>
        <p:spPr>
          <a:xfrm>
            <a:off x="833760" y="1164960"/>
            <a:ext cx="4227480" cy="912600"/>
          </a:xfrm>
          <a:prstGeom prst="rect">
            <a:avLst/>
          </a:prstGeom>
          <a:solidFill>
            <a:schemeClr val="lt1">
              <a:alpha val="28000"/>
            </a:schemeClr>
          </a:solidFill>
          <a:ln>
            <a:solidFill>
              <a:srgbClr val="27a9e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Lab Tests are not in uniform sizes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Different number of tests per patient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Different times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1" name="TextBox 14"/>
          <p:cNvSpPr/>
          <p:nvPr/>
        </p:nvSpPr>
        <p:spPr>
          <a:xfrm>
            <a:off x="5883840" y="1164960"/>
            <a:ext cx="4816080" cy="363960"/>
          </a:xfrm>
          <a:prstGeom prst="rect">
            <a:avLst/>
          </a:prstGeom>
          <a:solidFill>
            <a:schemeClr val="lt1">
              <a:alpha val="28000"/>
            </a:schemeClr>
          </a:solidFill>
          <a:ln>
            <a:solidFill>
              <a:srgbClr val="27a9e1"/>
            </a:solidFill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Feature matrices usually need to be of a fixed size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29" dur="indefinite" restart="never" nodeType="tmRoot">
          <p:childTnLst>
            <p:seq>
              <p:cTn id="630" dur="indefinite" nodeType="mainSeq">
                <p:childTnLst>
                  <p:par>
                    <p:cTn id="631" fill="hold">
                      <p:stCondLst>
                        <p:cond delay="indefinite"/>
                      </p:stCondLst>
                      <p:childTnLst>
                        <p:par>
                          <p:cTn id="632" fill="hold">
                            <p:stCondLst>
                              <p:cond delay="0"/>
                            </p:stCondLst>
                            <p:childTnLst>
                              <p:par>
                                <p:cTn id="6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5" fill="hold">
                      <p:stCondLst>
                        <p:cond delay="indefinite"/>
                      </p:stCondLst>
                      <p:childTnLst>
                        <p:par>
                          <p:cTn id="636" fill="hold">
                            <p:stCondLst>
                              <p:cond delay="0"/>
                            </p:stCondLst>
                            <p:childTnLst>
                              <p:par>
                                <p:cTn id="6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9" fill="hold">
                      <p:stCondLst>
                        <p:cond delay="indefinite"/>
                      </p:stCondLst>
                      <p:childTnLst>
                        <p:par>
                          <p:cTn id="640" fill="hold">
                            <p:stCondLst>
                              <p:cond delay="0"/>
                            </p:stCondLst>
                            <p:childTnLst>
                              <p:par>
                                <p:cTn id="64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Feature Generators – Beyond Labs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Demographics: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Age, Gender, Socio-economic parameters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Categorical features: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Given a categorical signal, a set in the dictionary and a time-window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Does any value in the set appear within the time window 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How many times ?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Univariate selection (with a flavor) - Scan all or a subgroup of the sets and choose those correlated with the outcome (Testing information gain over age &amp; gender or any other covariates).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Use Deep Learning to embed the large (sparse) vector of all sets into lower dimensions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43" dur="indefinite" restart="never" nodeType="tmRoot">
          <p:childTnLst>
            <p:seq>
              <p:cTn id="644" dur="indefinite" nodeType="mainSeq">
                <p:childTnLst>
                  <p:par>
                    <p:cTn id="645" fill="hold">
                      <p:stCondLst>
                        <p:cond delay="indefinite"/>
                      </p:stCondLst>
                      <p:childTnLst>
                        <p:par>
                          <p:cTn id="646" fill="hold">
                            <p:stCondLst>
                              <p:cond delay="0"/>
                            </p:stCondLst>
                            <p:childTnLst>
                              <p:par>
                                <p:cTn id="6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1" fill="hold">
                      <p:stCondLst>
                        <p:cond delay="indefinite"/>
                      </p:stCondLst>
                      <p:childTnLst>
                        <p:par>
                          <p:cTn id="652" fill="hold">
                            <p:stCondLst>
                              <p:cond delay="0"/>
                            </p:stCondLst>
                            <p:childTnLst>
                              <p:par>
                                <p:cTn id="6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Feature Generators – Beyond Labs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5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Tailored features for specific areas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Smoking Features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Alcohol use features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Drug intake features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Drug effectiveness features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Many more can be easily added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767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768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769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770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771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2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3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4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5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6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7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8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79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accent2"/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80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81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82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783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784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5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Feature Processors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7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Perform processes on columns of the features’ matrix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Processors may –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Change columns (imputation, further cleaning of outliers)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Add columns (Calculation of dependent features)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Remove columns (Feature Selection)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Replace columns (One-hot transformation, PCA, embedding)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Feature Processors - Imputation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9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8115"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Imputing missing values -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Using stratification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Strata defined by age, gender or by other features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Imputed value per stratum may be mean, median, most common value, or a random sample from the stratum distribution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Iterative: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Use a model to predict missing value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Perform iterations of predictions to handle multiple missing values for the same sample.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Use GAN (Generative Adversarial Network) to complete features vector using given data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Perform multiple imputations to improve learning and deduce confidence intervals in predictions </a:t>
            </a:r>
            <a:r>
              <a:rPr b="0" i="1" lang="en-US" sz="3200" spc="-1" strike="noStrike">
                <a:solidFill>
                  <a:schemeClr val="dk1"/>
                </a:solidFill>
                <a:latin typeface="Calibri"/>
              </a:rPr>
              <a:t>[Not Implemented Yet]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65" dur="indefinite" restart="never" nodeType="tmRoot">
          <p:childTnLst>
            <p:seq>
              <p:cTn id="666" dur="indefinite" nodeType="mainSeq">
                <p:childTnLst>
                  <p:par>
                    <p:cTn id="667" fill="hold">
                      <p:stCondLst>
                        <p:cond delay="0"/>
                      </p:stCondLst>
                      <p:childTnLst>
                        <p:par>
                          <p:cTn id="668" fill="hold">
                            <p:stCondLst>
                              <p:cond delay="0"/>
                            </p:stCondLst>
                            <p:childTnLst>
                              <p:par>
                                <p:cTn id="6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1" fill="hold">
                      <p:stCondLst>
                        <p:cond delay="indefinite"/>
                      </p:stCondLst>
                      <p:childTnLst>
                        <p:par>
                          <p:cTn id="672" fill="hold">
                            <p:stCondLst>
                              <p:cond delay="0"/>
                            </p:stCondLst>
                            <p:childTnLst>
                              <p:par>
                                <p:cTn id="6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9" fill="hold">
                      <p:stCondLst>
                        <p:cond delay="indefinite"/>
                      </p:stCondLst>
                      <p:childTnLst>
                        <p:par>
                          <p:cTn id="680" fill="hold">
                            <p:stCondLst>
                              <p:cond delay="0"/>
                            </p:stCondLst>
                            <p:childTnLst>
                              <p:par>
                                <p:cTn id="6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7" fill="hold">
                      <p:stCondLst>
                        <p:cond delay="indefinite"/>
                      </p:stCondLst>
                      <p:childTnLst>
                        <p:par>
                          <p:cTn id="688" fill="hold">
                            <p:stCondLst>
                              <p:cond delay="0"/>
                            </p:stCondLst>
                            <p:childTnLst>
                              <p:par>
                                <p:cTn id="6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1" fill="hold">
                      <p:stCondLst>
                        <p:cond delay="indefinite"/>
                      </p:stCondLst>
                      <p:childTnLst>
                        <p:par>
                          <p:cTn id="692" fill="hold">
                            <p:stCondLst>
                              <p:cond delay="0"/>
                            </p:stCondLst>
                            <p:childTnLst>
                              <p:par>
                                <p:cTn id="6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The Challenge of AI Using Retrospective Data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5498640" y="980280"/>
            <a:ext cx="6693120" cy="5033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Data not collected in controlled environment –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It is partial and extremely noisy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Biased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Rich in spurious patterns that make generalization difficult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374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1870" spc="-1" strike="noStrike">
                <a:solidFill>
                  <a:schemeClr val="dk1"/>
                </a:solidFill>
                <a:latin typeface="Calibri"/>
              </a:rPr>
              <a:t>Sensitive to changes in health care policies</a:t>
            </a:r>
            <a:endParaRPr b="0" lang="en-US" sz="187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Some examples of challenges to come …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60" name="Picture 10" descr="Image result for medical data"/>
          <p:cNvPicPr/>
          <p:nvPr/>
        </p:nvPicPr>
        <p:blipFill>
          <a:blip r:embed="rId1"/>
          <a:stretch/>
        </p:blipFill>
        <p:spPr>
          <a:xfrm>
            <a:off x="0" y="721080"/>
            <a:ext cx="5144760" cy="529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5" dur="indefinite" restart="never" nodeType="tmRoot">
          <p:childTnLst>
            <p:seq>
              <p:cTn id="46" dur="indefinite" nodeType="mainSeq">
                <p:childTnLst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Feature Processors – Feature Selection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1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740"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Some classification/prediction models perform better when non informative features are removed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Interpretability of models improves when using a smaller set of features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Productization and use in different environment is easier when requiring only a few input signals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Many methods for feature selection are implemented: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Univariate stratified correlation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MRMR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Lasso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Feature importance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Iterative – bottom up, top down (heavy in computation)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5" dur="indefinite" restart="never" nodeType="tmRoot">
          <p:childTnLst>
            <p:seq>
              <p:cTn id="696" dur="indefinite" nodeType="mainSeq">
                <p:childTnLst>
                  <p:par>
                    <p:cTn id="697" fill="hold">
                      <p:stCondLst>
                        <p:cond delay="indefinite"/>
                      </p:stCondLst>
                      <p:childTnLst>
                        <p:par>
                          <p:cTn id="698" fill="hold">
                            <p:stCondLst>
                              <p:cond delay="0"/>
                            </p:stCondLst>
                            <p:childTnLst>
                              <p:par>
                                <p:cTn id="6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1" fill="hold">
                      <p:stCondLst>
                        <p:cond delay="indefinite"/>
                      </p:stCondLst>
                      <p:childTnLst>
                        <p:par>
                          <p:cTn id="702" fill="hold">
                            <p:stCondLst>
                              <p:cond delay="0"/>
                            </p:stCondLst>
                            <p:childTnLst>
                              <p:par>
                                <p:cTn id="7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5" fill="hold">
                      <p:stCondLst>
                        <p:cond delay="indefinite"/>
                      </p:stCondLst>
                      <p:childTnLst>
                        <p:par>
                          <p:cTn id="706" fill="hold">
                            <p:stCondLst>
                              <p:cond delay="0"/>
                            </p:stCondLst>
                            <p:childTnLst>
                              <p:par>
                                <p:cTn id="7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9" fill="hold">
                      <p:stCondLst>
                        <p:cond delay="indefinite"/>
                      </p:stCondLst>
                      <p:childTnLst>
                        <p:par>
                          <p:cTn id="710" fill="hold">
                            <p:stCondLst>
                              <p:cond delay="0"/>
                            </p:stCondLst>
                            <p:childTnLst>
                              <p:par>
                                <p:cTn id="7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793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794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795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796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797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98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799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0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1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2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3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4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5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6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rgbClr val="ff0000"/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7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08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809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10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1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Predictors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Regression, Binary Classification, or Multi-Class Classification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wide range of available, state of the art, models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Users can control all the models’ parameters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What people think of when saying ‘Machine Learning’, </a:t>
            </a:r>
            <a:r>
              <a:rPr b="1" i="1" lang="en-US" sz="3200" spc="-1" strike="noStrike">
                <a:solidFill>
                  <a:srgbClr val="00b050"/>
                </a:solidFill>
                <a:latin typeface="Calibri"/>
              </a:rPr>
              <a:t>but only a part of our process </a:t>
            </a: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…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Predictors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5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Linear/Logistic Models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Regularized - Ridge, Lasso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Generalized Additive Models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Polynomials of higher degree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Efficient implementation of Random Forest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Variants of Gradient-Boosting methods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GBM, Light-GBM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XGBoost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SVM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K Nearest Neighbors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Bayesian Additive Regression Trees (BART)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Predictors – Neural Nets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7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In-house implementation of basic nets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For more complex, deep networks - export learning to TensorFlow and pull back model inside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Apply flow to create feature matrix and labels vector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Use TensorFlow (or Keras, </a:t>
            </a:r>
            <a:r>
              <a:rPr b="0" i="1" lang="en-US" sz="2660" spc="-1" strike="noStrike">
                <a:solidFill>
                  <a:schemeClr val="dk1"/>
                </a:solidFill>
                <a:latin typeface="Calibri"/>
              </a:rPr>
              <a:t>etc</a:t>
            </a: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.) to learn model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Export TensorFlow model in a serialized format (see below)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b050"/>
                </a:solidFill>
                <a:latin typeface="Calibri"/>
              </a:rPr>
              <a:t>TensorFlow package is not required when applying model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Return to post processing stages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23" dur="indefinite" restart="never" nodeType="tmRoot">
          <p:childTnLst>
            <p:seq>
              <p:cTn id="724" dur="indefinite" nodeType="mainSeq">
                <p:childTnLst>
                  <p:par>
                    <p:cTn id="725" fill="hold">
                      <p:stCondLst>
                        <p:cond delay="indefinite"/>
                      </p:stCondLst>
                      <p:childTnLst>
                        <p:par>
                          <p:cTn id="726" fill="hold">
                            <p:stCondLst>
                              <p:cond delay="0"/>
                            </p:stCondLst>
                            <p:childTnLst>
                              <p:par>
                                <p:cTn id="7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9" fill="hold">
                      <p:stCondLst>
                        <p:cond delay="indefinite"/>
                      </p:stCondLst>
                      <p:childTnLst>
                        <p:par>
                          <p:cTn id="730" fill="hold">
                            <p:stCondLst>
                              <p:cond delay="0"/>
                            </p:stCondLst>
                            <p:childTnLst>
                              <p:par>
                                <p:cTn id="7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Predictors – Meta Algorithms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9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Generate multi-class predictors from binary ones using one vs. all or pairwise classification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General boosting methodology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partial Bayesian approach – Build multiple predictors for different values of specific parameters (e.g. for different age ranges)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Predictors Hierarchy – models can be used to generate features for other models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43" dur="indefinite" restart="never" nodeType="tmRoot">
          <p:childTnLst>
            <p:seq>
              <p:cTn id="744" dur="indefinite" nodeType="mainSeq">
                <p:childTnLst>
                  <p:par>
                    <p:cTn id="745" fill="hold">
                      <p:stCondLst>
                        <p:cond delay="indefinite"/>
                      </p:stCondLst>
                      <p:childTnLst>
                        <p:par>
                          <p:cTn id="746" fill="hold">
                            <p:stCondLst>
                              <p:cond delay="0"/>
                            </p:stCondLst>
                            <p:childTnLst>
                              <p:par>
                                <p:cTn id="7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9" fill="hold">
                      <p:stCondLst>
                        <p:cond delay="indefinite"/>
                      </p:stCondLst>
                      <p:childTnLst>
                        <p:par>
                          <p:cTn id="750" fill="hold">
                            <p:stCondLst>
                              <p:cond delay="0"/>
                            </p:stCondLst>
                            <p:childTnLst>
                              <p:par>
                                <p:cTn id="75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3" fill="hold">
                      <p:stCondLst>
                        <p:cond delay="indefinite"/>
                      </p:stCondLst>
                      <p:childTnLst>
                        <p:par>
                          <p:cTn id="754" fill="hold">
                            <p:stCondLst>
                              <p:cond delay="0"/>
                            </p:stCondLst>
                            <p:childTnLst>
                              <p:par>
                                <p:cTn id="75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7" fill="hold">
                      <p:stCondLst>
                        <p:cond delay="indefinite"/>
                      </p:stCondLst>
                      <p:childTnLst>
                        <p:par>
                          <p:cTn id="758" fill="hold">
                            <p:stCondLst>
                              <p:cond delay="0"/>
                            </p:stCondLst>
                            <p:childTnLst>
                              <p:par>
                                <p:cTn id="7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821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822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823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824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825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26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27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28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29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accent2"/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30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31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32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33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34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35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36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837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38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39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Post Processors – Apply Processes on Predictions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1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Recalibration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Often, good discrimination is not enough, and model calibration is also important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Training set may differ from test (real world) set in case/control probabilities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Recalibration on a different set is required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Also allows for more accurate handling of optimism in learning stage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Recalibration algorithms include –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Estimation of probability on bins: equal size, equal case-num bins.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Isotonic regression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Platt scaling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61" dur="indefinite" restart="never" nodeType="tmRoot">
          <p:childTnLst>
            <p:seq>
              <p:cTn id="762" dur="indefinite" nodeType="mainSeq">
                <p:childTnLst>
                  <p:par>
                    <p:cTn id="763" fill="hold">
                      <p:stCondLst>
                        <p:cond delay="0"/>
                      </p:stCondLst>
                      <p:childTnLst>
                        <p:par>
                          <p:cTn id="764" fill="hold">
                            <p:stCondLst>
                              <p:cond delay="0"/>
                            </p:stCondLst>
                            <p:childTnLst>
                              <p:par>
                                <p:cTn id="76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7" fill="hold">
                      <p:stCondLst>
                        <p:cond delay="indefinite"/>
                      </p:stCondLst>
                      <p:childTnLst>
                        <p:par>
                          <p:cTn id="768" fill="hold">
                            <p:stCondLst>
                              <p:cond delay="0"/>
                            </p:stCondLst>
                            <p:childTnLst>
                              <p:par>
                                <p:cTn id="76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1" fill="hold">
                      <p:stCondLst>
                        <p:cond delay="indefinite"/>
                      </p:stCondLst>
                      <p:childTnLst>
                        <p:par>
                          <p:cTn id="772" fill="hold">
                            <p:stCondLst>
                              <p:cond delay="0"/>
                            </p:stCondLst>
                            <p:childTnLst>
                              <p:par>
                                <p:cTn id="7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9" fill="hold">
                      <p:stCondLst>
                        <p:cond delay="indefinite"/>
                      </p:stCondLst>
                      <p:childTnLst>
                        <p:par>
                          <p:cTn id="780" fill="hold">
                            <p:stCondLst>
                              <p:cond delay="0"/>
                            </p:stCondLst>
                            <p:childTnLst>
                              <p:par>
                                <p:cTn id="7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Post Processors – Apply Processes on Predictions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Interpretability – “But Why ?”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Explaining the black-box prediction may be necessary for adoption and for regulatory approval 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An ‘explanatory’ strength and directions should be assigned per feature for each individual prediction 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Challenges include –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Inter-dependency between features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Aggregating contributions into signals (or groups of features)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609480" indent="0" defTabSz="609480">
              <a:lnSpc>
                <a:spcPct val="100000"/>
              </a:lnSpc>
              <a:spcBef>
                <a:spcPts val="533"/>
              </a:spcBef>
              <a:buNone/>
              <a:tabLst>
                <a:tab algn="l" pos="0"/>
              </a:tabLst>
            </a:pP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89" dur="indefinite" restart="never" nodeType="tmRoot">
          <p:childTnLst>
            <p:seq>
              <p:cTn id="790" dur="indefinite" nodeType="mainSeq">
                <p:childTnLst>
                  <p:par>
                    <p:cTn id="791" fill="hold">
                      <p:stCondLst>
                        <p:cond delay="0"/>
                      </p:stCondLst>
                      <p:childTnLst>
                        <p:par>
                          <p:cTn id="792" fill="hold">
                            <p:stCondLst>
                              <p:cond delay="0"/>
                            </p:stCondLst>
                            <p:childTnLst>
                              <p:par>
                                <p:cTn id="7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5" fill="hold">
                      <p:stCondLst>
                        <p:cond delay="indefinite"/>
                      </p:stCondLst>
                      <p:childTnLst>
                        <p:par>
                          <p:cTn id="796" fill="hold">
                            <p:stCondLst>
                              <p:cond delay="0"/>
                            </p:stCondLst>
                            <p:childTnLst>
                              <p:par>
                                <p:cTn id="79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9" fill="hold">
                      <p:stCondLst>
                        <p:cond delay="indefinite"/>
                      </p:stCondLst>
                      <p:childTnLst>
                        <p:par>
                          <p:cTn id="800" fill="hold">
                            <p:stCondLst>
                              <p:cond delay="0"/>
                            </p:stCondLst>
                            <p:childTnLst>
                              <p:par>
                                <p:cTn id="8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3" fill="hold">
                      <p:stCondLst>
                        <p:cond delay="indefinite"/>
                      </p:stCondLst>
                      <p:childTnLst>
                        <p:par>
                          <p:cTn id="804" fill="hold">
                            <p:stCondLst>
                              <p:cond delay="0"/>
                            </p:stCondLst>
                            <p:childTnLst>
                              <p:par>
                                <p:cTn id="8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Interpretability State of the Art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45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56852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Many methods and directions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46" name="Picture 6" descr="https://upload.wikimedia.org/wikipedia/commons/thumb/d/d2/Lloyd_Shapley_2_2012.jpg/285px-Lloyd_Shapley_2_2012.jpg"/>
          <p:cNvPicPr/>
          <p:nvPr/>
        </p:nvPicPr>
        <p:blipFill>
          <a:blip r:embed="rId1"/>
          <a:stretch/>
        </p:blipFill>
        <p:spPr>
          <a:xfrm>
            <a:off x="651960" y="2426400"/>
            <a:ext cx="2714400" cy="2714400"/>
          </a:xfrm>
          <a:prstGeom prst="rect">
            <a:avLst/>
          </a:prstGeom>
          <a:ln w="0">
            <a:noFill/>
          </a:ln>
        </p:spPr>
      </p:pic>
      <p:sp>
        <p:nvSpPr>
          <p:cNvPr id="847" name="TextBox 3"/>
          <p:cNvSpPr/>
          <p:nvPr/>
        </p:nvSpPr>
        <p:spPr>
          <a:xfrm>
            <a:off x="3655080" y="2389320"/>
            <a:ext cx="52905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Lloyd Shapley : 1923 – 2016 , American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Nobel Prize in Economics 2012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One of the fathers of game theory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8" name="Picture 4" descr=""/>
          <p:cNvPicPr/>
          <p:nvPr/>
        </p:nvPicPr>
        <p:blipFill>
          <a:blip r:embed="rId2"/>
          <a:stretch/>
        </p:blipFill>
        <p:spPr>
          <a:xfrm>
            <a:off x="3783600" y="3589560"/>
            <a:ext cx="5968440" cy="2558880"/>
          </a:xfrm>
          <a:prstGeom prst="rect">
            <a:avLst/>
          </a:prstGeom>
          <a:ln w="0">
            <a:noFill/>
          </a:ln>
        </p:spPr>
      </p:pic>
      <p:sp>
        <p:nvSpPr>
          <p:cNvPr id="849" name="Content Placeholder 2"/>
          <p:cNvSpPr/>
          <p:nvPr/>
        </p:nvSpPr>
        <p:spPr>
          <a:xfrm>
            <a:off x="386280" y="1333800"/>
            <a:ext cx="10568520" cy="66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Lately, united to some degree using Shapley values.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defTabSz="609480">
              <a:lnSpc>
                <a:spcPct val="100000"/>
              </a:lnSpc>
              <a:spcBef>
                <a:spcPts val="641"/>
              </a:spcBef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1" dur="indefinite" restart="never" nodeType="tmRoot">
          <p:childTnLst>
            <p:seq>
              <p:cTn id="812" dur="indefinite" nodeType="mainSeq">
                <p:childTnLst>
                  <p:par>
                    <p:cTn id="813" fill="hold">
                      <p:stCondLst>
                        <p:cond delay="indefinite"/>
                      </p:stCondLst>
                      <p:childTnLst>
                        <p:par>
                          <p:cTn id="814" fill="hold">
                            <p:stCondLst>
                              <p:cond delay="0"/>
                            </p:stCondLst>
                            <p:childTnLst>
                              <p:par>
                                <p:cTn id="8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7" fill="hold">
                      <p:stCondLst>
                        <p:cond delay="indefinite"/>
                      </p:stCondLst>
                      <p:childTnLst>
                        <p:par>
                          <p:cTn id="818" fill="hold">
                            <p:stCondLst>
                              <p:cond delay="0"/>
                            </p:stCondLst>
                            <p:childTnLst>
                              <p:par>
                                <p:cTn id="8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3" fill="hold">
                      <p:stCondLst>
                        <p:cond delay="indefinite"/>
                      </p:stCondLst>
                      <p:childTnLst>
                        <p:par>
                          <p:cTn id="824" fill="hold">
                            <p:stCondLst>
                              <p:cond delay="0"/>
                            </p:stCondLst>
                            <p:childTnLst>
                              <p:par>
                                <p:cTn id="8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Rectangle 2"/>
          <p:cNvSpPr/>
          <p:nvPr/>
        </p:nvSpPr>
        <p:spPr>
          <a:xfrm>
            <a:off x="0" y="0"/>
            <a:ext cx="6095520" cy="6857640"/>
          </a:xfrm>
          <a:prstGeom prst="rect">
            <a:avLst/>
          </a:prstGeom>
          <a:solidFill>
            <a:schemeClr val="tx1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62" name="Picture 4" descr=""/>
          <p:cNvPicPr/>
          <p:nvPr/>
        </p:nvPicPr>
        <p:blipFill>
          <a:blip r:embed="rId1"/>
          <a:srcRect l="0" t="0" r="5858" b="0"/>
          <a:stretch/>
        </p:blipFill>
        <p:spPr>
          <a:xfrm>
            <a:off x="3746880" y="47160"/>
            <a:ext cx="1873080" cy="1562040"/>
          </a:xfrm>
          <a:prstGeom prst="rect">
            <a:avLst/>
          </a:prstGeom>
          <a:ln w="0">
            <a:noFill/>
          </a:ln>
        </p:spPr>
      </p:pic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402336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Imaging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264" name="Picture 5" descr=""/>
          <p:cNvPicPr/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amount="-50000" bright="-40000" contrast="-40000"/>
                    </a14:imgEffect>
                  </a14:imgLayer>
                </a14:imgProps>
              </a:ext>
            </a:extLst>
          </a:blip>
          <a:srcRect l="11408" t="0" r="0" b="0"/>
          <a:stretch/>
        </p:blipFill>
        <p:spPr>
          <a:xfrm>
            <a:off x="6095880" y="0"/>
            <a:ext cx="6095520" cy="6857640"/>
          </a:xfrm>
          <a:prstGeom prst="rect">
            <a:avLst/>
          </a:prstGeom>
          <a:ln w="0">
            <a:noFill/>
          </a:ln>
        </p:spPr>
      </p:pic>
      <p:sp>
        <p:nvSpPr>
          <p:cNvPr id="265" name="Title 1"/>
          <p:cNvSpPr/>
          <p:nvPr/>
        </p:nvSpPr>
        <p:spPr>
          <a:xfrm>
            <a:off x="6279840" y="56880"/>
            <a:ext cx="4023360" cy="66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spAutoFit/>
          </a:bodyPr>
          <a:p>
            <a:pPr defTabSz="609480">
              <a:lnSpc>
                <a:spcPct val="100000"/>
              </a:lnSpc>
            </a:pPr>
            <a:r>
              <a:rPr b="0" lang="en-US" sz="3740" spc="-1" strike="noStrike">
                <a:solidFill>
                  <a:srgbClr val="000000"/>
                </a:solidFill>
                <a:latin typeface="Calibri"/>
              </a:rPr>
              <a:t>Medical records</a:t>
            </a:r>
            <a:endParaRPr b="0" lang="en-US" sz="374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66" name="Chart 7"/>
          <p:cNvGraphicFramePr/>
          <p:nvPr/>
        </p:nvGraphicFramePr>
        <p:xfrm>
          <a:off x="231120" y="1062000"/>
          <a:ext cx="5273280" cy="513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67" name="Chart 8"/>
          <p:cNvGraphicFramePr/>
          <p:nvPr/>
        </p:nvGraphicFramePr>
        <p:xfrm>
          <a:off x="6687360" y="1062000"/>
          <a:ext cx="5273280" cy="51321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Introduction to Shapley Values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1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27" dur="indefinite" restart="never" nodeType="tmRoot">
          <p:childTnLst>
            <p:seq>
              <p:cTn id="828" dur="indefinite" nodeType="mainSeq">
                <p:childTnLst>
                  <p:par>
                    <p:cTn id="829" fill="hold">
                      <p:stCondLst>
                        <p:cond delay="indefinite"/>
                      </p:stCondLst>
                      <p:childTnLst>
                        <p:par>
                          <p:cTn id="830" fill="hold">
                            <p:stCondLst>
                              <p:cond delay="0"/>
                            </p:stCondLst>
                            <p:childTnLst>
                              <p:par>
                                <p:cTn id="8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7" fill="hold">
                      <p:stCondLst>
                        <p:cond delay="indefinite"/>
                      </p:stCondLst>
                      <p:childTnLst>
                        <p:par>
                          <p:cTn id="838" fill="hold">
                            <p:stCondLst>
                              <p:cond delay="0"/>
                            </p:stCondLst>
                            <p:childTnLst>
                              <p:par>
                                <p:cTn id="8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3" fill="hold">
                      <p:stCondLst>
                        <p:cond delay="indefinite"/>
                      </p:stCondLst>
                      <p:childTnLst>
                        <p:par>
                          <p:cTn id="844" fill="hold">
                            <p:stCondLst>
                              <p:cond delay="0"/>
                            </p:stCondLst>
                            <p:childTnLst>
                              <p:par>
                                <p:cTn id="8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7" fill="hold">
                      <p:stCondLst>
                        <p:cond delay="indefinite"/>
                      </p:stCondLst>
                      <p:childTnLst>
                        <p:par>
                          <p:cTn id="848" fill="hold">
                            <p:stCondLst>
                              <p:cond delay="0"/>
                            </p:stCondLst>
                            <p:childTnLst>
                              <p:par>
                                <p:cTn id="8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1" fill="hold">
                      <p:stCondLst>
                        <p:cond delay="indefinite"/>
                      </p:stCondLst>
                      <p:childTnLst>
                        <p:par>
                          <p:cTn id="852" fill="hold">
                            <p:stCondLst>
                              <p:cond delay="0"/>
                            </p:stCondLst>
                            <p:childTnLst>
                              <p:par>
                                <p:cTn id="8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5" fill="hold">
                      <p:stCondLst>
                        <p:cond delay="indefinite"/>
                      </p:stCondLst>
                      <p:childTnLst>
                        <p:par>
                          <p:cTn id="856" fill="hold">
                            <p:stCondLst>
                              <p:cond delay="0"/>
                            </p:stCondLst>
                            <p:childTnLst>
                              <p:par>
                                <p:cTn id="85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Introduction to Shapley Values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609480">
              <a:lnSpc>
                <a:spcPct val="100000"/>
              </a:lnSpc>
              <a:spcBef>
                <a:spcPts val="479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Shapley theorem gives the coherent method for calculating these averages (Shapley Values)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54" name="Picture 2" descr="https://cdn-images-1.medium.com/max/1600/1*E6ThOg3_jwQ6r5frOTC6_A.png"/>
          <p:cNvPicPr/>
          <p:nvPr/>
        </p:nvPicPr>
        <p:blipFill>
          <a:blip r:embed="rId1"/>
          <a:stretch/>
        </p:blipFill>
        <p:spPr>
          <a:xfrm>
            <a:off x="464040" y="2346480"/>
            <a:ext cx="9372240" cy="1561680"/>
          </a:xfrm>
          <a:prstGeom prst="rect">
            <a:avLst/>
          </a:prstGeom>
          <a:ln w="0">
            <a:noFill/>
          </a:ln>
        </p:spPr>
      </p:pic>
      <p:sp>
        <p:nvSpPr>
          <p:cNvPr id="855" name="TextBox 3"/>
          <p:cNvSpPr/>
          <p:nvPr/>
        </p:nvSpPr>
        <p:spPr>
          <a:xfrm>
            <a:off x="464040" y="3908520"/>
            <a:ext cx="10567800" cy="107676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Challenges with Shapley Values 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The number of subgroups is exponential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No straight-forward way to compute it on large feature sets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some specific models, it is possible: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Linear models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Tree models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00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Including: random forest, xgb, lightgbm.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For other cases: we can try to estimate the value by sampling only a small part of the subgroups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need a fast way to calculate the score given only a subgroup of the features.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58" name="Picture 4" descr="https://d6vdma9166ldh.cloudfront.net/media/images/46694221-9868-491f-919a-32bcf442feb6.jpg"/>
          <p:cNvPicPr/>
          <p:nvPr/>
        </p:nvPicPr>
        <p:blipFill>
          <a:blip r:embed="rId1"/>
          <a:stretch/>
        </p:blipFill>
        <p:spPr>
          <a:xfrm>
            <a:off x="6576120" y="2202120"/>
            <a:ext cx="3960360" cy="1226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59" dur="indefinite" restart="never" nodeType="tmRoot">
          <p:childTnLst>
            <p:seq>
              <p:cTn id="860" dur="indefinite" nodeType="mainSeq">
                <p:childTnLst>
                  <p:par>
                    <p:cTn id="861" fill="hold">
                      <p:stCondLst>
                        <p:cond delay="0"/>
                      </p:stCondLst>
                      <p:childTnLst>
                        <p:par>
                          <p:cTn id="862" fill="hold">
                            <p:stCondLst>
                              <p:cond delay="0"/>
                            </p:stCondLst>
                            <p:childTnLst>
                              <p:par>
                                <p:cTn id="863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65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66" dur="500" fill="hold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Shapley – LIME : agnostic to model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0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blipFill rotWithShape="0">
            <a:blip r:embed="rId1"/>
            <a:stretch>
              <a:fillRect l="-1017" t="-949"/>
            </a:stretch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67" dur="indefinite" restart="never" nodeType="tmRoot">
          <p:childTnLst>
            <p:seq>
              <p:cTn id="868" dur="indefinite" nodeType="mainSeq">
                <p:childTnLst>
                  <p:par>
                    <p:cTn id="869" fill="hold">
                      <p:stCondLst>
                        <p:cond delay="indefinite"/>
                      </p:stCondLst>
                      <p:childTnLst>
                        <p:par>
                          <p:cTn id="870" fill="hold">
                            <p:stCondLst>
                              <p:cond delay="0"/>
                            </p:stCondLst>
                            <p:childTnLst>
                              <p:par>
                                <p:cTn id="8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5" fill="hold">
                      <p:stCondLst>
                        <p:cond delay="indefinite"/>
                      </p:stCondLst>
                      <p:childTnLst>
                        <p:par>
                          <p:cTn id="886" fill="hold">
                            <p:stCondLst>
                              <p:cond delay="0"/>
                            </p:stCondLst>
                            <p:childTnLst>
                              <p:par>
                                <p:cTn id="8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Imputation – Gibbs Sampling 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2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blipFill rotWithShape="0">
            <a:blip r:embed="rId1"/>
            <a:stretch>
              <a:fillRect l="-850" t="-949"/>
            </a:stretch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95" dur="indefinite" restart="never" nodeType="tmRoot">
          <p:childTnLst>
            <p:seq>
              <p:cTn id="896" dur="indefinite" nodeType="mainSeq">
                <p:childTnLst>
                  <p:par>
                    <p:cTn id="897" fill="hold">
                      <p:stCondLst>
                        <p:cond delay="indefinite"/>
                      </p:stCondLst>
                      <p:childTnLst>
                        <p:par>
                          <p:cTn id="898" fill="hold">
                            <p:stCondLst>
                              <p:cond delay="0"/>
                            </p:stCondLst>
                            <p:childTnLst>
                              <p:par>
                                <p:cTn id="8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7" fill="hold">
                      <p:stCondLst>
                        <p:cond delay="indefinite"/>
                      </p:stCondLst>
                      <p:childTnLst>
                        <p:par>
                          <p:cTn id="908" fill="hold">
                            <p:stCondLst>
                              <p:cond delay="0"/>
                            </p:stCondLst>
                            <p:childTnLst>
                              <p:par>
                                <p:cTn id="9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9" fill="hold">
                      <p:stCondLst>
                        <p:cond delay="indefinite"/>
                      </p:stCondLst>
                      <p:childTnLst>
                        <p:par>
                          <p:cTn id="920" fill="hold">
                            <p:stCondLst>
                              <p:cond delay="0"/>
                            </p:stCondLst>
                            <p:childTnLst>
                              <p:par>
                                <p:cTn id="9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3" fill="hold">
                      <p:stCondLst>
                        <p:cond delay="indefinite"/>
                      </p:stCondLst>
                      <p:childTnLst>
                        <p:par>
                          <p:cTn id="924" fill="hold">
                            <p:stCondLst>
                              <p:cond delay="0"/>
                            </p:stCondLst>
                            <p:childTnLst>
                              <p:par>
                                <p:cTn id="9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Imputation - GANs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64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recent method using deep learning 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5" name="Picture 2" descr="https://tryolabs.com/images/blog/post-images/2016-12-06-major-advancements-in-deep-learning-2016/GAN-diagram.5dfe9e84.png"/>
          <p:cNvPicPr/>
          <p:nvPr/>
        </p:nvPicPr>
        <p:blipFill>
          <a:blip r:embed="rId1"/>
          <a:stretch/>
        </p:blipFill>
        <p:spPr>
          <a:xfrm>
            <a:off x="768240" y="1578600"/>
            <a:ext cx="3657240" cy="4314600"/>
          </a:xfrm>
          <a:prstGeom prst="rect">
            <a:avLst/>
          </a:prstGeom>
          <a:ln w="0">
            <a:noFill/>
          </a:ln>
        </p:spPr>
      </p:pic>
      <p:sp>
        <p:nvSpPr>
          <p:cNvPr id="866" name="TextBox 3"/>
          <p:cNvSpPr/>
          <p:nvPr/>
        </p:nvSpPr>
        <p:spPr>
          <a:xfrm>
            <a:off x="4467240" y="1791360"/>
            <a:ext cx="71269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Z : Random numbers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 : Generator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 : Discriminator 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Generator learns to fake samples that can’t be separated from real ones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Discriminator learns to separate real and fake samples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67" name="Picture 6" descr="https://adriancolyer.files.wordpress.com/2018/05/progressive-gans-side-by-side.jpeg?w=520"/>
          <p:cNvPicPr/>
          <p:nvPr/>
        </p:nvPicPr>
        <p:blipFill>
          <a:blip r:embed="rId2"/>
          <a:stretch/>
        </p:blipFill>
        <p:spPr>
          <a:xfrm>
            <a:off x="5654520" y="3268800"/>
            <a:ext cx="3794760" cy="2748240"/>
          </a:xfrm>
          <a:prstGeom prst="rect">
            <a:avLst/>
          </a:prstGeom>
          <a:ln w="0">
            <a:noFill/>
          </a:ln>
        </p:spPr>
      </p:pic>
      <p:sp>
        <p:nvSpPr>
          <p:cNvPr id="868" name="Rectangle 4"/>
          <p:cNvSpPr/>
          <p:nvPr/>
        </p:nvSpPr>
        <p:spPr>
          <a:xfrm>
            <a:off x="5654520" y="3309840"/>
            <a:ext cx="1865880" cy="1336320"/>
          </a:xfrm>
          <a:prstGeom prst="rect">
            <a:avLst/>
          </a:prstGeom>
          <a:gradFill rotWithShape="0">
            <a:gsLst>
              <a:gs pos="92000">
                <a:srgbClr val="0bb3fc">
                  <a:alpha val="0"/>
                </a:srgbClr>
              </a:gs>
              <a:gs pos="100000">
                <a:srgbClr val="aedaff"/>
              </a:gs>
            </a:gsLst>
            <a:lin ang="16200000"/>
          </a:gradFill>
          <a:ln w="85725">
            <a:solidFill>
              <a:srgbClr val="00b05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L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9" name="Rectangle 8"/>
          <p:cNvSpPr/>
          <p:nvPr/>
        </p:nvSpPr>
        <p:spPr>
          <a:xfrm>
            <a:off x="7552080" y="4643280"/>
            <a:ext cx="1865880" cy="1336320"/>
          </a:xfrm>
          <a:prstGeom prst="rect">
            <a:avLst/>
          </a:prstGeom>
          <a:gradFill rotWithShape="0">
            <a:gsLst>
              <a:gs pos="92000">
                <a:srgbClr val="0bb3fc">
                  <a:alpha val="0"/>
                </a:srgbClr>
              </a:gs>
              <a:gs pos="100000">
                <a:srgbClr val="aedaff"/>
              </a:gs>
            </a:gsLst>
            <a:lin ang="16200000"/>
          </a:gradFill>
          <a:ln w="85725">
            <a:solidFill>
              <a:srgbClr val="00b050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IL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31" dur="indefinite" restart="never" nodeType="tmRoot">
          <p:childTnLst>
            <p:seq>
              <p:cTn id="932" dur="indefinite" nodeType="mainSeq">
                <p:childTnLst>
                  <p:par>
                    <p:cTn id="933" fill="hold">
                      <p:stCondLst>
                        <p:cond delay="indefinite"/>
                      </p:stCondLst>
                      <p:childTnLst>
                        <p:par>
                          <p:cTn id="934" fill="hold">
                            <p:stCondLst>
                              <p:cond delay="0"/>
                            </p:stCondLst>
                            <p:childTnLst>
                              <p:par>
                                <p:cTn id="93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7"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8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0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1" dur="500" fill="hold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2" fill="hold">
                      <p:stCondLst>
                        <p:cond delay="indefinite"/>
                      </p:stCondLst>
                      <p:childTnLst>
                        <p:par>
                          <p:cTn id="943" fill="hold">
                            <p:stCondLst>
                              <p:cond delay="0"/>
                            </p:stCondLst>
                            <p:childTnLst>
                              <p:par>
                                <p:cTn id="944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46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47" dur="500" fill="hold"/>
                                        <p:tgtEl>
                                          <p:spTgt spid="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8" fill="hold">
                      <p:stCondLst>
                        <p:cond delay="indefinite"/>
                      </p:stCondLst>
                      <p:childTnLst>
                        <p:par>
                          <p:cTn id="949" fill="hold">
                            <p:stCondLst>
                              <p:cond delay="0"/>
                            </p:stCondLst>
                            <p:childTnLst>
                              <p:par>
                                <p:cTn id="950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2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3" dur="500" fill="hold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4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6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57" dur="500" fill="hold"/>
                                        <p:tgtEl>
                                          <p:spTgt spid="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Imputation - GANs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1" name="PlaceHolder 2"/>
          <p:cNvSpPr>
            <a:spLocks noGrp="1"/>
          </p:cNvSpPr>
          <p:nvPr>
            <p:ph/>
          </p:nvPr>
        </p:nvSpPr>
        <p:spPr>
          <a:xfrm>
            <a:off x="386280" y="3449880"/>
            <a:ext cx="4969080" cy="149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Real Samples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00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Full samples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00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Samples with missing data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72" name="Picture 2" descr="https://pbs.twimg.com/media/DtYMmDJXgAETW4W.jpg"/>
          <p:cNvPicPr/>
          <p:nvPr/>
        </p:nvPicPr>
        <p:blipFill>
          <a:blip r:embed="rId1"/>
          <a:stretch/>
        </p:blipFill>
        <p:spPr>
          <a:xfrm>
            <a:off x="2052720" y="923760"/>
            <a:ext cx="7832880" cy="2323080"/>
          </a:xfrm>
          <a:prstGeom prst="rect">
            <a:avLst/>
          </a:prstGeom>
          <a:ln w="0">
            <a:noFill/>
          </a:ln>
        </p:spPr>
      </p:pic>
      <p:sp>
        <p:nvSpPr>
          <p:cNvPr id="873" name="Content Placeholder 2"/>
          <p:cNvSpPr/>
          <p:nvPr/>
        </p:nvSpPr>
        <p:spPr>
          <a:xfrm>
            <a:off x="4916160" y="3449880"/>
            <a:ext cx="4969080" cy="318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Fake Samples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00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Known features plus mask of missing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07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530" spc="-1" strike="noStrike">
                <a:solidFill>
                  <a:schemeClr val="dk1"/>
                </a:solidFill>
                <a:latin typeface="Calibri"/>
              </a:rPr>
              <a:t>Generator fills in missing data</a:t>
            </a:r>
            <a:endParaRPr b="0" lang="en-US" sz="2530" spc="-1" strike="noStrike">
              <a:solidFill>
                <a:srgbClr val="000000"/>
              </a:solidFill>
              <a:latin typeface="Arial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00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If needed sample is then masked with a random real data missing mask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4" name="TextBox 3"/>
          <p:cNvSpPr/>
          <p:nvPr/>
        </p:nvSpPr>
        <p:spPr>
          <a:xfrm>
            <a:off x="682560" y="5606280"/>
            <a:ext cx="718020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marL="285840" indent="-28584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Big Advantage : Compact model, and fast in usage (!)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876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877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878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879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880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1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accent2"/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2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3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4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5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6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7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8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89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90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891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892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893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4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Performance Analysis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0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000" spc="-1" strike="noStrike">
                <a:solidFill>
                  <a:schemeClr val="dk1"/>
                </a:solidFill>
                <a:latin typeface="Calibri"/>
              </a:rPr>
              <a:t>Analyzing models performance can be a complex task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Choose the interesting performance measures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For classification – AUC, ROC curve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For specific working point – Sensitivity, Specificity, PPV, PR, OR, </a:t>
            </a:r>
            <a:r>
              <a:rPr b="0" i="1" lang="en-US" sz="2200" spc="-1" strike="noStrike">
                <a:solidFill>
                  <a:schemeClr val="dk1"/>
                </a:solidFill>
                <a:latin typeface="Calibri"/>
              </a:rPr>
              <a:t>etc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For regression – Correlation, Explained Variability, </a:t>
            </a:r>
            <a:r>
              <a:rPr b="0" i="1" lang="en-US" sz="2200" spc="-1" strike="noStrike">
                <a:solidFill>
                  <a:schemeClr val="dk1"/>
                </a:solidFill>
                <a:latin typeface="Calibri"/>
              </a:rPr>
              <a:t>etc</a:t>
            </a: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Performance may depend on the time gap between prediction and event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Performance is evaluated for different time-window before event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Make sure score is not associate with diagnosis process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2" marL="1483200" indent="-263880" defTabSz="609480">
              <a:lnSpc>
                <a:spcPct val="100000"/>
              </a:lnSpc>
              <a:spcBef>
                <a:spcPts val="43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200" spc="-1" strike="noStrike">
                <a:solidFill>
                  <a:schemeClr val="dk1"/>
                </a:solidFill>
                <a:latin typeface="Calibri"/>
              </a:rPr>
              <a:t>A sample may be excluded or even change its label when using different time-windows</a:t>
            </a:r>
            <a:endParaRPr b="0" lang="en-US" sz="2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1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00" spc="-1" strike="noStrike">
                <a:solidFill>
                  <a:schemeClr val="dk1"/>
                </a:solidFill>
                <a:latin typeface="Calibri"/>
              </a:rPr>
              <a:t>Evaluation of confidence interval and statistical difference between results is achieved by bootstrapping </a:t>
            </a:r>
            <a:endParaRPr b="0" lang="en-US" sz="26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8" dur="indefinite" restart="never" nodeType="tmRoot">
          <p:childTnLst>
            <p:seq>
              <p:cTn id="959" dur="indefinite" nodeType="mainSeq">
                <p:childTnLst>
                  <p:par>
                    <p:cTn id="960" fill="hold">
                      <p:stCondLst>
                        <p:cond delay="0"/>
                      </p:stCondLst>
                      <p:childTnLst>
                        <p:par>
                          <p:cTn id="961" fill="hold">
                            <p:stCondLst>
                              <p:cond delay="0"/>
                            </p:stCondLst>
                            <p:childTnLst>
                              <p:par>
                                <p:cTn id="9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4" fill="hold">
                      <p:stCondLst>
                        <p:cond delay="indefinite"/>
                      </p:stCondLst>
                      <p:childTnLst>
                        <p:par>
                          <p:cTn id="965" fill="hold">
                            <p:stCondLst>
                              <p:cond delay="0"/>
                            </p:stCondLst>
                            <p:childTnLst>
                              <p:par>
                                <p:cTn id="9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4" fill="hold">
                      <p:stCondLst>
                        <p:cond delay="indefinite"/>
                      </p:stCondLst>
                      <p:childTnLst>
                        <p:par>
                          <p:cTn id="975" fill="hold">
                            <p:stCondLst>
                              <p:cond delay="0"/>
                            </p:stCondLst>
                            <p:childTnLst>
                              <p:par>
                                <p:cTn id="97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4" fill="hold">
                      <p:stCondLst>
                        <p:cond delay="indefinite"/>
                      </p:stCondLst>
                      <p:childTnLst>
                        <p:par>
                          <p:cTn id="985" fill="hold">
                            <p:stCondLst>
                              <p:cond delay="0"/>
                            </p:stCondLst>
                            <p:childTnLst>
                              <p:par>
                                <p:cTn id="9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Performance Analysis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8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865"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Test-set incidence sometimes does not represent the real world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Some of the parameters must be corrected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700" spc="-1" strike="noStrike">
                <a:solidFill>
                  <a:schemeClr val="dk1"/>
                </a:solidFill>
                <a:latin typeface="Calibri"/>
              </a:rPr>
              <a:t>Use external incidence information, correct for age/gender distribution</a:t>
            </a:r>
            <a:endParaRPr b="0" lang="en-US" sz="27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Matching and Filtering of samples before analysis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Check for added value over known factors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Check for spurious patterns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Check performance on population with different characteristics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Simulations used for estimating performance for user-specific, real-world applications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Evaluate clinical and financial benefit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Kaplan-Meier estimator for survival analysis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88" dur="indefinite" restart="never" nodeType="tmRoot">
          <p:childTnLst>
            <p:seq>
              <p:cTn id="989" dur="indefinite" nodeType="mainSeq">
                <p:childTnLst>
                  <p:par>
                    <p:cTn id="990" fill="hold">
                      <p:stCondLst>
                        <p:cond delay="indefinite"/>
                      </p:stCondLst>
                      <p:childTnLst>
                        <p:par>
                          <p:cTn id="991" fill="hold">
                            <p:stCondLst>
                              <p:cond delay="0"/>
                            </p:stCondLst>
                            <p:childTnLst>
                              <p:par>
                                <p:cTn id="99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8" fill="hold">
                      <p:stCondLst>
                        <p:cond delay="indefinite"/>
                      </p:stCondLst>
                      <p:childTnLst>
                        <p:par>
                          <p:cTn id="999" fill="hold">
                            <p:stCondLst>
                              <p:cond delay="0"/>
                            </p:stCondLst>
                            <p:childTnLst>
                              <p:par>
                                <p:cTn id="10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8" fill="hold">
                      <p:stCondLst>
                        <p:cond delay="indefinite"/>
                      </p:stCondLst>
                      <p:childTnLst>
                        <p:par>
                          <p:cTn id="1009" fill="hold">
                            <p:stCondLst>
                              <p:cond delay="0"/>
                            </p:stCondLst>
                            <p:childTnLst>
                              <p:par>
                                <p:cTn id="10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4" fill="hold">
                      <p:stCondLst>
                        <p:cond delay="indefinite"/>
                      </p:stCondLst>
                      <p:childTnLst>
                        <p:par>
                          <p:cTn id="1015" fill="hold">
                            <p:stCondLst>
                              <p:cond delay="0"/>
                            </p:stCondLst>
                            <p:childTnLst>
                              <p:par>
                                <p:cTn id="10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363240" y="3277080"/>
            <a:ext cx="1036296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1" lang="en-US" sz="3740" spc="-1" strike="noStrike">
                <a:solidFill>
                  <a:srgbClr val="000000"/>
                </a:solidFill>
                <a:latin typeface="Calibri"/>
              </a:rPr>
              <a:t>Introduction – The Need for a Platform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Performance Analysis - Report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900" name="Content Placeholder 5"/>
          <p:cNvGraphicFramePr/>
          <p:nvPr/>
        </p:nvGraphicFramePr>
        <p:xfrm>
          <a:off x="954000" y="1481040"/>
          <a:ext cx="9499680" cy="2682000"/>
        </p:xfrm>
        <a:graphic>
          <a:graphicData uri="http://schemas.openxmlformats.org/drawingml/2006/table">
            <a:tbl>
              <a:tblPr/>
              <a:tblGrid>
                <a:gridCol w="1451880"/>
                <a:gridCol w="852120"/>
                <a:gridCol w="958680"/>
                <a:gridCol w="363960"/>
                <a:gridCol w="955440"/>
                <a:gridCol w="1343520"/>
                <a:gridCol w="980640"/>
                <a:gridCol w="1296360"/>
                <a:gridCol w="1296360"/>
              </a:tblGrid>
              <a:tr h="167400">
                <a:tc>
                  <a:txBody>
                    <a:bodyPr lIns="8280" rIns="8280" tIns="8280" bIns="0" anchor="t">
                      <a:noAutofit/>
                    </a:bodyPr>
                    <a:p>
                      <a:pPr algn="ctr"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Smoking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t">
                      <a:noAutofit/>
                    </a:bodyPr>
                    <a:p>
                      <a:pPr algn="ctr"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Ages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t">
                      <a:noAutofit/>
                    </a:bodyPr>
                    <a:p>
                      <a:pPr algn="ctr"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Cancer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t">
                      <a:noAutofit/>
                    </a:bodyPr>
                    <a:p>
                      <a:pPr algn="ctr"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Stage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t">
                      <a:noAutofit/>
                    </a:bodyPr>
                    <a:p>
                      <a:pPr algn="ctr"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Time Window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t">
                      <a:noAutofit/>
                    </a:bodyPr>
                    <a:p>
                      <a:pPr algn="ctr"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AUC_Obs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t">
                      <a:noAutofit/>
                    </a:bodyPr>
                    <a:p>
                      <a:pPr algn="ctr"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SENS@FPR_2.5%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t">
                      <a:noAutofit/>
                    </a:bodyPr>
                    <a:p>
                      <a:pPr algn="ctr"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SENS@FPR_5%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t">
                      <a:noAutofit/>
                    </a:bodyPr>
                    <a:p>
                      <a:pPr algn="ctr"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SENS@FPR_10%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NSCLC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0_I_II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0.000-90.000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0.895 [0.883,0.905]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41.4 [39.3,46.4]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54.4 [51.3,58.6]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69.6 [66.0,72.4]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NSCLC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0_I_II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90.000-180.000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0.868 [0.849,0.887]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37.1 [32.5,42.9]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52.3 [47.3,57.5]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64.7 [59.8,69.4]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NSCLC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0_I_II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180.000-270.000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0.863 [0.843,0.884]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30.8 [25.9,37.0]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45.1 [40.4,51.8]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63.3 [58.6,69.2]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NSCLC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III_IV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0.000-90.000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0.898 [0.891,0.907]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45.1 [43.2,48.6]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57.1 [55.1,60.7]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71.1 [69.0,73.9]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NSCLC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III_IV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90.000-180.000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0.856 [0.840,0.870]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34.1 [29.7,36.9]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45.9 [41.5,49.8]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59.6 [55.3,63.0]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NSCLC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III_IV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180.000-270.000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0.852 [0.837,0.869]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29.9 [25.3,33.2]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42.2 [37.6,46.2]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56.3 [52.3,61.1]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Adenocarcinoma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0_I_II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0.000-90.000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0.870 [0.856,0.887]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38.3 [32.6,41.5]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50.8 [44.4,53.8]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62.8 [58.9,67.8]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Adenocarcinoma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0_I_II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90.000-180.000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0.837 [0.806,0.864]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28.3 [22.8,34.1]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45.1 [36.8,50.2]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57.5 [49.8,62.8]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Adenocarcinoma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0_I_II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90.000-365.000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0.825 [0.806,0.848]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28.3 [23.4,32.6]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40.5 [36.2,45.2]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52.2 [48.7,58.3]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Adenocarcinoma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III_IV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0.000-90.000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0.872 [0.860,0.886]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37.8 [34.1,41.2]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49.6 [46.1,53.6]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64.6 [60.9,68.2]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Adenocarcinoma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III_IV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90.000-180.000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0.832 [0.811,0.855]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29.1 [23.0,32.9]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39.1 [34.1,44.6]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53.3 [47.8,58.7]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Adenocarcinoma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III_IV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180.000-270.000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0.831 [0.810,0.853]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25.3 [20.3,30.1]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36.5 [31.2,42.3]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50.0 [44.0,56.3]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Squamous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0_I_II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0.000-90.000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0.923 [0.907,0.941]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52.8 [46.1,59.6]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65.1 [58.6,71.0]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78.2 [73.2,84.6]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Squamous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0_I_II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90.000-180.000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0.913 [0.882,0.938]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50.9 [40.7,61.7]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66.7 [55.2,74.4]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78.1 [69.2,85.2]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167400"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Ex_or_Current_Smoker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55.000-74.000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Squamous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0_I_II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180.000-270.000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0.900 [0.869,0.927]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36.5 [26.9,45.7]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53.8 [44.4,62.6]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lIns="8280" rIns="8280" tIns="8280" bIns="0" anchor="b">
                      <a:noAutofit/>
                    </a:bodyPr>
                    <a:p>
                      <a:pPr defTabSz="609480">
                        <a:lnSpc>
                          <a:spcPct val="100000"/>
                        </a:lnSpc>
                      </a:pPr>
                      <a:r>
                        <a:rPr b="0" lang="en-US" sz="1000" spc="-1" strike="noStrike">
                          <a:solidFill>
                            <a:schemeClr val="dk1"/>
                          </a:solidFill>
                          <a:latin typeface="Calibri"/>
                        </a:rPr>
                        <a:t>72.1 [64.2,81.2]</a:t>
                      </a:r>
                      <a:endParaRPr b="0" lang="en-US" sz="1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b" marL="8280" marR="828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01" name="TextBox 6"/>
          <p:cNvSpPr/>
          <p:nvPr/>
        </p:nvSpPr>
        <p:spPr>
          <a:xfrm>
            <a:off x="954000" y="870120"/>
            <a:ext cx="83001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Performance of the model for early detection of lung cancer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2" name="Arrow: Striped Right 2"/>
          <p:cNvSpPr/>
          <p:nvPr/>
        </p:nvSpPr>
        <p:spPr>
          <a:xfrm>
            <a:off x="10533600" y="1366200"/>
            <a:ext cx="1530720" cy="285156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03" name="Arrow: Striped Right 7"/>
          <p:cNvSpPr/>
          <p:nvPr/>
        </p:nvSpPr>
        <p:spPr>
          <a:xfrm rot="5400000">
            <a:off x="4958640" y="304200"/>
            <a:ext cx="1536480" cy="9424800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Validation – Internal and External 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5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339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491" lnSpcReduction="10000"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Check model performance on multiple internal datasets when applicable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Apply model on external datasets for additional validation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Blind validation, with labeling known only to third party, when possible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Check different population – ethnic characteristics, health-care environment, socio-economic parameters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Perform validation in a clinical trial setting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Publications 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6" name="Picture 5" descr=""/>
          <p:cNvPicPr/>
          <p:nvPr/>
        </p:nvPicPr>
        <p:blipFill>
          <a:blip r:embed="rId1"/>
          <a:stretch/>
        </p:blipFill>
        <p:spPr>
          <a:xfrm>
            <a:off x="3996720" y="3586320"/>
            <a:ext cx="3144960" cy="3144960"/>
          </a:xfrm>
          <a:prstGeom prst="rect">
            <a:avLst/>
          </a:prstGeom>
          <a:ln w="0">
            <a:noFill/>
          </a:ln>
        </p:spPr>
      </p:pic>
      <p:pic>
        <p:nvPicPr>
          <p:cNvPr id="907" name="Picture 3" descr=""/>
          <p:cNvPicPr/>
          <p:nvPr/>
        </p:nvPicPr>
        <p:blipFill>
          <a:blip r:embed="rId2"/>
          <a:stretch/>
        </p:blipFill>
        <p:spPr>
          <a:xfrm>
            <a:off x="7142400" y="3586320"/>
            <a:ext cx="3157560" cy="31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18" dur="indefinite" restart="never" nodeType="tmRoot">
          <p:childTnLst>
            <p:seq>
              <p:cTn id="1019" dur="indefinite" nodeType="mainSeq">
                <p:childTnLst>
                  <p:par>
                    <p:cTn id="1020" fill="hold">
                      <p:stCondLst>
                        <p:cond delay="indefinite"/>
                      </p:stCondLst>
                      <p:childTnLst>
                        <p:par>
                          <p:cTn id="1021" fill="hold">
                            <p:stCondLst>
                              <p:cond delay="0"/>
                            </p:stCondLst>
                            <p:childTnLst>
                              <p:par>
                                <p:cTn id="10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4" fill="hold">
                      <p:stCondLst>
                        <p:cond delay="indefinite"/>
                      </p:stCondLst>
                      <p:childTnLst>
                        <p:par>
                          <p:cTn id="1025" fill="hold">
                            <p:stCondLst>
                              <p:cond delay="0"/>
                            </p:stCondLst>
                            <p:childTnLst>
                              <p:par>
                                <p:cTn id="10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8" fill="hold">
                      <p:stCondLst>
                        <p:cond delay="indefinite"/>
                      </p:stCondLst>
                      <p:childTnLst>
                        <p:par>
                          <p:cTn id="1029" fill="hold">
                            <p:stCondLst>
                              <p:cond delay="0"/>
                            </p:stCondLst>
                            <p:childTnLst>
                              <p:par>
                                <p:cTn id="103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8" fill="hold">
                      <p:stCondLst>
                        <p:cond delay="indefinite"/>
                      </p:stCondLst>
                      <p:childTnLst>
                        <p:par>
                          <p:cTn id="1039" fill="hold">
                            <p:stCondLst>
                              <p:cond delay="0"/>
                            </p:stCondLst>
                            <p:childTnLst>
                              <p:par>
                                <p:cTn id="104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2" dur="500"/>
                                        <p:tgtEl>
                                          <p:spTgt spid="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045" dur="500"/>
                                        <p:tgtEl>
                                          <p:spTgt spid="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Performance Analysis – Model Selection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9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178"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Perform grid or random search to optimize predictors’ hyper-parameters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Use cross validation for performance evaluation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Choose the performance measure(s) of interest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Possibly use multiple datasets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Other parameters of the whole process can also be optimized by systemic or random search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Feature-set optimization done using feature selector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Other elements (types of cleaning, imputation, </a:t>
            </a:r>
            <a:r>
              <a:rPr b="0" i="1" lang="en-US" sz="3200" spc="-1" strike="noStrike">
                <a:solidFill>
                  <a:schemeClr val="dk1"/>
                </a:solidFill>
                <a:latin typeface="Calibri"/>
              </a:rPr>
              <a:t>etc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.) require semi-automatic (yet fully parallelized) optimization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b050"/>
                </a:solidFill>
                <a:latin typeface="Calibri"/>
              </a:rPr>
              <a:t>Performance is not the only consideration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rgbClr val="00b050"/>
                </a:solidFill>
                <a:latin typeface="Calibri"/>
              </a:rPr>
              <a:t>Rare signals with small contribution should not always be added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46" dur="indefinite" restart="never" nodeType="tmRoot">
          <p:childTnLst>
            <p:seq>
              <p:cTn id="1047" dur="indefinite" nodeType="mainSeq">
                <p:childTnLst>
                  <p:par>
                    <p:cTn id="1048" fill="hold">
                      <p:stCondLst>
                        <p:cond delay="indefinite"/>
                      </p:stCondLst>
                      <p:childTnLst>
                        <p:par>
                          <p:cTn id="1049" fill="hold">
                            <p:stCondLst>
                              <p:cond delay="0"/>
                            </p:stCondLst>
                            <p:childTnLst>
                              <p:par>
                                <p:cTn id="10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8" fill="hold">
                      <p:stCondLst>
                        <p:cond delay="indefinite"/>
                      </p:stCondLst>
                      <p:childTnLst>
                        <p:par>
                          <p:cTn id="1059" fill="hold">
                            <p:stCondLst>
                              <p:cond delay="0"/>
                            </p:stCondLst>
                            <p:childTnLst>
                              <p:par>
                                <p:cTn id="10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2" fill="hold">
                      <p:stCondLst>
                        <p:cond delay="indefinite"/>
                      </p:stCondLst>
                      <p:childTnLst>
                        <p:par>
                          <p:cTn id="1063" fill="hold">
                            <p:stCondLst>
                              <p:cond delay="0"/>
                            </p:stCondLst>
                            <p:childTnLst>
                              <p:par>
                                <p:cTn id="10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6" fill="hold">
                      <p:stCondLst>
                        <p:cond delay="indefinite"/>
                      </p:stCondLst>
                      <p:childTnLst>
                        <p:par>
                          <p:cTn id="1067" fill="hold">
                            <p:stCondLst>
                              <p:cond delay="0"/>
                            </p:stCondLst>
                            <p:childTnLst>
                              <p:par>
                                <p:cTn id="10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0" fill="hold">
                      <p:stCondLst>
                        <p:cond delay="indefinite"/>
                      </p:stCondLst>
                      <p:childTnLst>
                        <p:par>
                          <p:cTn id="1071" fill="hold">
                            <p:stCondLst>
                              <p:cond delay="0"/>
                            </p:stCondLst>
                            <p:childTnLst>
                              <p:par>
                                <p:cTn id="10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External Validation and Transfer Learning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911" name="Straight Connector 3"/>
          <p:cNvCxnSpPr/>
          <p:nvPr/>
        </p:nvCxnSpPr>
        <p:spPr>
          <a:xfrm flipH="1">
            <a:off x="6077880" y="1332360"/>
            <a:ext cx="43920" cy="4614840"/>
          </a:xfrm>
          <a:prstGeom prst="straightConnector1">
            <a:avLst/>
          </a:prstGeom>
          <a:ln>
            <a:solidFill>
              <a:srgbClr val="27a9e1"/>
            </a:solidFill>
            <a:round/>
          </a:ln>
        </p:spPr>
      </p:cxnSp>
      <p:sp>
        <p:nvSpPr>
          <p:cNvPr id="912" name="TextBox 4"/>
          <p:cNvSpPr/>
          <p:nvPr/>
        </p:nvSpPr>
        <p:spPr>
          <a:xfrm>
            <a:off x="2413080" y="913680"/>
            <a:ext cx="1339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Internal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3" name="TextBox 12"/>
          <p:cNvSpPr/>
          <p:nvPr/>
        </p:nvSpPr>
        <p:spPr>
          <a:xfrm>
            <a:off x="8446680" y="933480"/>
            <a:ext cx="1394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Calibri"/>
              </a:rPr>
              <a:t>External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4" name="TextBox 50"/>
          <p:cNvSpPr/>
          <p:nvPr/>
        </p:nvSpPr>
        <p:spPr>
          <a:xfrm>
            <a:off x="6481440" y="5381280"/>
            <a:ext cx="4839840" cy="5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Uses the power of the Internal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Incorporates client specific data to improve performance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5" name="Oval 25"/>
          <p:cNvSpPr/>
          <p:nvPr/>
        </p:nvSpPr>
        <p:spPr>
          <a:xfrm>
            <a:off x="2065320" y="2143440"/>
            <a:ext cx="1696320" cy="163872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400" spc="-1" strike="noStrike">
                <a:solidFill>
                  <a:srgbClr val="ffffff"/>
                </a:solidFill>
                <a:latin typeface="Calibri"/>
              </a:rPr>
              <a:t>Model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6" name="TextBox 2"/>
          <p:cNvSpPr/>
          <p:nvPr/>
        </p:nvSpPr>
        <p:spPr>
          <a:xfrm>
            <a:off x="1893240" y="4304520"/>
            <a:ext cx="2454840" cy="130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Trained on internal Data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Biological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No “client specific”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Trained on large datasets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7" name="Oval 27"/>
          <p:cNvSpPr/>
          <p:nvPr/>
        </p:nvSpPr>
        <p:spPr>
          <a:xfrm>
            <a:off x="7079760" y="1747800"/>
            <a:ext cx="1069920" cy="99504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Model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Scores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18" name="TextBox 10"/>
          <p:cNvSpPr/>
          <p:nvPr/>
        </p:nvSpPr>
        <p:spPr>
          <a:xfrm>
            <a:off x="8831520" y="1606320"/>
            <a:ext cx="553680" cy="100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6000" spc="-1" strike="noStrike">
                <a:solidFill>
                  <a:srgbClr val="0070c0"/>
                </a:solidFill>
                <a:latin typeface="Calibri"/>
              </a:rPr>
              <a:t>+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9" name="Oval 33"/>
          <p:cNvSpPr/>
          <p:nvPr/>
        </p:nvSpPr>
        <p:spPr>
          <a:xfrm>
            <a:off x="10001880" y="1747800"/>
            <a:ext cx="2005200" cy="995040"/>
          </a:xfrm>
          <a:prstGeom prst="ellipse">
            <a:avLst/>
          </a:prstGeom>
          <a:solidFill>
            <a:schemeClr val="tx2">
              <a:lumMod val="75000"/>
              <a:alpha val="75000"/>
            </a:scheme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Client Data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Calibri"/>
              </a:rPr>
              <a:t>Features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0" name="Down Arrow 11"/>
          <p:cNvSpPr/>
          <p:nvPr/>
        </p:nvSpPr>
        <p:spPr>
          <a:xfrm>
            <a:off x="8940960" y="2621880"/>
            <a:ext cx="406080" cy="729360"/>
          </a:xfrm>
          <a:prstGeom prst="downArrow">
            <a:avLst>
              <a:gd name="adj1" fmla="val 50000"/>
              <a:gd name="adj2" fmla="val 50000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921" name="Oval 34"/>
          <p:cNvSpPr/>
          <p:nvPr/>
        </p:nvSpPr>
        <p:spPr>
          <a:xfrm>
            <a:off x="8260200" y="3547800"/>
            <a:ext cx="1696320" cy="1638720"/>
          </a:xfrm>
          <a:prstGeom prst="ellipse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Retrained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2000" spc="-1" strike="noStrike">
                <a:solidFill>
                  <a:srgbClr val="ffffff"/>
                </a:solidFill>
                <a:latin typeface="Calibri"/>
              </a:rPr>
              <a:t>Model</a:t>
            </a:r>
            <a:endParaRPr b="0" lang="en-US" sz="20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6" dur="indefinite" restart="never" nodeType="tmRoot">
          <p:childTnLst>
            <p:seq>
              <p:cTn id="1077" dur="indefinite" nodeType="mainSeq">
                <p:childTnLst>
                  <p:par>
                    <p:cTn id="1078" fill="hold">
                      <p:stCondLst>
                        <p:cond delay="indefinite"/>
                      </p:stCondLst>
                      <p:childTnLst>
                        <p:par>
                          <p:cTn id="1079" fill="hold">
                            <p:stCondLst>
                              <p:cond delay="0"/>
                            </p:stCondLst>
                            <p:childTnLst>
                              <p:par>
                                <p:cTn id="108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923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924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925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926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927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28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29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0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1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2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3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4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5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6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7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accent2"/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dk1"/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38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939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chemeClr val="lt1">
                        <a:lumMod val="85000"/>
                      </a:schemeClr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lt1">
                        <a:lumMod val="85000"/>
                      </a:schemeClr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40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1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Serialization – An Enabler For Productization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3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9679"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‘Model’ include </a:t>
            </a:r>
            <a:r>
              <a:rPr b="0" i="1" lang="en-US" sz="3200" spc="-1" strike="noStrike">
                <a:solidFill>
                  <a:srgbClr val="00b050"/>
                </a:solidFill>
                <a:latin typeface="Calibri"/>
              </a:rPr>
              <a:t>all stages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of the process from MedRepository signals to post-processed predictions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It is extremely important to be able to save </a:t>
            </a:r>
            <a:r>
              <a:rPr b="0" i="1" lang="en-US" sz="3200" spc="-1" strike="noStrike">
                <a:solidFill>
                  <a:srgbClr val="00b050"/>
                </a:solidFill>
                <a:latin typeface="Calibri"/>
              </a:rPr>
              <a:t>all the complex paths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a model goes through in order to get a prediction.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Thus, we need to keep –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List of required signals lists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Repository Processors, Feature Generators, Feature Processors withal their parameters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Predictor and Post Processors used with all their parameters.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For ease of use, our serialization keeps all of this into </a:t>
            </a:r>
            <a:r>
              <a:rPr b="0" i="1" lang="en-US" sz="3200" spc="-1" strike="noStrike">
                <a:solidFill>
                  <a:srgbClr val="00b050"/>
                </a:solidFill>
                <a:latin typeface="Calibri"/>
              </a:rPr>
              <a:t>one single file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The file can be used for further training or for internal testing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The </a:t>
            </a:r>
            <a:r>
              <a:rPr b="0" i="1" lang="en-US" sz="2660" spc="-1" strike="noStrike">
                <a:solidFill>
                  <a:srgbClr val="00b050"/>
                </a:solidFill>
                <a:latin typeface="Calibri"/>
              </a:rPr>
              <a:t>same</a:t>
            </a: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 file is used as the engine for the final product (AlgoMarker)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Serialization process is complex as it allows for backward compatibility even when objects are changed, and parameters added.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92" dur="indefinite" restart="never" nodeType="tmRoot">
          <p:childTnLst>
            <p:seq>
              <p:cTn id="1093" dur="indefinite" nodeType="mainSeq">
                <p:childTnLst>
                  <p:par>
                    <p:cTn id="1094" fill="hold">
                      <p:stCondLst>
                        <p:cond delay="indefinite"/>
                      </p:stCondLst>
                      <p:childTnLst>
                        <p:par>
                          <p:cTn id="1095" fill="hold">
                            <p:stCondLst>
                              <p:cond delay="0"/>
                            </p:stCondLst>
                            <p:childTnLst>
                              <p:par>
                                <p:cTn id="10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8" fill="hold">
                      <p:stCondLst>
                        <p:cond delay="indefinite"/>
                      </p:stCondLst>
                      <p:childTnLst>
                        <p:par>
                          <p:cTn id="1099" fill="hold">
                            <p:stCondLst>
                              <p:cond delay="0"/>
                            </p:stCondLst>
                            <p:childTnLst>
                              <p:par>
                                <p:cTn id="110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2" fill="hold">
                      <p:stCondLst>
                        <p:cond delay="indefinite"/>
                      </p:stCondLst>
                      <p:childTnLst>
                        <p:par>
                          <p:cTn id="1103" fill="hold">
                            <p:stCondLst>
                              <p:cond delay="0"/>
                            </p:stCondLst>
                            <p:childTnLst>
                              <p:par>
                                <p:cTn id="11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2" fill="hold">
                      <p:stCondLst>
                        <p:cond delay="indefinite"/>
                      </p:stCondLst>
                      <p:childTnLst>
                        <p:par>
                          <p:cTn id="1113" fill="hold">
                            <p:stCondLst>
                              <p:cond delay="0"/>
                            </p:stCondLst>
                            <p:childTnLst>
                              <p:par>
                                <p:cTn id="11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0" fill="hold">
                      <p:stCondLst>
                        <p:cond delay="indefinite"/>
                      </p:stCondLst>
                      <p:childTnLst>
                        <p:par>
                          <p:cTn id="1121" fill="hold">
                            <p:stCondLst>
                              <p:cond delay="0"/>
                            </p:stCondLst>
                            <p:childTnLst>
                              <p:par>
                                <p:cTn id="11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AlgoMarkers and the AlgoAnalyzer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45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6865"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AlgoAnalyzer is the product environment to use our models -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 wrapper library allows the usage of models in field with the AlgoAnalyzer.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The engine (AlgoMarker) is the serialized model file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APIs include –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Load an AlgoMarker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Push data into a virtual in-memory repository (removing after usage)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Apply model on data and report scores (raw or calibrated), eligibility information, error information, and But-Why information.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Heavily tested, stabilized, efficient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Uses the </a:t>
            </a:r>
            <a:r>
              <a:rPr b="0" i="1" lang="en-US" sz="3200" spc="-1" strike="noStrike">
                <a:solidFill>
                  <a:srgbClr val="00b050"/>
                </a:solidFill>
                <a:latin typeface="Calibri"/>
              </a:rPr>
              <a:t>exact same 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model created in the training (the same serialized file).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24" dur="indefinite" restart="never" nodeType="tmRoot">
          <p:childTnLst>
            <p:seq>
              <p:cTn id="1125" dur="indefinite" nodeType="mainSeq">
                <p:childTnLst>
                  <p:par>
                    <p:cTn id="1126" fill="hold">
                      <p:stCondLst>
                        <p:cond delay="indefinite"/>
                      </p:stCondLst>
                      <p:childTnLst>
                        <p:par>
                          <p:cTn id="1127" fill="hold">
                            <p:stCondLst>
                              <p:cond delay="0"/>
                            </p:stCondLst>
                            <p:childTnLst>
                              <p:par>
                                <p:cTn id="112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4" fill="hold">
                      <p:stCondLst>
                        <p:cond delay="indefinite"/>
                      </p:stCondLst>
                      <p:childTnLst>
                        <p:par>
                          <p:cTn id="1135" fill="hold">
                            <p:stCondLst>
                              <p:cond delay="0"/>
                            </p:stCondLst>
                            <p:childTnLst>
                              <p:par>
                                <p:cTn id="11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4" fill="hold">
                      <p:stCondLst>
                        <p:cond delay="indefinite"/>
                      </p:stCondLst>
                      <p:childTnLst>
                        <p:par>
                          <p:cTn id="1145" fill="hold">
                            <p:stCondLst>
                              <p:cond delay="0"/>
                            </p:stCondLst>
                            <p:childTnLst>
                              <p:par>
                                <p:cTn id="1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8" fill="hold">
                      <p:stCondLst>
                        <p:cond delay="indefinite"/>
                      </p:stCondLst>
                      <p:childTnLst>
                        <p:par>
                          <p:cTn id="1149" fill="hold">
                            <p:stCondLst>
                              <p:cond delay="0"/>
                            </p:stCondLst>
                            <p:childTnLst>
                              <p:par>
                                <p:cTn id="1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Summary of Methodology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947" name="Group 13"/>
          <p:cNvGrpSpPr/>
          <p:nvPr/>
        </p:nvGrpSpPr>
        <p:grpSpPr>
          <a:xfrm>
            <a:off x="758520" y="1175400"/>
            <a:ext cx="10150200" cy="4506480"/>
            <a:chOff x="758520" y="1175400"/>
            <a:chExt cx="10150200" cy="4506480"/>
          </a:xfrm>
        </p:grpSpPr>
        <p:grpSp>
          <p:nvGrpSpPr>
            <p:cNvPr id="948" name="Group 2"/>
            <p:cNvGrpSpPr/>
            <p:nvPr/>
          </p:nvGrpSpPr>
          <p:grpSpPr>
            <a:xfrm>
              <a:off x="758520" y="1175400"/>
              <a:ext cx="10150200" cy="4506480"/>
              <a:chOff x="758520" y="1175400"/>
              <a:chExt cx="10150200" cy="4506480"/>
            </a:xfrm>
          </p:grpSpPr>
          <p:grpSp>
            <p:nvGrpSpPr>
              <p:cNvPr id="949" name="Group 3"/>
              <p:cNvGrpSpPr/>
              <p:nvPr/>
            </p:nvGrpSpPr>
            <p:grpSpPr>
              <a:xfrm>
                <a:off x="758520" y="1175400"/>
                <a:ext cx="10150200" cy="4506480"/>
                <a:chOff x="758520" y="1175400"/>
                <a:chExt cx="10150200" cy="4506480"/>
              </a:xfrm>
            </p:grpSpPr>
            <p:sp>
              <p:nvSpPr>
                <p:cNvPr id="950" name="Rounded Rectangle 5"/>
                <p:cNvSpPr/>
                <p:nvPr/>
              </p:nvSpPr>
              <p:spPr>
                <a:xfrm>
                  <a:off x="758520" y="1175400"/>
                  <a:ext cx="10150200" cy="4506480"/>
                </a:xfrm>
                <a:prstGeom prst="roundRect">
                  <a:avLst>
                    <a:gd name="adj" fmla="val 2998"/>
                  </a:avLst>
                </a:prstGeom>
                <a:gradFill rotWithShape="0">
                  <a:gsLst>
                    <a:gs pos="0">
                      <a:srgbClr val="0bb3fc"/>
                    </a:gs>
                    <a:gs pos="100000">
                      <a:srgbClr val="aedaff"/>
                    </a:gs>
                  </a:gsLst>
                  <a:lin ang="16200000"/>
                </a:gradFill>
                <a:ln>
                  <a:solidFill>
                    <a:srgbClr val="21a7e1"/>
                  </a:solidFill>
                  <a:round/>
                </a:ln>
                <a:effectLst>
                  <a:outerShdw blurRad="39960" dir="5400000" dist="23040" rotWithShape="0">
                    <a:srgbClr val="000000">
                      <a:alpha val="35000"/>
                    </a:srgbClr>
                  </a:outerShdw>
                </a:effectLst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/>
              </p:style>
              <p:txBody>
                <a:bodyPr lIns="90000" rIns="90000" tIns="45000" bIns="45000" anchor="t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en-US" sz="1870" spc="-1" strike="noStrike">
                    <a:solidFill>
                      <a:schemeClr val="lt1"/>
                    </a:solidFill>
                    <a:latin typeface="Calibri"/>
                  </a:endParaRPr>
                </a:p>
              </p:txBody>
            </p:sp>
            <p:sp>
              <p:nvSpPr>
                <p:cNvPr id="951" name="Rectangle 6"/>
                <p:cNvSpPr/>
                <p:nvPr/>
              </p:nvSpPr>
              <p:spPr>
                <a:xfrm rot="5400000">
                  <a:off x="5538960" y="851760"/>
                  <a:ext cx="440280" cy="88387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lang="en-US" sz="1400" spc="-1" strike="noStrike" u="sng">
                      <a:solidFill>
                        <a:schemeClr val="lt1">
                          <a:lumMod val="85000"/>
                        </a:schemeClr>
                      </a:solidFill>
                      <a:uFillTx/>
                      <a:latin typeface="Calibri"/>
                      <a:ea typeface="Calibri"/>
                    </a:rPr>
                    <a:t>Data Model:</a:t>
                  </a:r>
                  <a:r>
                    <a:rPr b="0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</a:t>
                  </a:r>
                  <a:r>
                    <a:rPr b="0" i="1" lang="en-US" sz="14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Unified, efficient in time and memory</a:t>
                  </a:r>
                  <a:endParaRPr b="0" lang="en-US" sz="14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52" name="Rectangle 7"/>
                <p:cNvSpPr/>
                <p:nvPr/>
              </p:nvSpPr>
              <p:spPr>
                <a:xfrm>
                  <a:off x="8607960" y="250848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Performance analysis, Bootstrapping, multiple datasets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53" name="Rectangle 9"/>
                <p:cNvSpPr/>
                <p:nvPr/>
              </p:nvSpPr>
              <p:spPr>
                <a:xfrm rot="5400000">
                  <a:off x="8284320" y="1141200"/>
                  <a:ext cx="567000" cy="20653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Validation &amp; Analysis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54" name="Rectangle 11"/>
                <p:cNvSpPr/>
                <p:nvPr/>
              </p:nvSpPr>
              <p:spPr>
                <a:xfrm>
                  <a:off x="3105000" y="2519280"/>
                  <a:ext cx="104580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Repository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Outliers, Enrichment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55" name="Rectangle 12"/>
                <p:cNvSpPr/>
                <p:nvPr/>
              </p:nvSpPr>
              <p:spPr>
                <a:xfrm>
                  <a:off x="7537320" y="2508480"/>
                  <a:ext cx="100764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Post-Process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Recalibration, Interpretation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56" name="Rectangle 14"/>
                <p:cNvSpPr/>
                <p:nvPr/>
              </p:nvSpPr>
              <p:spPr>
                <a:xfrm rot="5400000">
                  <a:off x="2244600" y="549360"/>
                  <a:ext cx="562680" cy="32493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Data  Preparation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57" name="Rectangle 15"/>
                <p:cNvSpPr/>
                <p:nvPr/>
              </p:nvSpPr>
              <p:spPr>
                <a:xfrm>
                  <a:off x="4297320" y="2519280"/>
                  <a:ext cx="89208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Generators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Moments, Trends, Embedding, Encoders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58" name="Rectangle 16"/>
                <p:cNvSpPr/>
                <p:nvPr/>
              </p:nvSpPr>
              <p:spPr>
                <a:xfrm rot="5400000">
                  <a:off x="5569560" y="623160"/>
                  <a:ext cx="560160" cy="310428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Model Generation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59" name="Rectangle 17"/>
                <p:cNvSpPr/>
                <p:nvPr/>
              </p:nvSpPr>
              <p:spPr>
                <a:xfrm>
                  <a:off x="5248080" y="2529360"/>
                  <a:ext cx="1042200" cy="243504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Feature Processors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Imputation, Feature Selection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60" name="Rectangle 18"/>
                <p:cNvSpPr/>
                <p:nvPr/>
              </p:nvSpPr>
              <p:spPr>
                <a:xfrm>
                  <a:off x="6365880" y="2529360"/>
                  <a:ext cx="1035720" cy="242352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Predictors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           </a:t>
                  </a: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Regression, Trees, Boosting, Neural-Nets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61" name="Rectangle 19"/>
                <p:cNvSpPr/>
                <p:nvPr/>
              </p:nvSpPr>
              <p:spPr>
                <a:xfrm>
                  <a:off x="9677160" y="2518560"/>
                  <a:ext cx="992160" cy="24339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t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1" i="1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AlgoAnalyzer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0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 as AlgoMarker</a:t>
                  </a:r>
                  <a:endParaRPr b="0" lang="en-US" sz="100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  <p:sp>
              <p:nvSpPr>
                <p:cNvPr id="962" name="Rectangle 20"/>
                <p:cNvSpPr/>
                <p:nvPr/>
              </p:nvSpPr>
              <p:spPr>
                <a:xfrm rot="5400000">
                  <a:off x="9889920" y="1684080"/>
                  <a:ext cx="567000" cy="99216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rgbClr val="000000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numCol="1" spcCol="0" lIns="122040" rIns="122040" tIns="60840" bIns="60840" anchor="ctr" vert="vert270">
                  <a:noAutofit/>
                </a:bodyPr>
                <a:p>
                  <a:pPr algn="ctr" defTabSz="914400">
                    <a:lnSpc>
                      <a:spcPct val="115000"/>
                    </a:lnSpc>
                    <a:spcAft>
                      <a:spcPts val="1332"/>
                    </a:spcAft>
                  </a:pPr>
                  <a:r>
                    <a:rPr b="0" lang="en-US" sz="1070" spc="-1" strike="noStrike">
                      <a:solidFill>
                        <a:schemeClr val="lt1">
                          <a:lumMod val="85000"/>
                        </a:schemeClr>
                      </a:solidFill>
                      <a:latin typeface="Calibri"/>
                      <a:ea typeface="Calibri"/>
                    </a:rPr>
                    <a:t>Exporting</a:t>
                  </a:r>
                  <a:endParaRPr b="0" lang="en-US" sz="1070" spc="-1" strike="noStrike">
                    <a:solidFill>
                      <a:srgbClr val="000000"/>
                    </a:solidFill>
                    <a:latin typeface="Arial"/>
                  </a:endParaRPr>
                </a:p>
              </p:txBody>
            </p:sp>
          </p:grpSp>
          <p:sp>
            <p:nvSpPr>
              <p:cNvPr id="963" name="Rectangle 4"/>
              <p:cNvSpPr/>
              <p:nvPr/>
            </p:nvSpPr>
            <p:spPr>
              <a:xfrm rot="5400000">
                <a:off x="5538960" y="-2889720"/>
                <a:ext cx="440280" cy="883872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0000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/>
            </p:style>
            <p:txBody>
              <a:bodyPr numCol="1" spcCol="0" lIns="122040" rIns="122040" tIns="60840" bIns="60840" anchor="ctr" vert="vert270">
                <a:noAutofit/>
              </a:bodyPr>
              <a:p>
                <a:pPr algn="ctr" defTabSz="914400">
                  <a:lnSpc>
                    <a:spcPct val="115000"/>
                  </a:lnSpc>
                  <a:spcAft>
                    <a:spcPts val="1332"/>
                  </a:spcAft>
                </a:pPr>
                <a:r>
                  <a:rPr b="1" lang="en-US" sz="1400" spc="-1" strike="noStrike" u="sng">
                    <a:solidFill>
                      <a:srgbClr val="00b050"/>
                    </a:solidFill>
                    <a:uFillTx/>
                    <a:latin typeface="Calibri"/>
                    <a:ea typeface="Calibri"/>
                  </a:rPr>
                  <a:t>Model construction: </a:t>
                </a:r>
                <a:r>
                  <a:rPr b="0" i="1" lang="en-US" sz="1400" spc="-1" strike="noStrike">
                    <a:solidFill>
                      <a:schemeClr val="dk1"/>
                    </a:solidFill>
                    <a:latin typeface="Calibri"/>
                    <a:ea typeface="Calibri"/>
                  </a:rPr>
                  <a:t>Modular, C++ libraries, python APIs </a:t>
                </a:r>
                <a:endParaRPr b="0" lang="en-U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964" name="Rectangle 21"/>
            <p:cNvSpPr/>
            <p:nvPr/>
          </p:nvSpPr>
          <p:spPr>
            <a:xfrm>
              <a:off x="91188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Datasets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           </a:t>
              </a: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Importing, Organization, Normalization, Ontologies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5" name="Rectangle 22"/>
            <p:cNvSpPr/>
            <p:nvPr/>
          </p:nvSpPr>
          <p:spPr>
            <a:xfrm>
              <a:off x="2013840" y="2518560"/>
              <a:ext cx="1045800" cy="243396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numCol="1" spcCol="0" lIns="122040" rIns="122040" tIns="60840" bIns="60840" anchor="t">
              <a:noAutofit/>
            </a:bodyPr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1" i="1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Cohort Preparation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15000"/>
                </a:lnSpc>
                <a:spcAft>
                  <a:spcPts val="1332"/>
                </a:spcAft>
              </a:pPr>
              <a:r>
                <a:rPr b="0" lang="en-US" sz="1000" spc="-1" strike="noStrike">
                  <a:solidFill>
                    <a:schemeClr val="lt1">
                      <a:lumMod val="85000"/>
                    </a:schemeClr>
                  </a:solidFill>
                  <a:latin typeface="Calibri"/>
                  <a:ea typeface="Calibri"/>
                </a:rPr>
                <a:t>Selecting population, Sampling, Labeling</a:t>
              </a:r>
              <a:endParaRPr b="0" lang="en-US" sz="10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Model Construction – the Complete Picture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7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71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unified language to define and work with ML projects.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grpSp>
        <p:nvGrpSpPr>
          <p:cNvPr id="968" name="Group 32"/>
          <p:cNvGrpSpPr/>
          <p:nvPr/>
        </p:nvGrpSpPr>
        <p:grpSpPr>
          <a:xfrm>
            <a:off x="810000" y="1896480"/>
            <a:ext cx="9893520" cy="3789720"/>
            <a:chOff x="810000" y="1896480"/>
            <a:chExt cx="9893520" cy="3789720"/>
          </a:xfrm>
        </p:grpSpPr>
        <p:sp>
          <p:nvSpPr>
            <p:cNvPr id="969" name="Rounded Rectangle 3"/>
            <p:cNvSpPr/>
            <p:nvPr/>
          </p:nvSpPr>
          <p:spPr>
            <a:xfrm>
              <a:off x="810000" y="1941840"/>
              <a:ext cx="1575720" cy="7484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Raw Data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0" name="Rounded Rectangle 4"/>
            <p:cNvSpPr/>
            <p:nvPr/>
          </p:nvSpPr>
          <p:spPr>
            <a:xfrm>
              <a:off x="4068000" y="1896480"/>
              <a:ext cx="1575720" cy="7484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Repository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1" name="Rounded Rectangle 5"/>
            <p:cNvSpPr/>
            <p:nvPr/>
          </p:nvSpPr>
          <p:spPr>
            <a:xfrm>
              <a:off x="818640" y="3866760"/>
              <a:ext cx="1575720" cy="74844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Cohort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cxnSp>
          <p:nvCxnSpPr>
            <p:cNvPr id="972" name="Straight Arrow Connector 9"/>
            <p:cNvCxnSpPr/>
            <p:nvPr/>
          </p:nvCxnSpPr>
          <p:spPr>
            <a:xfrm flipH="1">
              <a:off x="2413440" y="2473920"/>
              <a:ext cx="1627560" cy="1392840"/>
            </a:xfrm>
            <a:prstGeom prst="straightConnector1">
              <a:avLst/>
            </a:prstGeom>
            <a:ln>
              <a:solidFill>
                <a:srgbClr val="27a9e1"/>
              </a:solidFill>
              <a:round/>
              <a:tailEnd len="med" type="triangle" w="med"/>
            </a:ln>
          </p:spPr>
        </p:cxnSp>
        <p:sp>
          <p:nvSpPr>
            <p:cNvPr id="973" name="Rounded Rectangle 10"/>
            <p:cNvSpPr/>
            <p:nvPr/>
          </p:nvSpPr>
          <p:spPr>
            <a:xfrm>
              <a:off x="4068000" y="3902760"/>
              <a:ext cx="1575720" cy="7124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Train/Test Lists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4" name="Rectangle 13"/>
            <p:cNvSpPr/>
            <p:nvPr/>
          </p:nvSpPr>
          <p:spPr>
            <a:xfrm>
              <a:off x="2586600" y="1946880"/>
              <a:ext cx="1262520" cy="243360"/>
            </a:xfrm>
            <a:prstGeom prst="rect">
              <a:avLst/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7a9e1">
                  <a:lumMod val="75000"/>
                </a:srgbClr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Semi Automated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5" name="Rectangle 14"/>
            <p:cNvSpPr/>
            <p:nvPr/>
          </p:nvSpPr>
          <p:spPr>
            <a:xfrm>
              <a:off x="2586600" y="2890440"/>
              <a:ext cx="735480" cy="243360"/>
            </a:xfrm>
            <a:prstGeom prst="rect">
              <a:avLst/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7a9e1">
                  <a:lumMod val="75000"/>
                </a:srgbClr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Optional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6" name="Rectangle 18"/>
            <p:cNvSpPr/>
            <p:nvPr/>
          </p:nvSpPr>
          <p:spPr>
            <a:xfrm>
              <a:off x="2699640" y="4495320"/>
              <a:ext cx="1036080" cy="839880"/>
            </a:xfrm>
            <a:prstGeom prst="rect">
              <a:avLst/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7a9e1">
                  <a:lumMod val="75000"/>
                </a:srgbClr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Sampling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Filtering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Matching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200" spc="-1" strike="noStrike">
                  <a:solidFill>
                    <a:schemeClr val="dk1"/>
                  </a:solidFill>
                  <a:latin typeface="Calibri"/>
                </a:rPr>
                <a:t>Splitting</a:t>
              </a:r>
              <a:endParaRPr b="0" lang="en-US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7" name="Right Arrow 19"/>
            <p:cNvSpPr/>
            <p:nvPr/>
          </p:nvSpPr>
          <p:spPr>
            <a:xfrm>
              <a:off x="2394720" y="2185200"/>
              <a:ext cx="1681560" cy="25236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78" name="Right Arrow 23"/>
            <p:cNvSpPr/>
            <p:nvPr/>
          </p:nvSpPr>
          <p:spPr>
            <a:xfrm>
              <a:off x="2413440" y="4114800"/>
              <a:ext cx="1654200" cy="25236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79" name="Rounded Rectangle 24"/>
            <p:cNvSpPr/>
            <p:nvPr/>
          </p:nvSpPr>
          <p:spPr>
            <a:xfrm>
              <a:off x="6336720" y="2795760"/>
              <a:ext cx="1575720" cy="748440"/>
            </a:xfrm>
            <a:prstGeom prst="roundRect">
              <a:avLst>
                <a:gd name="adj" fmla="val 16667"/>
              </a:avLst>
            </a:prstGeom>
            <a:solidFill>
              <a:srgbClr val="ffc000"/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Modeling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&amp; Testing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0" name="Rectangle 25"/>
            <p:cNvSpPr/>
            <p:nvPr/>
          </p:nvSpPr>
          <p:spPr>
            <a:xfrm>
              <a:off x="4814280" y="2645640"/>
              <a:ext cx="83520" cy="1256760"/>
            </a:xfrm>
            <a:prstGeom prst="rect">
              <a:avLst/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81" name="Right Arrow 26"/>
            <p:cNvSpPr/>
            <p:nvPr/>
          </p:nvSpPr>
          <p:spPr>
            <a:xfrm>
              <a:off x="4898160" y="3094560"/>
              <a:ext cx="1438200" cy="20952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82" name="Rounded Rectangle 28"/>
            <p:cNvSpPr/>
            <p:nvPr/>
          </p:nvSpPr>
          <p:spPr>
            <a:xfrm>
              <a:off x="6336720" y="3902760"/>
              <a:ext cx="1575720" cy="1783440"/>
            </a:xfrm>
            <a:prstGeom prst="roundRect">
              <a:avLst>
                <a:gd name="adj" fmla="val 1666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Configure: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Cleaning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Features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Selection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Normalization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algn="ctr"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Model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3" name="Up Arrow 29"/>
            <p:cNvSpPr/>
            <p:nvPr/>
          </p:nvSpPr>
          <p:spPr>
            <a:xfrm>
              <a:off x="6966720" y="3544920"/>
              <a:ext cx="173880" cy="321480"/>
            </a:xfrm>
            <a:prstGeom prst="up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984" name="Rounded Rectangle 30"/>
            <p:cNvSpPr/>
            <p:nvPr/>
          </p:nvSpPr>
          <p:spPr>
            <a:xfrm>
              <a:off x="9127800" y="2795760"/>
              <a:ext cx="1575720" cy="748440"/>
            </a:xfrm>
            <a:prstGeom prst="roundRect">
              <a:avLst>
                <a:gd name="adj" fmla="val 16667"/>
              </a:avLst>
            </a:prstGeom>
            <a:solidFill>
              <a:srgbClr val="92d050"/>
            </a:soli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Export as AlgoMarker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5" name="Right Arrow 31"/>
            <p:cNvSpPr/>
            <p:nvPr/>
          </p:nvSpPr>
          <p:spPr>
            <a:xfrm>
              <a:off x="7914240" y="3094560"/>
              <a:ext cx="1213200" cy="209520"/>
            </a:xfrm>
            <a:prstGeom prst="rightArrow">
              <a:avLst>
                <a:gd name="adj1" fmla="val 50000"/>
                <a:gd name="adj2" fmla="val 50000"/>
              </a:avLst>
            </a:prstGeom>
            <a:gradFill rotWithShape="0">
              <a:gsLst>
                <a:gs pos="0">
                  <a:srgbClr val="0bb3fc"/>
                </a:gs>
                <a:gs pos="100000">
                  <a:srgbClr val="aedaff"/>
                </a:gs>
              </a:gsLst>
              <a:lin ang="16200000"/>
            </a:gradFill>
            <a:ln>
              <a:solidFill>
                <a:srgbClr val="21a7e1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Model Construction – the Code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7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56244"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All processes use internal (or imported) C++ libraries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Highly efficient in memory usage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Fast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Highly parallelized to improve performance on a single machine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Large, debugged and documented body of code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large set of tools (C++ executables) wrap the basic capabilities to allow -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Loading to repositories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Model training, testing and export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Parameters optimization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Feature matrix export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Cross validation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Generation of cohorts and sample sets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Printing out models’ information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Graphical viewers for patients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More…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All of the basic capabilities and most of the tools are wrapped and have Python APIs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Exploratory projects using Jupyter notebooks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Use Python’s graphical tools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Combine with TensorFlow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2" dur="indefinite" restart="never" nodeType="tmRoot">
          <p:childTnLst>
            <p:seq>
              <p:cTn id="1153" dur="indefinite" nodeType="mainSeq">
                <p:childTnLst>
                  <p:par>
                    <p:cTn id="1154" fill="hold">
                      <p:stCondLst>
                        <p:cond delay="indefinite"/>
                      </p:stCondLst>
                      <p:childTnLst>
                        <p:par>
                          <p:cTn id="1155" fill="hold">
                            <p:stCondLst>
                              <p:cond delay="0"/>
                            </p:stCondLst>
                            <p:childTnLst>
                              <p:par>
                                <p:cTn id="11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6" fill="hold">
                      <p:stCondLst>
                        <p:cond delay="indefinite"/>
                      </p:stCondLst>
                      <p:childTnLst>
                        <p:par>
                          <p:cTn id="1167" fill="hold">
                            <p:stCondLst>
                              <p:cond delay="0"/>
                            </p:stCondLst>
                            <p:childTnLst>
                              <p:par>
                                <p:cTn id="1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8" fill="hold">
                      <p:stCondLst>
                        <p:cond delay="indefinite"/>
                      </p:stCondLst>
                      <p:childTnLst>
                        <p:par>
                          <p:cTn id="1189" fill="hold">
                            <p:stCondLst>
                              <p:cond delay="0"/>
                            </p:stCondLst>
                            <p:childTnLst>
                              <p:par>
                                <p:cTn id="11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The Need for a Platform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Many different questions use common methodologies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Accumulated knowledge should be maintained, shared and reused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Can’t write everything from scratch every time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Bugs, bugs and more bugs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479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Waste of precious time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No ready ML platform specializing in medical data.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Medical data </a:t>
            </a:r>
            <a:r>
              <a:rPr b="0" i="1" lang="en-US" sz="2800" spc="-1" strike="noStrike">
                <a:solidFill>
                  <a:srgbClr val="00b050"/>
                </a:solidFill>
                <a:latin typeface="Calibri"/>
              </a:rPr>
              <a:t>is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different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Enable easy transfer from research to product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Comply with regulation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56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Enable versioning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Model Construction – the Data Repository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89" name="Rounded Rectangle 30"/>
          <p:cNvSpPr/>
          <p:nvPr/>
        </p:nvSpPr>
        <p:spPr>
          <a:xfrm>
            <a:off x="1099800" y="2596320"/>
            <a:ext cx="171720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MedRepository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0" name="Rounded Rectangle 30"/>
          <p:cNvSpPr/>
          <p:nvPr/>
        </p:nvSpPr>
        <p:spPr>
          <a:xfrm>
            <a:off x="3164040" y="1067760"/>
            <a:ext cx="199872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MedSignal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1" name="Rounded Rectangle 30"/>
          <p:cNvSpPr/>
          <p:nvPr/>
        </p:nvSpPr>
        <p:spPr>
          <a:xfrm>
            <a:off x="3164040" y="2079360"/>
            <a:ext cx="199872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MedDictionary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2" name="Rounded Rectangle 30"/>
          <p:cNvSpPr/>
          <p:nvPr/>
        </p:nvSpPr>
        <p:spPr>
          <a:xfrm>
            <a:off x="3164040" y="3090600"/>
            <a:ext cx="199872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Pid-Repository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3" name="Rounded Rectangle 30"/>
          <p:cNvSpPr/>
          <p:nvPr/>
        </p:nvSpPr>
        <p:spPr>
          <a:xfrm>
            <a:off x="3164040" y="4101840"/>
            <a:ext cx="199872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Dynamic            Pid-Repository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4" name="Straight Arrow Connector 67"/>
          <p:cNvCxnSpPr>
            <a:stCxn id="992" idx="2"/>
            <a:endCxn id="993" idx="0"/>
          </p:cNvCxnSpPr>
          <p:nvPr/>
        </p:nvCxnSpPr>
        <p:spPr>
          <a:xfrm>
            <a:off x="4163400" y="3839040"/>
            <a:ext cx="360" cy="26316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sp>
        <p:nvSpPr>
          <p:cNvPr id="995" name="Rounded Rectangle 3"/>
          <p:cNvSpPr/>
          <p:nvPr/>
        </p:nvSpPr>
        <p:spPr>
          <a:xfrm>
            <a:off x="5461560" y="2596320"/>
            <a:ext cx="3018240" cy="748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InfraMed: Data Repository Infrastructure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6" name="Rounded Rectangle 3"/>
          <p:cNvSpPr/>
          <p:nvPr/>
        </p:nvSpPr>
        <p:spPr>
          <a:xfrm>
            <a:off x="5461560" y="3596400"/>
            <a:ext cx="3018240" cy="2009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Loading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Accessing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Changing Signals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Accessing Dictionaries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997" name="Straight Arrow Connector 73"/>
          <p:cNvCxnSpPr>
            <a:stCxn id="989" idx="3"/>
            <a:endCxn id="990" idx="1"/>
          </p:cNvCxnSpPr>
          <p:nvPr/>
        </p:nvCxnSpPr>
        <p:spPr>
          <a:xfrm flipV="1">
            <a:off x="2817000" y="1441800"/>
            <a:ext cx="347400" cy="15289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998" name="Straight Arrow Connector 75"/>
          <p:cNvCxnSpPr>
            <a:stCxn id="989" idx="3"/>
            <a:endCxn id="991" idx="1"/>
          </p:cNvCxnSpPr>
          <p:nvPr/>
        </p:nvCxnSpPr>
        <p:spPr>
          <a:xfrm flipV="1">
            <a:off x="2817000" y="2453400"/>
            <a:ext cx="347400" cy="5173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999" name="Straight Arrow Connector 77"/>
          <p:cNvCxnSpPr>
            <a:stCxn id="989" idx="3"/>
            <a:endCxn id="992" idx="1"/>
          </p:cNvCxnSpPr>
          <p:nvPr/>
        </p:nvCxnSpPr>
        <p:spPr>
          <a:xfrm>
            <a:off x="2817000" y="2970360"/>
            <a:ext cx="347400" cy="49464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00" name="Straight Arrow Connector 79"/>
          <p:cNvCxnSpPr>
            <a:stCxn id="995" idx="2"/>
            <a:endCxn id="996" idx="0"/>
          </p:cNvCxnSpPr>
          <p:nvPr/>
        </p:nvCxnSpPr>
        <p:spPr>
          <a:xfrm>
            <a:off x="6970680" y="3344760"/>
            <a:ext cx="360" cy="25200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sp>
        <p:nvSpPr>
          <p:cNvPr id="1001" name="Rounded Rectangle 24"/>
          <p:cNvSpPr/>
          <p:nvPr/>
        </p:nvSpPr>
        <p:spPr>
          <a:xfrm>
            <a:off x="8776800" y="2596320"/>
            <a:ext cx="2566440" cy="7484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Data Handling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2" name="Rounded Rectangle 24"/>
          <p:cNvSpPr/>
          <p:nvPr/>
        </p:nvSpPr>
        <p:spPr>
          <a:xfrm>
            <a:off x="8776800" y="3596400"/>
            <a:ext cx="2566440" cy="200988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Loading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Viewing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Handling Units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Fixing Resolutions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3" name="Rounded Rectangle 24"/>
          <p:cNvSpPr/>
          <p:nvPr/>
        </p:nvSpPr>
        <p:spPr>
          <a:xfrm>
            <a:off x="8776800" y="1170720"/>
            <a:ext cx="2566440" cy="117468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Configuration File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Command Line Params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04" name="Straight Arrow Connector 84"/>
          <p:cNvCxnSpPr>
            <a:stCxn id="1001" idx="2"/>
            <a:endCxn id="1002" idx="0"/>
          </p:cNvCxnSpPr>
          <p:nvPr/>
        </p:nvCxnSpPr>
        <p:spPr>
          <a:xfrm>
            <a:off x="10059840" y="3344760"/>
            <a:ext cx="360" cy="25200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05" name="Straight Arrow Connector 86"/>
          <p:cNvCxnSpPr>
            <a:stCxn id="1001" idx="0"/>
            <a:endCxn id="1003" idx="2"/>
          </p:cNvCxnSpPr>
          <p:nvPr/>
        </p:nvCxnSpPr>
        <p:spPr>
          <a:xfrm flipV="1">
            <a:off x="10059840" y="2345400"/>
            <a:ext cx="360" cy="25128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06" name="Straight Arrow Connector 88"/>
          <p:cNvCxnSpPr>
            <a:stCxn id="990" idx="3"/>
            <a:endCxn id="995" idx="1"/>
          </p:cNvCxnSpPr>
          <p:nvPr/>
        </p:nvCxnSpPr>
        <p:spPr>
          <a:xfrm>
            <a:off x="5162760" y="1441800"/>
            <a:ext cx="299160" cy="15289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07" name="Straight Arrow Connector 90"/>
          <p:cNvCxnSpPr>
            <a:stCxn id="991" idx="3"/>
            <a:endCxn id="995" idx="1"/>
          </p:cNvCxnSpPr>
          <p:nvPr/>
        </p:nvCxnSpPr>
        <p:spPr>
          <a:xfrm>
            <a:off x="5162760" y="2453400"/>
            <a:ext cx="299160" cy="5173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08" name="Straight Arrow Connector 92"/>
          <p:cNvCxnSpPr>
            <a:stCxn id="992" idx="3"/>
            <a:endCxn id="995" idx="1"/>
          </p:cNvCxnSpPr>
          <p:nvPr/>
        </p:nvCxnSpPr>
        <p:spPr>
          <a:xfrm flipV="1">
            <a:off x="5162760" y="2970360"/>
            <a:ext cx="299160" cy="49464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09" name="Straight Arrow Connector 94"/>
          <p:cNvCxnSpPr>
            <a:stCxn id="993" idx="3"/>
            <a:endCxn id="995" idx="1"/>
          </p:cNvCxnSpPr>
          <p:nvPr/>
        </p:nvCxnSpPr>
        <p:spPr>
          <a:xfrm flipV="1">
            <a:off x="5162760" y="2970360"/>
            <a:ext cx="299160" cy="150588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10" name="Straight Arrow Connector 96"/>
          <p:cNvCxnSpPr>
            <a:stCxn id="995" idx="3"/>
            <a:endCxn id="1001" idx="1"/>
          </p:cNvCxnSpPr>
          <p:nvPr/>
        </p:nvCxnSpPr>
        <p:spPr>
          <a:xfrm>
            <a:off x="8479800" y="2970360"/>
            <a:ext cx="297360" cy="36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98" dur="indefinite" restart="never" nodeType="tmRoot">
          <p:childTnLst>
            <p:seq>
              <p:cTn id="1199" dur="indefinite" nodeType="mainSeq">
                <p:childTnLst>
                  <p:par>
                    <p:cTn id="1200" fill="hold">
                      <p:stCondLst>
                        <p:cond delay="indefinite"/>
                      </p:stCondLst>
                      <p:childTnLst>
                        <p:par>
                          <p:cTn id="1201" fill="hold">
                            <p:stCondLst>
                              <p:cond delay="0"/>
                            </p:stCondLst>
                            <p:childTnLst>
                              <p:par>
                                <p:cTn id="12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4" fill="hold">
                      <p:stCondLst>
                        <p:cond delay="indefinite"/>
                      </p:stCondLst>
                      <p:childTnLst>
                        <p:par>
                          <p:cTn id="1215" fill="hold">
                            <p:stCondLst>
                              <p:cond delay="0"/>
                            </p:stCondLst>
                            <p:childTnLst>
                              <p:par>
                                <p:cTn id="12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0" fill="hold">
                      <p:stCondLst>
                        <p:cond delay="indefinite"/>
                      </p:stCondLst>
                      <p:childTnLst>
                        <p:par>
                          <p:cTn id="1221" fill="hold">
                            <p:stCondLst>
                              <p:cond delay="0"/>
                            </p:stCondLst>
                            <p:childTnLst>
                              <p:par>
                                <p:cTn id="122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2" fill="hold">
                      <p:stCondLst>
                        <p:cond delay="indefinite"/>
                      </p:stCondLst>
                      <p:childTnLst>
                        <p:par>
                          <p:cTn id="1233" fill="hold">
                            <p:stCondLst>
                              <p:cond delay="0"/>
                            </p:stCondLst>
                            <p:childTnLst>
                              <p:par>
                                <p:cTn id="123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8" fill="hold">
                      <p:stCondLst>
                        <p:cond delay="indefinite"/>
                      </p:stCondLst>
                      <p:childTnLst>
                        <p:par>
                          <p:cTn id="1239" fill="hold">
                            <p:stCondLst>
                              <p:cond delay="0"/>
                            </p:stCondLst>
                            <p:childTnLst>
                              <p:par>
                                <p:cTn id="12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4" fill="hold">
                      <p:stCondLst>
                        <p:cond delay="indefinite"/>
                      </p:stCondLst>
                      <p:childTnLst>
                        <p:par>
                          <p:cTn id="1245" fill="hold">
                            <p:stCondLst>
                              <p:cond delay="0"/>
                            </p:stCondLst>
                            <p:childTnLst>
                              <p:par>
                                <p:cTn id="12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0" fill="hold">
                      <p:stCondLst>
                        <p:cond delay="indefinite"/>
                      </p:stCondLst>
                      <p:childTnLst>
                        <p:par>
                          <p:cTn id="1251" fill="hold">
                            <p:stCondLst>
                              <p:cond delay="0"/>
                            </p:stCondLst>
                            <p:childTnLst>
                              <p:par>
                                <p:cTn id="125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Model construction – Cohort and Samples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2" name="Rounded Rectangle 30"/>
          <p:cNvSpPr/>
          <p:nvPr/>
        </p:nvSpPr>
        <p:spPr>
          <a:xfrm>
            <a:off x="7776360" y="3260880"/>
            <a:ext cx="171720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MedRepository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3" name="Rounded Rectangle 30"/>
          <p:cNvSpPr/>
          <p:nvPr/>
        </p:nvSpPr>
        <p:spPr>
          <a:xfrm>
            <a:off x="2698200" y="2730240"/>
            <a:ext cx="171720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MedCohort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4" name="Rounded Rectangle 30"/>
          <p:cNvSpPr/>
          <p:nvPr/>
        </p:nvSpPr>
        <p:spPr>
          <a:xfrm>
            <a:off x="2698200" y="3859560"/>
            <a:ext cx="171720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MedSamples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5" name="Rounded Rectangle 24"/>
          <p:cNvSpPr/>
          <p:nvPr/>
        </p:nvSpPr>
        <p:spPr>
          <a:xfrm>
            <a:off x="4812480" y="2730240"/>
            <a:ext cx="2566440" cy="7484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Cohort Generation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6" name="Rounded Rectangle 24"/>
          <p:cNvSpPr/>
          <p:nvPr/>
        </p:nvSpPr>
        <p:spPr>
          <a:xfrm>
            <a:off x="4812480" y="3853800"/>
            <a:ext cx="2566440" cy="7484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Sampling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7" name="Rounded Rectangle 24"/>
          <p:cNvSpPr/>
          <p:nvPr/>
        </p:nvSpPr>
        <p:spPr>
          <a:xfrm>
            <a:off x="3700800" y="1762200"/>
            <a:ext cx="2566440" cy="5821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Command Line Params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8" name="Rounded Rectangle 24"/>
          <p:cNvSpPr/>
          <p:nvPr/>
        </p:nvSpPr>
        <p:spPr>
          <a:xfrm>
            <a:off x="6492960" y="1762200"/>
            <a:ext cx="2566440" cy="5936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Problem Specific Code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9" name="Rounded Rectangle 24"/>
          <p:cNvSpPr/>
          <p:nvPr/>
        </p:nvSpPr>
        <p:spPr>
          <a:xfrm>
            <a:off x="4812480" y="4977360"/>
            <a:ext cx="2566440" cy="5821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Command Line Params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20" name="Straight Arrow Connector 3"/>
          <p:cNvCxnSpPr>
            <a:stCxn id="1013" idx="3"/>
            <a:endCxn id="1015" idx="1"/>
          </p:cNvCxnSpPr>
          <p:nvPr/>
        </p:nvCxnSpPr>
        <p:spPr>
          <a:xfrm>
            <a:off x="4415400" y="3104280"/>
            <a:ext cx="397440" cy="36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21" name="Straight Arrow Connector 8"/>
          <p:cNvCxnSpPr>
            <a:stCxn id="1012" idx="1"/>
            <a:endCxn id="1015" idx="3"/>
          </p:cNvCxnSpPr>
          <p:nvPr/>
        </p:nvCxnSpPr>
        <p:spPr>
          <a:xfrm flipH="1" flipV="1">
            <a:off x="7378920" y="3104280"/>
            <a:ext cx="397800" cy="53100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22" name="Straight Arrow Connector 10"/>
          <p:cNvCxnSpPr>
            <a:stCxn id="1013" idx="3"/>
            <a:endCxn id="1016" idx="1"/>
          </p:cNvCxnSpPr>
          <p:nvPr/>
        </p:nvCxnSpPr>
        <p:spPr>
          <a:xfrm>
            <a:off x="4415400" y="3104280"/>
            <a:ext cx="397440" cy="11239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23" name="Straight Arrow Connector 12"/>
          <p:cNvCxnSpPr>
            <a:stCxn id="1014" idx="3"/>
            <a:endCxn id="1016" idx="1"/>
          </p:cNvCxnSpPr>
          <p:nvPr/>
        </p:nvCxnSpPr>
        <p:spPr>
          <a:xfrm flipV="1">
            <a:off x="4415400" y="4227840"/>
            <a:ext cx="397440" cy="61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24" name="Straight Arrow Connector 18"/>
          <p:cNvCxnSpPr>
            <a:stCxn id="1012" idx="1"/>
            <a:endCxn id="1016" idx="3"/>
          </p:cNvCxnSpPr>
          <p:nvPr/>
        </p:nvCxnSpPr>
        <p:spPr>
          <a:xfrm flipH="1">
            <a:off x="7378920" y="3634920"/>
            <a:ext cx="397800" cy="59328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25" name="Straight Arrow Connector 20"/>
          <p:cNvCxnSpPr>
            <a:stCxn id="1015" idx="0"/>
            <a:endCxn id="1017" idx="2"/>
          </p:cNvCxnSpPr>
          <p:nvPr/>
        </p:nvCxnSpPr>
        <p:spPr>
          <a:xfrm flipH="1" flipV="1">
            <a:off x="4983840" y="2344320"/>
            <a:ext cx="1112040" cy="38628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26" name="Straight Arrow Connector 22"/>
          <p:cNvCxnSpPr>
            <a:stCxn id="1015" idx="0"/>
            <a:endCxn id="1018" idx="2"/>
          </p:cNvCxnSpPr>
          <p:nvPr/>
        </p:nvCxnSpPr>
        <p:spPr>
          <a:xfrm flipV="1">
            <a:off x="6095520" y="2355840"/>
            <a:ext cx="1680840" cy="37476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27" name="Straight Arrow Connector 33"/>
          <p:cNvCxnSpPr>
            <a:stCxn id="1016" idx="2"/>
            <a:endCxn id="1019" idx="0"/>
          </p:cNvCxnSpPr>
          <p:nvPr/>
        </p:nvCxnSpPr>
        <p:spPr>
          <a:xfrm>
            <a:off x="6095520" y="4602240"/>
            <a:ext cx="360" cy="37548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56" dur="indefinite" restart="never" nodeType="tmRoot">
          <p:childTnLst>
            <p:seq>
              <p:cTn id="1257" dur="indefinite" nodeType="mainSeq">
                <p:childTnLst>
                  <p:par>
                    <p:cTn id="1258" fill="hold">
                      <p:stCondLst>
                        <p:cond delay="indefinite"/>
                      </p:stCondLst>
                      <p:childTnLst>
                        <p:par>
                          <p:cTn id="1259" fill="hold">
                            <p:stCondLst>
                              <p:cond delay="0"/>
                            </p:stCondLst>
                            <p:childTnLst>
                              <p:par>
                                <p:cTn id="126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2" fill="hold">
                      <p:stCondLst>
                        <p:cond delay="indefinite"/>
                      </p:stCondLst>
                      <p:childTnLst>
                        <p:par>
                          <p:cTn id="1263" fill="hold">
                            <p:stCondLst>
                              <p:cond delay="0"/>
                            </p:stCondLst>
                            <p:childTnLst>
                              <p:par>
                                <p:cTn id="12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0" fill="hold">
                      <p:stCondLst>
                        <p:cond delay="indefinite"/>
                      </p:stCondLst>
                      <p:childTnLst>
                        <p:par>
                          <p:cTn id="1271" fill="hold">
                            <p:stCondLst>
                              <p:cond delay="0"/>
                            </p:stCondLst>
                            <p:childTnLst>
                              <p:par>
                                <p:cTn id="12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6" fill="hold">
                      <p:stCondLst>
                        <p:cond delay="indefinite"/>
                      </p:stCondLst>
                      <p:childTnLst>
                        <p:par>
                          <p:cTn id="1277" fill="hold">
                            <p:stCondLst>
                              <p:cond delay="0"/>
                            </p:stCondLst>
                            <p:childTnLst>
                              <p:par>
                                <p:cTn id="12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2" fill="hold">
                      <p:stCondLst>
                        <p:cond delay="indefinite"/>
                      </p:stCondLst>
                      <p:childTnLst>
                        <p:par>
                          <p:cTn id="1283" fill="hold">
                            <p:stCondLst>
                              <p:cond delay="0"/>
                            </p:stCondLst>
                            <p:childTnLst>
                              <p:par>
                                <p:cTn id="128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2" fill="hold">
                      <p:stCondLst>
                        <p:cond delay="indefinite"/>
                      </p:stCondLst>
                      <p:childTnLst>
                        <p:par>
                          <p:cTn id="1293" fill="hold">
                            <p:stCondLst>
                              <p:cond delay="0"/>
                            </p:stCondLst>
                            <p:childTnLst>
                              <p:par>
                                <p:cTn id="12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Model construction – Training and Testing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29" name="Rounded Rectangle 30"/>
          <p:cNvSpPr/>
          <p:nvPr/>
        </p:nvSpPr>
        <p:spPr>
          <a:xfrm>
            <a:off x="1099800" y="2596320"/>
            <a:ext cx="171720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MedModel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0" name="Rounded Rectangle 30"/>
          <p:cNvSpPr/>
          <p:nvPr/>
        </p:nvSpPr>
        <p:spPr>
          <a:xfrm>
            <a:off x="3164040" y="1067760"/>
            <a:ext cx="199872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Rep Processors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1" name="Rounded Rectangle 30"/>
          <p:cNvSpPr/>
          <p:nvPr/>
        </p:nvSpPr>
        <p:spPr>
          <a:xfrm>
            <a:off x="3164040" y="2079360"/>
            <a:ext cx="199872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Feature Generators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2" name="Rounded Rectangle 30"/>
          <p:cNvSpPr/>
          <p:nvPr/>
        </p:nvSpPr>
        <p:spPr>
          <a:xfrm>
            <a:off x="3164040" y="3090600"/>
            <a:ext cx="199872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Feature Processors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3" name="Rounded Rectangle 30"/>
          <p:cNvSpPr/>
          <p:nvPr/>
        </p:nvSpPr>
        <p:spPr>
          <a:xfrm>
            <a:off x="3164040" y="4101840"/>
            <a:ext cx="199872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MedPredictors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4" name="Rounded Rectangle 3"/>
          <p:cNvSpPr/>
          <p:nvPr/>
        </p:nvSpPr>
        <p:spPr>
          <a:xfrm>
            <a:off x="5621760" y="2596320"/>
            <a:ext cx="3018240" cy="748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MedProcessTools: Model Construction Infrastucture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5" name="Rounded Rectangle 3"/>
          <p:cNvSpPr/>
          <p:nvPr/>
        </p:nvSpPr>
        <p:spPr>
          <a:xfrm>
            <a:off x="5621760" y="3596400"/>
            <a:ext cx="3018240" cy="200988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Learning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Applying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Calibrating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36" name="Straight Arrow Connector 73"/>
          <p:cNvCxnSpPr>
            <a:stCxn id="1029" idx="3"/>
            <a:endCxn id="1030" idx="1"/>
          </p:cNvCxnSpPr>
          <p:nvPr/>
        </p:nvCxnSpPr>
        <p:spPr>
          <a:xfrm flipV="1">
            <a:off x="2817000" y="1441800"/>
            <a:ext cx="347400" cy="15289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37" name="Straight Arrow Connector 75"/>
          <p:cNvCxnSpPr>
            <a:stCxn id="1029" idx="3"/>
            <a:endCxn id="1031" idx="1"/>
          </p:cNvCxnSpPr>
          <p:nvPr/>
        </p:nvCxnSpPr>
        <p:spPr>
          <a:xfrm flipV="1">
            <a:off x="2817000" y="2453400"/>
            <a:ext cx="347400" cy="5173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38" name="Straight Arrow Connector 77"/>
          <p:cNvCxnSpPr>
            <a:stCxn id="1029" idx="3"/>
            <a:endCxn id="1032" idx="1"/>
          </p:cNvCxnSpPr>
          <p:nvPr/>
        </p:nvCxnSpPr>
        <p:spPr>
          <a:xfrm>
            <a:off x="2817000" y="2970360"/>
            <a:ext cx="347400" cy="49464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39" name="Straight Arrow Connector 79"/>
          <p:cNvCxnSpPr>
            <a:stCxn id="1034" idx="2"/>
            <a:endCxn id="1035" idx="0"/>
          </p:cNvCxnSpPr>
          <p:nvPr/>
        </p:nvCxnSpPr>
        <p:spPr>
          <a:xfrm>
            <a:off x="7130880" y="3344760"/>
            <a:ext cx="360" cy="25200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sp>
        <p:nvSpPr>
          <p:cNvPr id="1040" name="Rounded Rectangle 24"/>
          <p:cNvSpPr/>
          <p:nvPr/>
        </p:nvSpPr>
        <p:spPr>
          <a:xfrm>
            <a:off x="9099360" y="2596320"/>
            <a:ext cx="2566440" cy="7484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Learning/Testing tools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Rounded Rectangle 24"/>
          <p:cNvSpPr/>
          <p:nvPr/>
        </p:nvSpPr>
        <p:spPr>
          <a:xfrm>
            <a:off x="9099360" y="3595680"/>
            <a:ext cx="2566440" cy="200988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Learn/Test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Cross Validation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Optimization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View Model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2" name="Rounded Rectangle 24"/>
          <p:cNvSpPr/>
          <p:nvPr/>
        </p:nvSpPr>
        <p:spPr>
          <a:xfrm>
            <a:off x="9099360" y="1067400"/>
            <a:ext cx="2566440" cy="74556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Json Configuration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43" name="Straight Arrow Connector 84"/>
          <p:cNvCxnSpPr>
            <a:stCxn id="1040" idx="2"/>
            <a:endCxn id="1041" idx="0"/>
          </p:cNvCxnSpPr>
          <p:nvPr/>
        </p:nvCxnSpPr>
        <p:spPr>
          <a:xfrm>
            <a:off x="10382400" y="3344760"/>
            <a:ext cx="360" cy="25128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44" name="Straight Arrow Connector 86"/>
          <p:cNvCxnSpPr>
            <a:stCxn id="1040" idx="0"/>
            <a:endCxn id="1042" idx="2"/>
          </p:cNvCxnSpPr>
          <p:nvPr/>
        </p:nvCxnSpPr>
        <p:spPr>
          <a:xfrm flipV="1">
            <a:off x="10382400" y="1812960"/>
            <a:ext cx="360" cy="7837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sp>
        <p:nvSpPr>
          <p:cNvPr id="1045" name="Rounded Rectangle 30"/>
          <p:cNvSpPr/>
          <p:nvPr/>
        </p:nvSpPr>
        <p:spPr>
          <a:xfrm>
            <a:off x="5444640" y="1064160"/>
            <a:ext cx="171720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MedRepository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6" name="Rounded Rectangle 30"/>
          <p:cNvSpPr/>
          <p:nvPr/>
        </p:nvSpPr>
        <p:spPr>
          <a:xfrm>
            <a:off x="1099800" y="3465000"/>
            <a:ext cx="171720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MedFeatures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7" name="Rounded Rectangle 30"/>
          <p:cNvSpPr/>
          <p:nvPr/>
        </p:nvSpPr>
        <p:spPr>
          <a:xfrm>
            <a:off x="3164040" y="5060160"/>
            <a:ext cx="199872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Post Processors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48" name="Straight Arrow Connector 3"/>
          <p:cNvCxnSpPr>
            <a:stCxn id="1045" idx="2"/>
            <a:endCxn id="1034" idx="0"/>
          </p:cNvCxnSpPr>
          <p:nvPr/>
        </p:nvCxnSpPr>
        <p:spPr>
          <a:xfrm>
            <a:off x="6303240" y="1812600"/>
            <a:ext cx="828000" cy="78408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49" name="Straight Arrow Connector 6"/>
          <p:cNvCxnSpPr>
            <a:stCxn id="1030" idx="3"/>
            <a:endCxn id="1034" idx="1"/>
          </p:cNvCxnSpPr>
          <p:nvPr/>
        </p:nvCxnSpPr>
        <p:spPr>
          <a:xfrm>
            <a:off x="5162760" y="1441800"/>
            <a:ext cx="459360" cy="15289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50" name="Straight Arrow Connector 8"/>
          <p:cNvCxnSpPr>
            <a:stCxn id="1031" idx="3"/>
            <a:endCxn id="1034" idx="1"/>
          </p:cNvCxnSpPr>
          <p:nvPr/>
        </p:nvCxnSpPr>
        <p:spPr>
          <a:xfrm>
            <a:off x="5162760" y="2453400"/>
            <a:ext cx="459360" cy="5173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51" name="Straight Arrow Connector 10"/>
          <p:cNvCxnSpPr>
            <a:stCxn id="1032" idx="3"/>
            <a:endCxn id="1034" idx="1"/>
          </p:cNvCxnSpPr>
          <p:nvPr/>
        </p:nvCxnSpPr>
        <p:spPr>
          <a:xfrm flipV="1">
            <a:off x="5162760" y="2970360"/>
            <a:ext cx="459360" cy="49464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52" name="Straight Arrow Connector 12"/>
          <p:cNvCxnSpPr>
            <a:stCxn id="1033" idx="3"/>
            <a:endCxn id="1034" idx="1"/>
          </p:cNvCxnSpPr>
          <p:nvPr/>
        </p:nvCxnSpPr>
        <p:spPr>
          <a:xfrm flipV="1">
            <a:off x="5162760" y="2970360"/>
            <a:ext cx="459360" cy="150588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53" name="Straight Arrow Connector 14"/>
          <p:cNvCxnSpPr>
            <a:stCxn id="1047" idx="3"/>
            <a:endCxn id="1034" idx="1"/>
          </p:cNvCxnSpPr>
          <p:nvPr/>
        </p:nvCxnSpPr>
        <p:spPr>
          <a:xfrm flipV="1">
            <a:off x="5162760" y="2970360"/>
            <a:ext cx="459360" cy="246420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sp>
        <p:nvSpPr>
          <p:cNvPr id="1054" name="Rounded Rectangle 30"/>
          <p:cNvSpPr/>
          <p:nvPr/>
        </p:nvSpPr>
        <p:spPr>
          <a:xfrm>
            <a:off x="7206480" y="1064160"/>
            <a:ext cx="1717200" cy="748440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MedSamples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55" name="Straight Arrow Connector 43"/>
          <p:cNvCxnSpPr>
            <a:stCxn id="1054" idx="2"/>
            <a:endCxn id="1034" idx="0"/>
          </p:cNvCxnSpPr>
          <p:nvPr/>
        </p:nvCxnSpPr>
        <p:spPr>
          <a:xfrm flipH="1">
            <a:off x="7130880" y="1812600"/>
            <a:ext cx="934560" cy="78408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56" name="Straight Arrow Connector 45"/>
          <p:cNvCxnSpPr>
            <a:stCxn id="1034" idx="3"/>
            <a:endCxn id="1040" idx="1"/>
          </p:cNvCxnSpPr>
          <p:nvPr/>
        </p:nvCxnSpPr>
        <p:spPr>
          <a:xfrm>
            <a:off x="8640000" y="2970360"/>
            <a:ext cx="459720" cy="36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57" name="Straight Arrow Connector 47"/>
          <p:cNvCxnSpPr>
            <a:stCxn id="1046" idx="3"/>
            <a:endCxn id="1031" idx="1"/>
          </p:cNvCxnSpPr>
          <p:nvPr/>
        </p:nvCxnSpPr>
        <p:spPr>
          <a:xfrm flipV="1">
            <a:off x="2817000" y="2453400"/>
            <a:ext cx="347400" cy="138600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58" name="Straight Arrow Connector 49"/>
          <p:cNvCxnSpPr>
            <a:stCxn id="1046" idx="3"/>
            <a:endCxn id="1032" idx="1"/>
          </p:cNvCxnSpPr>
          <p:nvPr/>
        </p:nvCxnSpPr>
        <p:spPr>
          <a:xfrm flipV="1">
            <a:off x="2817000" y="3464640"/>
            <a:ext cx="347400" cy="37476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59" name="Straight Arrow Connector 51"/>
          <p:cNvCxnSpPr>
            <a:stCxn id="1046" idx="3"/>
            <a:endCxn id="1033" idx="1"/>
          </p:cNvCxnSpPr>
          <p:nvPr/>
        </p:nvCxnSpPr>
        <p:spPr>
          <a:xfrm>
            <a:off x="2817000" y="3839040"/>
            <a:ext cx="347400" cy="63720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60" name="Straight Arrow Connector 54"/>
          <p:cNvCxnSpPr>
            <a:stCxn id="1046" idx="3"/>
            <a:endCxn id="1047" idx="1"/>
          </p:cNvCxnSpPr>
          <p:nvPr/>
        </p:nvCxnSpPr>
        <p:spPr>
          <a:xfrm>
            <a:off x="2817000" y="3839040"/>
            <a:ext cx="347400" cy="159552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98" dur="indefinite" restart="never" nodeType="tmRoot">
          <p:childTnLst>
            <p:seq>
              <p:cTn id="1299" dur="indefinite" nodeType="mainSeq">
                <p:childTnLst>
                  <p:par>
                    <p:cTn id="1300" fill="hold">
                      <p:stCondLst>
                        <p:cond delay="indefinite"/>
                      </p:stCondLst>
                      <p:childTnLst>
                        <p:par>
                          <p:cTn id="1301" fill="hold">
                            <p:stCondLst>
                              <p:cond delay="0"/>
                            </p:stCondLst>
                            <p:childTnLst>
                              <p:par>
                                <p:cTn id="130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6" fill="hold">
                      <p:stCondLst>
                        <p:cond delay="indefinite"/>
                      </p:stCondLst>
                      <p:childTnLst>
                        <p:par>
                          <p:cTn id="1307" fill="hold">
                            <p:stCondLst>
                              <p:cond delay="0"/>
                            </p:stCondLst>
                            <p:childTnLst>
                              <p:par>
                                <p:cTn id="130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0" fill="hold">
                      <p:stCondLst>
                        <p:cond delay="indefinite"/>
                      </p:stCondLst>
                      <p:childTnLst>
                        <p:par>
                          <p:cTn id="1311" fill="hold">
                            <p:stCondLst>
                              <p:cond delay="0"/>
                            </p:stCondLst>
                            <p:childTnLst>
                              <p:par>
                                <p:cTn id="13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6" fill="hold">
                      <p:stCondLst>
                        <p:cond delay="indefinite"/>
                      </p:stCondLst>
                      <p:childTnLst>
                        <p:par>
                          <p:cTn id="1337" fill="hold">
                            <p:stCondLst>
                              <p:cond delay="0"/>
                            </p:stCondLst>
                            <p:childTnLst>
                              <p:par>
                                <p:cTn id="13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4" fill="hold">
                      <p:stCondLst>
                        <p:cond delay="indefinite"/>
                      </p:stCondLst>
                      <p:childTnLst>
                        <p:par>
                          <p:cTn id="1355" fill="hold">
                            <p:stCondLst>
                              <p:cond delay="0"/>
                            </p:stCondLst>
                            <p:childTnLst>
                              <p:par>
                                <p:cTn id="135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0" fill="hold">
                      <p:stCondLst>
                        <p:cond delay="indefinite"/>
                      </p:stCondLst>
                      <p:childTnLst>
                        <p:par>
                          <p:cTn id="1361" fill="hold">
                            <p:stCondLst>
                              <p:cond delay="0"/>
                            </p:stCondLst>
                            <p:childTnLst>
                              <p:par>
                                <p:cTn id="136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6" fill="hold">
                      <p:stCondLst>
                        <p:cond delay="indefinite"/>
                      </p:stCondLst>
                      <p:childTnLst>
                        <p:par>
                          <p:cTn id="1367" fill="hold">
                            <p:stCondLst>
                              <p:cond delay="0"/>
                            </p:stCondLst>
                            <p:childTnLst>
                              <p:par>
                                <p:cTn id="13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2" fill="hold">
                      <p:stCondLst>
                        <p:cond delay="indefinite"/>
                      </p:stCondLst>
                      <p:childTnLst>
                        <p:par>
                          <p:cTn id="1373" fill="hold">
                            <p:stCondLst>
                              <p:cond delay="0"/>
                            </p:stCondLst>
                            <p:childTnLst>
                              <p:par>
                                <p:cTn id="13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Model construction – Performance Analysis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2" name="Rounded Rectangle 3"/>
          <p:cNvSpPr/>
          <p:nvPr/>
        </p:nvSpPr>
        <p:spPr>
          <a:xfrm>
            <a:off x="2165400" y="2519640"/>
            <a:ext cx="3018240" cy="748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0bb3fc"/>
              </a:gs>
              <a:gs pos="100000">
                <a:srgbClr val="aedaff"/>
              </a:gs>
            </a:gsLst>
            <a:lin ang="16200000"/>
          </a:gra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Bootstrapping: Infrastructure for Performance Analysis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3" name="Rounded Rectangle 24"/>
          <p:cNvSpPr/>
          <p:nvPr/>
        </p:nvSpPr>
        <p:spPr>
          <a:xfrm>
            <a:off x="5965560" y="2519640"/>
            <a:ext cx="2566440" cy="74844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Performance Analysis Tool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4" name="Rounded Rectangle 24"/>
          <p:cNvSpPr/>
          <p:nvPr/>
        </p:nvSpPr>
        <p:spPr>
          <a:xfrm>
            <a:off x="5965560" y="1440000"/>
            <a:ext cx="2566440" cy="74556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21a7e1"/>
            </a:solidFill>
            <a:round/>
          </a:ln>
          <a:effectLst>
            <a:outerShdw blurRad="3996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Configuration file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1065" name="Straight Arrow Connector 3"/>
          <p:cNvCxnSpPr>
            <a:stCxn id="1062" idx="3"/>
            <a:endCxn id="1063" idx="1"/>
          </p:cNvCxnSpPr>
          <p:nvPr/>
        </p:nvCxnSpPr>
        <p:spPr>
          <a:xfrm>
            <a:off x="5183640" y="2893680"/>
            <a:ext cx="782280" cy="36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  <p:cxnSp>
        <p:nvCxnSpPr>
          <p:cNvPr id="1066" name="Straight Arrow Connector 5"/>
          <p:cNvCxnSpPr>
            <a:stCxn id="1063" idx="0"/>
            <a:endCxn id="1064" idx="2"/>
          </p:cNvCxnSpPr>
          <p:nvPr/>
        </p:nvCxnSpPr>
        <p:spPr>
          <a:xfrm flipV="1">
            <a:off x="7248600" y="2185560"/>
            <a:ext cx="360" cy="334440"/>
          </a:xfrm>
          <a:prstGeom prst="straightConnector1">
            <a:avLst/>
          </a:prstGeom>
          <a:ln>
            <a:solidFill>
              <a:srgbClr val="27a9e1"/>
            </a:solidFill>
            <a:round/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78" dur="indefinite" restart="never" nodeType="tmRoot">
          <p:childTnLst>
            <p:seq>
              <p:cTn id="1379" dur="indefinite" nodeType="mainSeq">
                <p:childTnLst>
                  <p:par>
                    <p:cTn id="1380" fill="hold">
                      <p:stCondLst>
                        <p:cond delay="indefinite"/>
                      </p:stCondLst>
                      <p:childTnLst>
                        <p:par>
                          <p:cTn id="1381" fill="hold">
                            <p:stCondLst>
                              <p:cond delay="0"/>
                            </p:stCondLst>
                            <p:childTnLst>
                              <p:par>
                                <p:cTn id="13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6" fill="hold">
                      <p:stCondLst>
                        <p:cond delay="indefinite"/>
                      </p:stCondLst>
                      <p:childTnLst>
                        <p:par>
                          <p:cTn id="1387" fill="hold">
                            <p:stCondLst>
                              <p:cond delay="0"/>
                            </p:stCondLst>
                            <p:childTnLst>
                              <p:par>
                                <p:cTn id="138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Internal or External Sandboxes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cxnSp>
        <p:nvCxnSpPr>
          <p:cNvPr id="1068" name="Straight Connector 3"/>
          <p:cNvCxnSpPr/>
          <p:nvPr/>
        </p:nvCxnSpPr>
        <p:spPr>
          <a:xfrm flipH="1">
            <a:off x="6077880" y="1332360"/>
            <a:ext cx="43920" cy="4614840"/>
          </a:xfrm>
          <a:prstGeom prst="straightConnector1">
            <a:avLst/>
          </a:prstGeom>
          <a:ln>
            <a:solidFill>
              <a:srgbClr val="27a9e1"/>
            </a:solidFill>
            <a:round/>
          </a:ln>
        </p:spPr>
      </p:cxnSp>
      <p:sp>
        <p:nvSpPr>
          <p:cNvPr id="1069" name="TextBox 4"/>
          <p:cNvSpPr/>
          <p:nvPr/>
        </p:nvSpPr>
        <p:spPr>
          <a:xfrm>
            <a:off x="2413080" y="913680"/>
            <a:ext cx="13392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Internal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0" name="TextBox 12"/>
          <p:cNvSpPr/>
          <p:nvPr/>
        </p:nvSpPr>
        <p:spPr>
          <a:xfrm>
            <a:off x="8446680" y="933480"/>
            <a:ext cx="139428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External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71" name="Group 9"/>
          <p:cNvGrpSpPr/>
          <p:nvPr/>
        </p:nvGrpSpPr>
        <p:grpSpPr>
          <a:xfrm>
            <a:off x="1136520" y="1629360"/>
            <a:ext cx="3892320" cy="3656160"/>
            <a:chOff x="1136520" y="1629360"/>
            <a:chExt cx="3892320" cy="3656160"/>
          </a:xfrm>
        </p:grpSpPr>
        <p:grpSp>
          <p:nvGrpSpPr>
            <p:cNvPr id="1072" name="Group 5"/>
            <p:cNvGrpSpPr/>
            <p:nvPr/>
          </p:nvGrpSpPr>
          <p:grpSpPr>
            <a:xfrm>
              <a:off x="3501360" y="1955160"/>
              <a:ext cx="1156680" cy="924480"/>
              <a:chOff x="3501360" y="1955160"/>
              <a:chExt cx="1156680" cy="924480"/>
            </a:xfrm>
          </p:grpSpPr>
          <p:pic>
            <p:nvPicPr>
              <p:cNvPr id="1073" name="Picture 13" descr=""/>
              <p:cNvPicPr/>
              <p:nvPr/>
            </p:nvPicPr>
            <p:blipFill>
              <a:blip r:embed="rId1"/>
              <a:stretch/>
            </p:blipFill>
            <p:spPr>
              <a:xfrm>
                <a:off x="3501360" y="1955160"/>
                <a:ext cx="1156680" cy="296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74" name="Picture 15" descr=""/>
              <p:cNvPicPr/>
              <p:nvPr/>
            </p:nvPicPr>
            <p:blipFill>
              <a:blip r:embed="rId2"/>
              <a:stretch/>
            </p:blipFill>
            <p:spPr>
              <a:xfrm>
                <a:off x="3501360" y="2269080"/>
                <a:ext cx="1156680" cy="296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75" name="Picture 18" descr=""/>
              <p:cNvPicPr/>
              <p:nvPr/>
            </p:nvPicPr>
            <p:blipFill>
              <a:blip r:embed="rId3"/>
              <a:stretch/>
            </p:blipFill>
            <p:spPr>
              <a:xfrm>
                <a:off x="3501360" y="2583000"/>
                <a:ext cx="1156680" cy="296640"/>
              </a:xfrm>
              <a:prstGeom prst="rect">
                <a:avLst/>
              </a:prstGeom>
              <a:ln w="0">
                <a:noFill/>
              </a:ln>
            </p:spPr>
          </p:pic>
        </p:grpSp>
        <p:grpSp>
          <p:nvGrpSpPr>
            <p:cNvPr id="1076" name="Group 19"/>
            <p:cNvGrpSpPr/>
            <p:nvPr/>
          </p:nvGrpSpPr>
          <p:grpSpPr>
            <a:xfrm>
              <a:off x="3501360" y="3927960"/>
              <a:ext cx="1156680" cy="924840"/>
              <a:chOff x="3501360" y="3927960"/>
              <a:chExt cx="1156680" cy="924840"/>
            </a:xfrm>
          </p:grpSpPr>
          <p:pic>
            <p:nvPicPr>
              <p:cNvPr id="1077" name="Picture 20" descr=""/>
              <p:cNvPicPr/>
              <p:nvPr/>
            </p:nvPicPr>
            <p:blipFill>
              <a:blip r:embed="rId4"/>
              <a:stretch/>
            </p:blipFill>
            <p:spPr>
              <a:xfrm>
                <a:off x="3501360" y="3927960"/>
                <a:ext cx="1156680" cy="296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78" name="Picture 21" descr=""/>
              <p:cNvPicPr/>
              <p:nvPr/>
            </p:nvPicPr>
            <p:blipFill>
              <a:blip r:embed="rId5"/>
              <a:stretch/>
            </p:blipFill>
            <p:spPr>
              <a:xfrm>
                <a:off x="3501360" y="4241880"/>
                <a:ext cx="1156680" cy="2966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079" name="Picture 22" descr=""/>
              <p:cNvPicPr/>
              <p:nvPr/>
            </p:nvPicPr>
            <p:blipFill>
              <a:blip r:embed="rId6"/>
              <a:stretch/>
            </p:blipFill>
            <p:spPr>
              <a:xfrm>
                <a:off x="3501360" y="4556160"/>
                <a:ext cx="1156680" cy="296640"/>
              </a:xfrm>
              <a:prstGeom prst="rect">
                <a:avLst/>
              </a:prstGeom>
              <a:ln w="0">
                <a:noFill/>
              </a:ln>
            </p:spPr>
          </p:pic>
        </p:grpSp>
        <p:sp>
          <p:nvSpPr>
            <p:cNvPr id="1080" name="TextBox 7"/>
            <p:cNvSpPr/>
            <p:nvPr/>
          </p:nvSpPr>
          <p:spPr>
            <a:xfrm>
              <a:off x="1344600" y="1955160"/>
              <a:ext cx="1875600" cy="85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Data Center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20M+ records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100M+ patient years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1" name="TextBox 23"/>
            <p:cNvSpPr/>
            <p:nvPr/>
          </p:nvSpPr>
          <p:spPr>
            <a:xfrm>
              <a:off x="1392120" y="3925440"/>
              <a:ext cx="1901520" cy="36396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Computing Cluster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2" name="Rounded Rectangle 8"/>
            <p:cNvSpPr/>
            <p:nvPr/>
          </p:nvSpPr>
          <p:spPr>
            <a:xfrm>
              <a:off x="1136520" y="1629360"/>
              <a:ext cx="3892320" cy="36561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083" name="TextBox 24"/>
          <p:cNvSpPr/>
          <p:nvPr/>
        </p:nvSpPr>
        <p:spPr>
          <a:xfrm>
            <a:off x="2480400" y="5535360"/>
            <a:ext cx="926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Secured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084" name="Group 26"/>
          <p:cNvGrpSpPr/>
          <p:nvPr/>
        </p:nvGrpSpPr>
        <p:grpSpPr>
          <a:xfrm>
            <a:off x="7197840" y="1669320"/>
            <a:ext cx="3892320" cy="3656160"/>
            <a:chOff x="7197840" y="1669320"/>
            <a:chExt cx="3892320" cy="3656160"/>
          </a:xfrm>
        </p:grpSpPr>
        <p:pic>
          <p:nvPicPr>
            <p:cNvPr id="1085" name="Picture 35" descr=""/>
            <p:cNvPicPr/>
            <p:nvPr/>
          </p:nvPicPr>
          <p:blipFill>
            <a:blip r:embed="rId7"/>
            <a:stretch/>
          </p:blipFill>
          <p:spPr>
            <a:xfrm>
              <a:off x="9562680" y="1994760"/>
              <a:ext cx="1156680" cy="2966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86" name="Picture 32" descr=""/>
            <p:cNvPicPr/>
            <p:nvPr/>
          </p:nvPicPr>
          <p:blipFill>
            <a:blip r:embed="rId8"/>
            <a:stretch/>
          </p:blipFill>
          <p:spPr>
            <a:xfrm>
              <a:off x="9562680" y="3967920"/>
              <a:ext cx="1156680" cy="29664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87" name="TextBox 29"/>
            <p:cNvSpPr/>
            <p:nvPr/>
          </p:nvSpPr>
          <p:spPr>
            <a:xfrm>
              <a:off x="7400520" y="1994760"/>
              <a:ext cx="1258560" cy="6076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Data Server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600" spc="-1" strike="noStrike">
                  <a:solidFill>
                    <a:schemeClr val="dk1"/>
                  </a:solidFill>
                  <a:latin typeface="Calibri"/>
                </a:rPr>
                <a:t>Client Data</a:t>
              </a:r>
              <a:endParaRPr b="0" lang="en-US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8" name="TextBox 30"/>
            <p:cNvSpPr/>
            <p:nvPr/>
          </p:nvSpPr>
          <p:spPr>
            <a:xfrm>
              <a:off x="7459920" y="3965400"/>
              <a:ext cx="2944080" cy="7909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Calibri"/>
                </a:rPr>
                <a:t>Computing Server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Installed with Medial Tools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  <a:p>
              <a:pPr defTabSz="914400">
                <a:lnSpc>
                  <a:spcPct val="100000"/>
                </a:lnSpc>
              </a:pPr>
              <a:r>
                <a:rPr b="0" lang="en-US" sz="1400" spc="-1" strike="noStrike">
                  <a:solidFill>
                    <a:schemeClr val="dk1"/>
                  </a:solidFill>
                  <a:latin typeface="Calibri"/>
                </a:rPr>
                <a:t>Repository/Training/Testing/Exporting</a:t>
              </a: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9" name="Rounded Rectangle 31"/>
            <p:cNvSpPr/>
            <p:nvPr/>
          </p:nvSpPr>
          <p:spPr>
            <a:xfrm>
              <a:off x="7197840" y="1669320"/>
              <a:ext cx="3892320" cy="3656160"/>
            </a:xfrm>
            <a:prstGeom prst="roundRect">
              <a:avLst>
                <a:gd name="adj" fmla="val 16667"/>
              </a:avLst>
            </a:prstGeom>
            <a:noFill/>
            <a:ln>
              <a:solidFill>
                <a:srgbClr val="0070c0"/>
              </a:solidFill>
              <a:round/>
            </a:ln>
            <a:effectLst>
              <a:outerShdw blurRad="39960" dir="5400000" dist="2304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en-US" sz="1800" spc="-1" strike="noStrike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1090" name="TextBox 50"/>
          <p:cNvSpPr/>
          <p:nvPr/>
        </p:nvSpPr>
        <p:spPr>
          <a:xfrm>
            <a:off x="8243640" y="5538600"/>
            <a:ext cx="1596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Secured Access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2" dur="indefinite" restart="never" nodeType="tmRoot">
          <p:childTnLst>
            <p:seq>
              <p:cTn id="1393" dur="indefinite" nodeType="mainSeq">
                <p:childTnLst>
                  <p:par>
                    <p:cTn id="1394" fill="hold">
                      <p:stCondLst>
                        <p:cond delay="indefinite"/>
                      </p:stCondLst>
                      <p:childTnLst>
                        <p:par>
                          <p:cTn id="1395" fill="hold">
                            <p:stCondLst>
                              <p:cond delay="0"/>
                            </p:stCondLst>
                            <p:childTnLst>
                              <p:par>
                                <p:cTn id="139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Model construction – the Usage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2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Everything is highly configurable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To train a new model, no need to write code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 simple Json format configuration file defines </a:t>
            </a:r>
            <a:r>
              <a:rPr b="0" i="1" lang="en-US" sz="2660" spc="-1" strike="noStrike">
                <a:solidFill>
                  <a:srgbClr val="00b050"/>
                </a:solidFill>
                <a:latin typeface="Calibri"/>
              </a:rPr>
              <a:t>all</a:t>
            </a: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 the stages selected for the model and their parameters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Unifying the whole process of ML on medical records to one paradigm.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Additional command-line parameters for many of the tools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Hands on example will follow …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Effortless porting to AlgoAnalyzer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 new “</a:t>
            </a: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language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” for Medical ML was created.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What are We Working on Now ?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4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Enrichment and improvement of Infrastructure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Building new AlgoMarkers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Research Directions –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But Why ?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Causal Inference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Multiple Imputations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Continuous Signals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Additional blood counts parameters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Treatment/Tests Rationalization (anemia)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533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2660" spc="-1" strike="noStrike">
                <a:solidFill>
                  <a:schemeClr val="dk1"/>
                </a:solidFill>
                <a:latin typeface="Calibri"/>
              </a:rPr>
              <a:t>RNNs </a:t>
            </a:r>
            <a:endParaRPr b="0" lang="en-US" sz="2660" spc="-1" strike="noStrike">
              <a:solidFill>
                <a:schemeClr val="dk1"/>
              </a:solidFill>
              <a:latin typeface="Calibri"/>
            </a:endParaRPr>
          </a:p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Blue Sky Research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02" dur="indefinite" restart="never" nodeType="tmRoot">
          <p:childTnLst>
            <p:seq>
              <p:cTn id="1403" dur="indefinite" nodeType="mainSeq">
                <p:childTnLst>
                  <p:par>
                    <p:cTn id="1404" fill="hold">
                      <p:stCondLst>
                        <p:cond delay="indefinite"/>
                      </p:stCondLst>
                      <p:childTnLst>
                        <p:par>
                          <p:cTn id="1405" fill="hold">
                            <p:stCondLst>
                              <p:cond delay="0"/>
                            </p:stCondLst>
                            <p:childTnLst>
                              <p:par>
                                <p:cTn id="140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8" fill="hold">
                      <p:stCondLst>
                        <p:cond delay="indefinite"/>
                      </p:stCondLst>
                      <p:childTnLst>
                        <p:par>
                          <p:cTn id="1409" fill="hold">
                            <p:stCondLst>
                              <p:cond delay="0"/>
                            </p:stCondLst>
                            <p:childTnLst>
                              <p:par>
                                <p:cTn id="141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2" fill="hold">
                      <p:stCondLst>
                        <p:cond delay="indefinite"/>
                      </p:stCondLst>
                      <p:childTnLst>
                        <p:par>
                          <p:cTn id="1413" fill="hold">
                            <p:stCondLst>
                              <p:cond delay="0"/>
                            </p:stCondLst>
                            <p:childTnLst>
                              <p:par>
                                <p:cTn id="141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2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4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0" fill="hold">
                      <p:stCondLst>
                        <p:cond delay="indefinite"/>
                      </p:stCondLst>
                      <p:childTnLst>
                        <p:par>
                          <p:cTn id="1431" fill="hold">
                            <p:stCondLst>
                              <p:cond delay="0"/>
                            </p:stCondLst>
                            <p:childTnLst>
                              <p:par>
                                <p:cTn id="14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Research Challenges – Causal Inference (What If ?)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6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blipFill rotWithShape="0">
            <a:blip r:embed="rId1"/>
            <a:stretch>
              <a:fillRect l="-1300" t="-1266"/>
            </a:stretch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Research Challenges – Causal Inference (What If ?)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8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blipFill rotWithShape="0">
            <a:blip r:embed="rId1"/>
            <a:stretch>
              <a:fillRect l="-1527" t="-1576"/>
            </a:stretch>
          </a:blipFill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641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34" dur="indefinite" restart="never" nodeType="tmRoot">
          <p:childTnLst>
            <p:seq>
              <p:cTn id="1435" dur="indefinite" nodeType="mainSeq">
                <p:childTnLst>
                  <p:par>
                    <p:cTn id="1436" fill="hold">
                      <p:stCondLst>
                        <p:cond delay="0"/>
                      </p:stCondLst>
                      <p:childTnLst>
                        <p:par>
                          <p:cTn id="1437" fill="hold">
                            <p:stCondLst>
                              <p:cond delay="0"/>
                            </p:stCondLst>
                            <p:childTnLst>
                              <p:par>
                                <p:cTn id="143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0" fill="hold">
                      <p:stCondLst>
                        <p:cond delay="indefinite"/>
                      </p:stCondLst>
                      <p:childTnLst>
                        <p:par>
                          <p:cTn id="1441" fill="hold">
                            <p:stCondLst>
                              <p:cond delay="0"/>
                            </p:stCondLst>
                            <p:childTnLst>
                              <p:par>
                                <p:cTn id="14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4" fill="hold">
                      <p:stCondLst>
                        <p:cond delay="indefinite"/>
                      </p:stCondLst>
                      <p:childTnLst>
                        <p:par>
                          <p:cTn id="1445" fill="hold">
                            <p:stCondLst>
                              <p:cond delay="0"/>
                            </p:stCondLst>
                            <p:childTnLst>
                              <p:par>
                                <p:cTn id="14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0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2" fill="hold">
                      <p:stCondLst>
                        <p:cond delay="indefinite"/>
                      </p:stCondLst>
                      <p:childTnLst>
                        <p:par>
                          <p:cTn id="1453" fill="hold">
                            <p:stCondLst>
                              <p:cond delay="0"/>
                            </p:stCondLst>
                            <p:childTnLst>
                              <p:par>
                                <p:cTn id="14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PlaceHolder 1"/>
          <p:cNvSpPr>
            <a:spLocks noGrp="1"/>
          </p:cNvSpPr>
          <p:nvPr>
            <p:ph type="title"/>
          </p:nvPr>
        </p:nvSpPr>
        <p:spPr>
          <a:xfrm>
            <a:off x="386280" y="54000"/>
            <a:ext cx="10150200" cy="66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609480">
              <a:lnSpc>
                <a:spcPct val="100000"/>
              </a:lnSpc>
              <a:buNone/>
            </a:pPr>
            <a:r>
              <a:rPr b="0" lang="en-US" sz="3740" spc="-1" strike="noStrike">
                <a:solidFill>
                  <a:schemeClr val="lt1"/>
                </a:solidFill>
                <a:latin typeface="Calibri"/>
              </a:rPr>
              <a:t>Research Challenges – Causal Inference (What If ?)</a:t>
            </a:r>
            <a:endParaRPr b="0" lang="en-US" sz="374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00" name="PlaceHolder 2"/>
          <p:cNvSpPr>
            <a:spLocks noGrp="1"/>
          </p:cNvSpPr>
          <p:nvPr>
            <p:ph/>
          </p:nvPr>
        </p:nvSpPr>
        <p:spPr>
          <a:xfrm>
            <a:off x="386280" y="835920"/>
            <a:ext cx="10796040" cy="579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73600" indent="-273600" defTabSz="609480">
              <a:lnSpc>
                <a:spcPct val="100000"/>
              </a:lnSpc>
              <a:spcBef>
                <a:spcPts val="720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600" spc="-1" strike="noStrike">
                <a:solidFill>
                  <a:schemeClr val="dk1"/>
                </a:solidFill>
                <a:latin typeface="Calibri"/>
              </a:rPr>
              <a:t>Methods for facing the Causal Inference challenge</a:t>
            </a: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612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060" spc="-1" strike="noStrike">
                <a:solidFill>
                  <a:schemeClr val="dk1"/>
                </a:solidFill>
                <a:latin typeface="Calibri"/>
              </a:rPr>
              <a:t>Inverse Propensity Weighting</a:t>
            </a:r>
            <a:endParaRPr b="0" lang="en-US" sz="30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612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060" spc="-1" strike="noStrike">
                <a:solidFill>
                  <a:schemeClr val="dk1"/>
                </a:solidFill>
                <a:latin typeface="Calibri"/>
              </a:rPr>
              <a:t>Propensity Stratification</a:t>
            </a:r>
            <a:endParaRPr b="0" lang="en-US" sz="30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612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060" spc="-1" strike="noStrike">
                <a:solidFill>
                  <a:schemeClr val="dk1"/>
                </a:solidFill>
                <a:latin typeface="Calibri"/>
              </a:rPr>
              <a:t>G-Computations – X and R-learners</a:t>
            </a:r>
            <a:endParaRPr b="0" lang="en-US" sz="30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612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060" spc="-1" strike="noStrike">
                <a:solidFill>
                  <a:schemeClr val="dk1"/>
                </a:solidFill>
                <a:latin typeface="Calibri"/>
              </a:rPr>
              <a:t>Quasi-Oracle</a:t>
            </a:r>
            <a:endParaRPr b="0" lang="en-US" sz="30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612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060" spc="-1" strike="noStrike">
                <a:solidFill>
                  <a:schemeClr val="dk1"/>
                </a:solidFill>
                <a:latin typeface="Calibri"/>
              </a:rPr>
              <a:t>Counter-Factual Regression</a:t>
            </a:r>
            <a:endParaRPr b="0" lang="en-US" sz="3060" spc="-1" strike="noStrike">
              <a:solidFill>
                <a:schemeClr val="dk1"/>
              </a:solidFill>
              <a:latin typeface="Calibri"/>
            </a:endParaRPr>
          </a:p>
          <a:p>
            <a:pPr lvl="1" marL="883080" indent="-273600" defTabSz="609480">
              <a:lnSpc>
                <a:spcPct val="100000"/>
              </a:lnSpc>
              <a:spcBef>
                <a:spcPts val="612"/>
              </a:spcBef>
              <a:buClr>
                <a:srgbClr val="27a9e1"/>
              </a:buClr>
              <a:buFont typeface="Arial"/>
              <a:buChar char="•"/>
            </a:pPr>
            <a:r>
              <a:rPr b="0" lang="en-US" sz="3060" spc="-1" strike="noStrike">
                <a:solidFill>
                  <a:schemeClr val="dk1"/>
                </a:solidFill>
                <a:latin typeface="Calibri"/>
              </a:rPr>
              <a:t>And more ideas published every day</a:t>
            </a:r>
            <a:endParaRPr b="0" lang="en-US" sz="306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720"/>
              </a:spcBef>
              <a:buNone/>
            </a:pPr>
            <a:endParaRPr b="0" lang="en-US" sz="3600" spc="-1" strike="noStrike">
              <a:solidFill>
                <a:schemeClr val="dk1"/>
              </a:solidFill>
              <a:latin typeface="Calibri"/>
            </a:endParaRPr>
          </a:p>
          <a:p>
            <a:pPr indent="0" defTabSz="60948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edial">
  <a:themeElements>
    <a:clrScheme name="Custom 10">
      <a:dk1>
        <a:srgbClr val="000000"/>
      </a:dk1>
      <a:lt1>
        <a:srgbClr val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33f4b6-f204-47a2-bd3c-cffa105970bc">
      <UserInfo>
        <DisplayName>Ori</DisplayName>
        <AccountId>16</AccountId>
        <AccountType/>
      </UserInfo>
    </SharedWithUsers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8" ma:contentTypeDescription="Create a new document." ma:contentTypeScope="" ma:versionID="1afcd1ccfa8e8ae6df4d71e492629205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09b2fe4ac5d5244333d5ce4613a74b69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DBFD39A-C552-4252-B6E4-9D310EC68A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EE6467-049C-4F91-8DF1-94B68CEDE6AC}">
  <ds:schemaRefs>
    <ds:schemaRef ds:uri="http://purl.org/dc/elements/1.1/"/>
    <ds:schemaRef ds:uri="b133f4b6-f204-47a2-bd3c-cffa105970bc"/>
    <ds:schemaRef ds:uri="http://www.w3.org/XML/1998/namespace"/>
    <ds:schemaRef ds:uri="75732a1a-ab78-4c69-9481-b06b03852f9d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B9723230-7724-45C9-8394-56F571F498D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  <Words>6919</Words>
  <Paragraphs>1480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2019-10-23T06:56:48Z</dcterms:created>
  <dc:creator/>
  <dc:description/>
  <dc:language>en-US</dc:language>
  <cp:lastModifiedBy/>
  <dcterms:modified xsi:type="dcterms:W3CDTF">2025-08-06T11:55:57Z</dcterms:modified>
  <cp:revision>4</cp:revision>
  <dc:subject/>
  <dc:title>Data Science Infrastructure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plianceAssetId">
    <vt:lpwstr/>
  </property>
  <property fmtid="{D5CDD505-2E9C-101B-9397-08002B2CF9AE}" pid="3" name="ContentTypeId">
    <vt:lpwstr>0x0101002C31E3404EF4534293ADBB1F9F9B9FD9</vt:lpwstr>
  </property>
  <property fmtid="{D5CDD505-2E9C-101B-9397-08002B2CF9AE}" pid="4" name="HiddenSlides">
    <vt:i4>1</vt:i4>
  </property>
  <property fmtid="{D5CDD505-2E9C-101B-9397-08002B2CF9AE}" pid="5" name="Notes">
    <vt:i4>25</vt:i4>
  </property>
  <property fmtid="{D5CDD505-2E9C-101B-9397-08002B2CF9AE}" pid="6" name="Order">
    <vt:r8>500</vt:r8>
  </property>
  <property fmtid="{D5CDD505-2E9C-101B-9397-08002B2CF9AE}" pid="7" name="PresentationFormat">
    <vt:lpwstr>Widescreen</vt:lpwstr>
  </property>
  <property fmtid="{D5CDD505-2E9C-101B-9397-08002B2CF9AE}" pid="8" name="Slides">
    <vt:i4>100</vt:i4>
  </property>
  <property fmtid="{D5CDD505-2E9C-101B-9397-08002B2CF9AE}" pid="9" name="TemplateUrl">
    <vt:lpwstr/>
  </property>
  <property fmtid="{D5CDD505-2E9C-101B-9397-08002B2CF9AE}" pid="10" name="xd_ProgID">
    <vt:lpwstr/>
  </property>
  <property fmtid="{D5CDD505-2E9C-101B-9397-08002B2CF9AE}" pid="11" name="xd_Signature">
    <vt:bool>0</vt:bool>
  </property>
</Properties>
</file>