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4"/>
  </p:notesMasterIdLst>
  <p:sldIdLst>
    <p:sldId id="257" r:id="rId5"/>
    <p:sldId id="324" r:id="rId6"/>
    <p:sldId id="330" r:id="rId7"/>
    <p:sldId id="326" r:id="rId8"/>
    <p:sldId id="328" r:id="rId9"/>
    <p:sldId id="289" r:id="rId10"/>
    <p:sldId id="329" r:id="rId11"/>
    <p:sldId id="1912" r:id="rId12"/>
    <p:sldId id="312" r:id="rId13"/>
    <p:sldId id="332" r:id="rId14"/>
    <p:sldId id="337" r:id="rId15"/>
    <p:sldId id="1906" r:id="rId16"/>
    <p:sldId id="1880" r:id="rId17"/>
    <p:sldId id="1761" r:id="rId18"/>
    <p:sldId id="1881" r:id="rId19"/>
    <p:sldId id="1910" r:id="rId20"/>
    <p:sldId id="1911" r:id="rId21"/>
    <p:sldId id="1783" r:id="rId22"/>
    <p:sldId id="1882" r:id="rId23"/>
    <p:sldId id="315" r:id="rId24"/>
    <p:sldId id="1883" r:id="rId25"/>
    <p:sldId id="1791" r:id="rId26"/>
    <p:sldId id="272" r:id="rId27"/>
    <p:sldId id="1790" r:id="rId28"/>
    <p:sldId id="1884" r:id="rId29"/>
    <p:sldId id="317" r:id="rId30"/>
    <p:sldId id="1885" r:id="rId31"/>
    <p:sldId id="318" r:id="rId32"/>
    <p:sldId id="1886" r:id="rId33"/>
    <p:sldId id="319" r:id="rId34"/>
    <p:sldId id="1797" r:id="rId35"/>
    <p:sldId id="1887" r:id="rId36"/>
    <p:sldId id="321" r:id="rId37"/>
    <p:sldId id="1909" r:id="rId38"/>
    <p:sldId id="1801" r:id="rId39"/>
    <p:sldId id="297" r:id="rId40"/>
    <p:sldId id="307" r:id="rId41"/>
    <p:sldId id="309" r:id="rId42"/>
    <p:sldId id="17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72269B-8410-C238-0F90-C6928BCEEAE5}" v="1" dt="2020-02-18T12:55:06.237"/>
    <p1510:client id="{781E8CE3-AD18-E3FE-281E-04791FC22D67}" v="450" dt="2020-02-18T09:59:08.185"/>
    <p1510:client id="{87FB1A7E-1C19-495A-8BFB-0526E22D21A1}" v="248" dt="2020-02-18T11:39:23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 Shoshan" userId="S::avi@earlysign.com::00d9c0e4-1fd5-45ef-a1a4-b454cc6b3668" providerId="AD" clId="Web-{3672269B-8410-C238-0F90-C6928BCEEAE5}"/>
    <pc:docChg chg="addSld">
      <pc:chgData name="Avi Shoshan" userId="S::avi@earlysign.com::00d9c0e4-1fd5-45ef-a1a4-b454cc6b3668" providerId="AD" clId="Web-{3672269B-8410-C238-0F90-C6928BCEEAE5}" dt="2020-02-18T12:55:06.237" v="0"/>
      <pc:docMkLst>
        <pc:docMk/>
      </pc:docMkLst>
      <pc:sldChg chg="add">
        <pc:chgData name="Avi Shoshan" userId="S::avi@earlysign.com::00d9c0e4-1fd5-45ef-a1a4-b454cc6b3668" providerId="AD" clId="Web-{3672269B-8410-C238-0F90-C6928BCEEAE5}" dt="2020-02-18T12:55:06.237" v="0"/>
        <pc:sldMkLst>
          <pc:docMk/>
          <pc:sldMk cId="1561412781" sldId="1912"/>
        </pc:sldMkLst>
      </pc:sldChg>
    </pc:docChg>
  </pc:docChgLst>
  <pc:docChgLst>
    <pc:chgData name="Yaron" userId="S::yaron@earlysign.com::5aab97db-2b28-4b1e-ae6e-ac1b04411bcf" providerId="AD" clId="Web-{781E8CE3-AD18-E3FE-281E-04791FC22D67}"/>
    <pc:docChg chg="delSld modSld">
      <pc:chgData name="Yaron" userId="S::yaron@earlysign.com::5aab97db-2b28-4b1e-ae6e-ac1b04411bcf" providerId="AD" clId="Web-{781E8CE3-AD18-E3FE-281E-04791FC22D67}" dt="2020-02-18T09:59:08.185" v="447"/>
      <pc:docMkLst>
        <pc:docMk/>
      </pc:docMkLst>
      <pc:sldChg chg="del">
        <pc:chgData name="Yaron" userId="S::yaron@earlysign.com::5aab97db-2b28-4b1e-ae6e-ac1b04411bcf" providerId="AD" clId="Web-{781E8CE3-AD18-E3FE-281E-04791FC22D67}" dt="2020-02-18T09:45:48.894" v="0"/>
        <pc:sldMkLst>
          <pc:docMk/>
          <pc:sldMk cId="2572119831" sldId="313"/>
        </pc:sldMkLst>
      </pc:sldChg>
      <pc:sldChg chg="modSp">
        <pc:chgData name="Yaron" userId="S::yaron@earlysign.com::5aab97db-2b28-4b1e-ae6e-ac1b04411bcf" providerId="AD" clId="Web-{781E8CE3-AD18-E3FE-281E-04791FC22D67}" dt="2020-02-18T09:49:50.223" v="440" actId="20577"/>
        <pc:sldMkLst>
          <pc:docMk/>
          <pc:sldMk cId="2199722610" sldId="318"/>
        </pc:sldMkLst>
        <pc:spChg chg="mod">
          <ac:chgData name="Yaron" userId="S::yaron@earlysign.com::5aab97db-2b28-4b1e-ae6e-ac1b04411bcf" providerId="AD" clId="Web-{781E8CE3-AD18-E3FE-281E-04791FC22D67}" dt="2020-02-18T09:49:50.223" v="440" actId="20577"/>
          <ac:spMkLst>
            <pc:docMk/>
            <pc:sldMk cId="2199722610" sldId="318"/>
            <ac:spMk id="3" creationId="{065F826B-4D12-4CA1-A4FC-F3D77016C48F}"/>
          </ac:spMkLst>
        </pc:spChg>
      </pc:sldChg>
      <pc:sldChg chg="del">
        <pc:chgData name="Yaron" userId="S::yaron@earlysign.com::5aab97db-2b28-4b1e-ae6e-ac1b04411bcf" providerId="AD" clId="Web-{781E8CE3-AD18-E3FE-281E-04791FC22D67}" dt="2020-02-18T09:50:31.067" v="445"/>
        <pc:sldMkLst>
          <pc:docMk/>
          <pc:sldMk cId="986422622" sldId="322"/>
        </pc:sldMkLst>
      </pc:sldChg>
      <pc:sldChg chg="del">
        <pc:chgData name="Yaron" userId="S::yaron@earlysign.com::5aab97db-2b28-4b1e-ae6e-ac1b04411bcf" providerId="AD" clId="Web-{781E8CE3-AD18-E3FE-281E-04791FC22D67}" dt="2020-02-18T09:50:36.911" v="446"/>
        <pc:sldMkLst>
          <pc:docMk/>
          <pc:sldMk cId="352364782" sldId="323"/>
        </pc:sldMkLst>
      </pc:sldChg>
      <pc:sldChg chg="del">
        <pc:chgData name="Yaron" userId="S::yaron@earlysign.com::5aab97db-2b28-4b1e-ae6e-ac1b04411bcf" providerId="AD" clId="Web-{781E8CE3-AD18-E3FE-281E-04791FC22D67}" dt="2020-02-18T09:45:59.238" v="1"/>
        <pc:sldMkLst>
          <pc:docMk/>
          <pc:sldMk cId="216905960" sldId="1755"/>
        </pc:sldMkLst>
      </pc:sldChg>
      <pc:sldChg chg="del">
        <pc:chgData name="Yaron" userId="S::yaron@earlysign.com::5aab97db-2b28-4b1e-ae6e-ac1b04411bcf" providerId="AD" clId="Web-{781E8CE3-AD18-E3FE-281E-04791FC22D67}" dt="2020-02-18T09:46:01.332" v="2"/>
        <pc:sldMkLst>
          <pc:docMk/>
          <pc:sldMk cId="211253183" sldId="1756"/>
        </pc:sldMkLst>
      </pc:sldChg>
      <pc:sldChg chg="del">
        <pc:chgData name="Yaron" userId="S::yaron@earlysign.com::5aab97db-2b28-4b1e-ae6e-ac1b04411bcf" providerId="AD" clId="Web-{781E8CE3-AD18-E3FE-281E-04791FC22D67}" dt="2020-02-18T09:46:49.723" v="82"/>
        <pc:sldMkLst>
          <pc:docMk/>
          <pc:sldMk cId="1899404160" sldId="1759"/>
        </pc:sldMkLst>
      </pc:sldChg>
      <pc:sldChg chg="del">
        <pc:chgData name="Yaron" userId="S::yaron@earlysign.com::5aab97db-2b28-4b1e-ae6e-ac1b04411bcf" providerId="AD" clId="Web-{781E8CE3-AD18-E3FE-281E-04791FC22D67}" dt="2020-02-18T09:49:51.864" v="442"/>
        <pc:sldMkLst>
          <pc:docMk/>
          <pc:sldMk cId="769684738" sldId="1794"/>
        </pc:sldMkLst>
      </pc:sldChg>
      <pc:sldChg chg="del">
        <pc:chgData name="Yaron" userId="S::yaron@earlysign.com::5aab97db-2b28-4b1e-ae6e-ac1b04411bcf" providerId="AD" clId="Web-{781E8CE3-AD18-E3FE-281E-04791FC22D67}" dt="2020-02-18T09:49:17.879" v="338"/>
        <pc:sldMkLst>
          <pc:docMk/>
          <pc:sldMk cId="1127096047" sldId="1795"/>
        </pc:sldMkLst>
      </pc:sldChg>
      <pc:sldChg chg="del">
        <pc:chgData name="Yaron" userId="S::yaron@earlysign.com::5aab97db-2b28-4b1e-ae6e-ac1b04411bcf" providerId="AD" clId="Web-{781E8CE3-AD18-E3FE-281E-04791FC22D67}" dt="2020-02-18T09:59:08.185" v="447"/>
        <pc:sldMkLst>
          <pc:docMk/>
          <pc:sldMk cId="1675476702" sldId="1798"/>
        </pc:sldMkLst>
      </pc:sldChg>
      <pc:sldChg chg="del">
        <pc:chgData name="Yaron" userId="S::yaron@earlysign.com::5aab97db-2b28-4b1e-ae6e-ac1b04411bcf" providerId="AD" clId="Web-{781E8CE3-AD18-E3FE-281E-04791FC22D67}" dt="2020-02-18T09:46:02.550" v="3"/>
        <pc:sldMkLst>
          <pc:docMk/>
          <pc:sldMk cId="3951005802" sldId="1879"/>
        </pc:sldMkLst>
      </pc:sldChg>
      <pc:sldChg chg="del">
        <pc:chgData name="Yaron" userId="S::yaron@earlysign.com::5aab97db-2b28-4b1e-ae6e-ac1b04411bcf" providerId="AD" clId="Web-{781E8CE3-AD18-E3FE-281E-04791FC22D67}" dt="2020-02-18T09:50:21.817" v="444"/>
        <pc:sldMkLst>
          <pc:docMk/>
          <pc:sldMk cId="3981350932" sldId="1888"/>
        </pc:sldMkLst>
      </pc:sldChg>
      <pc:sldChg chg="modSp">
        <pc:chgData name="Yaron" userId="S::yaron@earlysign.com::5aab97db-2b28-4b1e-ae6e-ac1b04411bcf" providerId="AD" clId="Web-{781E8CE3-AD18-E3FE-281E-04791FC22D67}" dt="2020-02-18T09:46:48.426" v="80" actId="20577"/>
        <pc:sldMkLst>
          <pc:docMk/>
          <pc:sldMk cId="13895572" sldId="1906"/>
        </pc:sldMkLst>
        <pc:spChg chg="mod">
          <ac:chgData name="Yaron" userId="S::yaron@earlysign.com::5aab97db-2b28-4b1e-ae6e-ac1b04411bcf" providerId="AD" clId="Web-{781E8CE3-AD18-E3FE-281E-04791FC22D67}" dt="2020-02-18T09:46:48.426" v="80" actId="20577"/>
          <ac:spMkLst>
            <pc:docMk/>
            <pc:sldMk cId="13895572" sldId="1906"/>
            <ac:spMk id="3" creationId="{7C948895-E0BE-4AA5-91F7-77B74136F225}"/>
          </ac:spMkLst>
        </pc:spChg>
      </pc:sldChg>
      <pc:sldChg chg="del">
        <pc:chgData name="Yaron" userId="S::yaron@earlysign.com::5aab97db-2b28-4b1e-ae6e-ac1b04411bcf" providerId="AD" clId="Web-{781E8CE3-AD18-E3FE-281E-04791FC22D67}" dt="2020-02-18T09:50:10.520" v="443"/>
        <pc:sldMkLst>
          <pc:docMk/>
          <pc:sldMk cId="582990504" sldId="1907"/>
        </pc:sldMkLst>
      </pc:sldChg>
    </pc:docChg>
  </pc:docChgLst>
  <pc:docChgLst>
    <pc:chgData name="Yaron" userId="5aab97db-2b28-4b1e-ae6e-ac1b04411bcf" providerId="ADAL" clId="{87FB1A7E-1C19-495A-8BFB-0526E22D21A1}"/>
    <pc:docChg chg="custSel delSld modSld">
      <pc:chgData name="Yaron" userId="5aab97db-2b28-4b1e-ae6e-ac1b04411bcf" providerId="ADAL" clId="{87FB1A7E-1C19-495A-8BFB-0526E22D21A1}" dt="2020-02-18T11:40:12.586" v="301" actId="20577"/>
      <pc:docMkLst>
        <pc:docMk/>
      </pc:docMkLst>
      <pc:sldChg chg="modSp mod modAnim">
        <pc:chgData name="Yaron" userId="5aab97db-2b28-4b1e-ae6e-ac1b04411bcf" providerId="ADAL" clId="{87FB1A7E-1C19-495A-8BFB-0526E22D21A1}" dt="2020-02-18T11:38:59.319" v="247" actId="27636"/>
        <pc:sldMkLst>
          <pc:docMk/>
          <pc:sldMk cId="1419193516" sldId="317"/>
        </pc:sldMkLst>
        <pc:spChg chg="mod">
          <ac:chgData name="Yaron" userId="5aab97db-2b28-4b1e-ae6e-ac1b04411bcf" providerId="ADAL" clId="{87FB1A7E-1C19-495A-8BFB-0526E22D21A1}" dt="2020-02-18T10:04:05.964" v="34" actId="20577"/>
          <ac:spMkLst>
            <pc:docMk/>
            <pc:sldMk cId="1419193516" sldId="317"/>
            <ac:spMk id="2" creationId="{A061535D-B2A7-41B6-8958-84718D47BC15}"/>
          </ac:spMkLst>
        </pc:spChg>
        <pc:spChg chg="mod">
          <ac:chgData name="Yaron" userId="5aab97db-2b28-4b1e-ae6e-ac1b04411bcf" providerId="ADAL" clId="{87FB1A7E-1C19-495A-8BFB-0526E22D21A1}" dt="2020-02-18T11:38:59.319" v="247" actId="27636"/>
          <ac:spMkLst>
            <pc:docMk/>
            <pc:sldMk cId="1419193516" sldId="317"/>
            <ac:spMk id="3" creationId="{93F9E8D5-9983-41E8-920F-F79AE6C422D6}"/>
          </ac:spMkLst>
        </pc:spChg>
      </pc:sldChg>
      <pc:sldChg chg="modSp mod">
        <pc:chgData name="Yaron" userId="5aab97db-2b28-4b1e-ae6e-ac1b04411bcf" providerId="ADAL" clId="{87FB1A7E-1C19-495A-8BFB-0526E22D21A1}" dt="2020-02-18T11:39:32.659" v="273" actId="20577"/>
        <pc:sldMkLst>
          <pc:docMk/>
          <pc:sldMk cId="2199722610" sldId="318"/>
        </pc:sldMkLst>
        <pc:spChg chg="mod">
          <ac:chgData name="Yaron" userId="5aab97db-2b28-4b1e-ae6e-ac1b04411bcf" providerId="ADAL" clId="{87FB1A7E-1C19-495A-8BFB-0526E22D21A1}" dt="2020-02-18T11:39:32.659" v="273" actId="20577"/>
          <ac:spMkLst>
            <pc:docMk/>
            <pc:sldMk cId="2199722610" sldId="318"/>
            <ac:spMk id="3" creationId="{065F826B-4D12-4CA1-A4FC-F3D77016C48F}"/>
          </ac:spMkLst>
        </pc:spChg>
      </pc:sldChg>
      <pc:sldChg chg="modSp">
        <pc:chgData name="Yaron" userId="5aab97db-2b28-4b1e-ae6e-ac1b04411bcf" providerId="ADAL" clId="{87FB1A7E-1C19-495A-8BFB-0526E22D21A1}" dt="2020-02-18T10:02:58.109" v="10" actId="20577"/>
        <pc:sldMkLst>
          <pc:docMk/>
          <pc:sldMk cId="494710901" sldId="332"/>
        </pc:sldMkLst>
        <pc:spChg chg="mod">
          <ac:chgData name="Yaron" userId="5aab97db-2b28-4b1e-ae6e-ac1b04411bcf" providerId="ADAL" clId="{87FB1A7E-1C19-495A-8BFB-0526E22D21A1}" dt="2020-02-18T10:02:58.109" v="10" actId="20577"/>
          <ac:spMkLst>
            <pc:docMk/>
            <pc:sldMk cId="494710901" sldId="332"/>
            <ac:spMk id="3" creationId="{00000000-0000-0000-0000-000000000000}"/>
          </ac:spMkLst>
        </pc:spChg>
      </pc:sldChg>
      <pc:sldChg chg="del">
        <pc:chgData name="Yaron" userId="5aab97db-2b28-4b1e-ae6e-ac1b04411bcf" providerId="ADAL" clId="{87FB1A7E-1C19-495A-8BFB-0526E22D21A1}" dt="2020-02-18T11:39:06.830" v="248" actId="47"/>
        <pc:sldMkLst>
          <pc:docMk/>
          <pc:sldMk cId="3290753321" sldId="1793"/>
        </pc:sldMkLst>
      </pc:sldChg>
      <pc:sldChg chg="modSp mod">
        <pc:chgData name="Yaron" userId="5aab97db-2b28-4b1e-ae6e-ac1b04411bcf" providerId="ADAL" clId="{87FB1A7E-1C19-495A-8BFB-0526E22D21A1}" dt="2020-02-18T11:40:12.586" v="301" actId="20577"/>
        <pc:sldMkLst>
          <pc:docMk/>
          <pc:sldMk cId="2024790297" sldId="1801"/>
        </pc:sldMkLst>
        <pc:spChg chg="mod">
          <ac:chgData name="Yaron" userId="5aab97db-2b28-4b1e-ae6e-ac1b04411bcf" providerId="ADAL" clId="{87FB1A7E-1C19-495A-8BFB-0526E22D21A1}" dt="2020-02-18T11:40:12.586" v="301" actId="20577"/>
          <ac:spMkLst>
            <pc:docMk/>
            <pc:sldMk cId="2024790297" sldId="1801"/>
            <ac:spMk id="2" creationId="{CCD22577-4D6B-4E3A-9A54-A5B47574503A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21_EB911CBB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_121_EB911CBB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_110_39ED6A1B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_110_39ED6A1B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Imaging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tx2">
                  <a:alpha val="8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B5-479A-B7C9-327351577E11}"/>
              </c:ext>
            </c:extLst>
          </c:dPt>
          <c:dPt>
            <c:idx val="1"/>
            <c:bubble3D val="0"/>
            <c:spPr>
              <a:solidFill>
                <a:schemeClr val="bg1">
                  <a:alpha val="81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B5-479A-B7C9-327351577E1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B5-479A-B7C9-327351577E1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B5-479A-B7C9-327351577E11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B5-479A-B7C9-327351577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Medical Records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7A9E2">
                  <a:alpha val="8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E3-43BE-BEE0-786B053953B9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3-43BE-BEE0-786B05395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3-43BE-BEE0-786B053953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3-43BE-BEE0-786B053953B9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3-43BE-BEE0-786B05395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Test1 – Patient1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584-4DD4-9E45-5BF457239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5120"/>
        <c:axId val="1098387296"/>
      </c:scatterChart>
      <c:valAx>
        <c:axId val="10983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7296"/>
        <c:crosses val="autoZero"/>
        <c:crossBetween val="midCat"/>
      </c:valAx>
      <c:valAx>
        <c:axId val="10983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Test1</a:t>
            </a:r>
            <a:r>
              <a:rPr lang="en-US" baseline="0">
                <a:solidFill>
                  <a:srgbClr val="C00000"/>
                </a:solidFill>
              </a:rPr>
              <a:t> – Patient2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2">
                  <c:v>2003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4.7</c:v>
                </c:pt>
                <c:pt idx="2">
                  <c:v>5.2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8DA-4040-B0F7-A02CCEFA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0016"/>
        <c:axId val="1098391648"/>
      </c:scatterChart>
      <c:valAx>
        <c:axId val="109839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1648"/>
        <c:crosses val="autoZero"/>
        <c:crossBetween val="midCat"/>
      </c:valAx>
      <c:valAx>
        <c:axId val="10983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34A7-86E7-4D1D-8040-79ABC371CE3D}" type="datetimeFigureOut">
              <a:rPr lang="en-US"/>
              <a:t>2/18/2020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9845-0DA5-4F9C-955E-55F1CF4162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017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0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37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38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39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28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0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81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5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462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3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8119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3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0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93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2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96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9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742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9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0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+mn-cs"/>
              </a:rPr>
              <a:t>MKG-14-01-20-B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Science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650"/>
              <a:t>Medial </a:t>
            </a:r>
            <a:r>
              <a:rPr lang="en-US" sz="2650" err="1"/>
              <a:t>EarlySign</a:t>
            </a:r>
            <a:endParaRPr lang="en-US" sz="265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Medical Record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514255" y="870240"/>
            <a:ext cx="5129956" cy="53076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Demographics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Lab Tests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Diagnosis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Drugs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Procedures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Admissions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prstClr val="black"/>
                </a:solidFill>
              </a:rPr>
              <a:t>Next steps 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Free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Images, Continuous Signals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489" r="20465"/>
          <a:stretch/>
        </p:blipFill>
        <p:spPr>
          <a:xfrm>
            <a:off x="0" y="750438"/>
            <a:ext cx="6096000" cy="6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Outpatients:</a:t>
            </a:r>
          </a:p>
          <a:p>
            <a:pPr lvl="1"/>
            <a:r>
              <a:rPr lang="en-US"/>
              <a:t>MHS – Israel, 3M (&gt;2M members currently), almost 20 years of data</a:t>
            </a:r>
          </a:p>
          <a:p>
            <a:pPr lvl="1"/>
            <a:r>
              <a:rPr lang="en-US"/>
              <a:t>THIN – UK, 16M, 18 years of data</a:t>
            </a:r>
          </a:p>
          <a:p>
            <a:pPr lvl="1"/>
            <a:r>
              <a:rPr lang="en-US"/>
              <a:t>KPNW – US, 2M (&gt;600k members), 10 years of data </a:t>
            </a:r>
          </a:p>
          <a:p>
            <a:pPr lvl="1"/>
            <a:r>
              <a:rPr lang="en-US"/>
              <a:t>Canadian data set – 300k , 10 years</a:t>
            </a:r>
          </a:p>
          <a:p>
            <a:pPr lvl="1"/>
            <a:r>
              <a:rPr lang="en-US"/>
              <a:t>KPSC – US, Lung Cancer dataset (patients and controls)</a:t>
            </a:r>
          </a:p>
          <a:p>
            <a:pPr lvl="1"/>
            <a:r>
              <a:rPr lang="en-US"/>
              <a:t>GHS – US, design partner. Large dataset.</a:t>
            </a:r>
          </a:p>
          <a:p>
            <a:r>
              <a:rPr lang="en-US"/>
              <a:t>Inpatients:</a:t>
            </a:r>
          </a:p>
          <a:p>
            <a:pPr lvl="1"/>
            <a:r>
              <a:rPr lang="en-US"/>
              <a:t>Rambam – large Israeli hospital, &gt;200k patients, 15 years</a:t>
            </a:r>
          </a:p>
          <a:p>
            <a:pPr lvl="1"/>
            <a:r>
              <a:rPr lang="en-US"/>
              <a:t>Mimic – public ICU dataset</a:t>
            </a:r>
          </a:p>
          <a:p>
            <a:pPr lvl="1"/>
            <a:r>
              <a:rPr lang="en-US" err="1"/>
              <a:t>eICU</a:t>
            </a:r>
            <a:r>
              <a:rPr lang="en-US"/>
              <a:t> – large public ICU dataset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9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Loading Process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3050" indent="-273050"/>
            <a:r>
              <a:rPr lang="en-US"/>
              <a:t>Quality-managed and controlled procedure:</a:t>
            </a:r>
          </a:p>
          <a:p>
            <a:pPr marL="882650" lvl="1" indent="-273050"/>
            <a:r>
              <a:rPr lang="en-US" sz="2650"/>
              <a:t>Check consistency with pre-defined data content</a:t>
            </a:r>
            <a:endParaRPr lang="en-US" sz="2650">
              <a:cs typeface="Calibri"/>
            </a:endParaRPr>
          </a:p>
          <a:p>
            <a:pPr marL="882650" lvl="1" indent="-273050"/>
            <a:r>
              <a:rPr lang="en-US" sz="2650"/>
              <a:t>Load data to staging DB</a:t>
            </a:r>
            <a:endParaRPr lang="en-US" sz="2650">
              <a:cs typeface="Calibri"/>
            </a:endParaRPr>
          </a:p>
          <a:p>
            <a:pPr marL="882650" lvl="1" indent="-273050"/>
            <a:r>
              <a:rPr lang="en-US" sz="2650"/>
              <a:t>Create mapping from data elements to common terminology</a:t>
            </a:r>
            <a:endParaRPr lang="en-US" sz="2650">
              <a:cs typeface="Calibri"/>
            </a:endParaRPr>
          </a:p>
          <a:p>
            <a:pPr marL="882650" lvl="1" indent="-273050"/>
            <a:r>
              <a:rPr lang="en-US" sz="2650"/>
              <a:t>Check data quality and validity using value histograms</a:t>
            </a:r>
            <a:endParaRPr lang="en-US" sz="2650">
              <a:cs typeface="Calibri"/>
            </a:endParaRPr>
          </a:p>
          <a:p>
            <a:pPr marL="1482725" lvl="2" indent="-263525"/>
            <a:r>
              <a:rPr lang="en-US"/>
              <a:t>Check consistency by time, age, gender and other covariates</a:t>
            </a:r>
            <a:endParaRPr lang="en-US">
              <a:cs typeface="Calibri"/>
            </a:endParaRPr>
          </a:p>
          <a:p>
            <a:pPr marL="1482725" lvl="2" indent="-263525"/>
            <a:r>
              <a:rPr lang="en-US">
                <a:cs typeface="Calibri"/>
              </a:rPr>
              <a:t>Check units, resolution, </a:t>
            </a:r>
            <a:r>
              <a:rPr lang="en-US" i="1">
                <a:cs typeface="Calibri"/>
              </a:rPr>
              <a:t>etc</a:t>
            </a:r>
            <a:r>
              <a:rPr lang="en-US">
                <a:cs typeface="Calibri"/>
              </a:rPr>
              <a:t>.</a:t>
            </a:r>
            <a:endParaRPr lang="en-US"/>
          </a:p>
          <a:p>
            <a:pPr marL="882650" lvl="1" indent="-273050"/>
            <a:r>
              <a:rPr lang="en-US" sz="2650"/>
              <a:t>Import or build required ontologies and dictionaries</a:t>
            </a:r>
            <a:endParaRPr lang="en-US" sz="2650">
              <a:cs typeface="Calibri"/>
            </a:endParaRPr>
          </a:p>
          <a:p>
            <a:pPr marL="882650" lvl="1" indent="-273050"/>
            <a:r>
              <a:rPr lang="en-US" sz="2650"/>
              <a:t>Load to repository</a:t>
            </a:r>
            <a:endParaRPr lang="en-US" sz="2650">
              <a:cs typeface="Calibri"/>
            </a:endParaRPr>
          </a:p>
          <a:p>
            <a:pPr marL="273050" indent="-273050"/>
            <a:endParaRPr lang="en-IL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455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997-152E-4669-937F-67A4F89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– Major Needs</a:t>
            </a:r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453E11-10A5-4B81-89D0-2AC4517B6754}"/>
              </a:ext>
            </a:extLst>
          </p:cNvPr>
          <p:cNvSpPr/>
          <p:nvPr/>
        </p:nvSpPr>
        <p:spPr>
          <a:xfrm>
            <a:off x="3225894" y="1053987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Unified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007563-8F39-4030-8F6C-8C0181FE94D9}"/>
              </a:ext>
            </a:extLst>
          </p:cNvPr>
          <p:cNvSpPr/>
          <p:nvPr/>
        </p:nvSpPr>
        <p:spPr>
          <a:xfrm>
            <a:off x="5318760" y="2972535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Fast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4DD49-369F-4748-8683-A0678B9A2E31}"/>
              </a:ext>
            </a:extLst>
          </p:cNvPr>
          <p:cNvSpPr/>
          <p:nvPr/>
        </p:nvSpPr>
        <p:spPr>
          <a:xfrm>
            <a:off x="7411626" y="1051560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Memory Efficient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91CF0-5F9F-4949-8BBE-8107A8242A90}"/>
              </a:ext>
            </a:extLst>
          </p:cNvPr>
          <p:cNvSpPr/>
          <p:nvPr/>
        </p:nvSpPr>
        <p:spPr>
          <a:xfrm>
            <a:off x="5318760" y="1053987"/>
            <a:ext cx="1554480" cy="1554480"/>
          </a:xfrm>
          <a:prstGeom prst="rect">
            <a:avLst/>
          </a:prstGeom>
          <a:solidFill>
            <a:srgbClr val="27A9E2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Data 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EF957-ABDE-4E4F-AA9B-DA6592FDF4AC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780374" y="1831227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4F3F4-5247-45A2-8AA3-F67528C6F41B}"/>
              </a:ext>
            </a:extLst>
          </p:cNvPr>
          <p:cNvCxnSpPr>
            <a:cxnSpLocks/>
          </p:cNvCxnSpPr>
          <p:nvPr/>
        </p:nvCxnSpPr>
        <p:spPr>
          <a:xfrm>
            <a:off x="6873240" y="1828800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B2FF4F-3404-4062-8833-9DFC5ED09940}"/>
              </a:ext>
            </a:extLst>
          </p:cNvPr>
          <p:cNvCxnSpPr>
            <a:cxnSpLocks/>
          </p:cNvCxnSpPr>
          <p:nvPr/>
        </p:nvCxnSpPr>
        <p:spPr>
          <a:xfrm flipV="1">
            <a:off x="6096000" y="2606040"/>
            <a:ext cx="0" cy="366495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E17B2-054B-41E5-AAE3-0C11AEFC4421}"/>
              </a:ext>
            </a:extLst>
          </p:cNvPr>
          <p:cNvSpPr txBox="1"/>
          <p:nvPr/>
        </p:nvSpPr>
        <p:spPr>
          <a:xfrm>
            <a:off x="8105638" y="2709985"/>
            <a:ext cx="3700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Feasible with a single computer</a:t>
            </a:r>
          </a:p>
          <a:p>
            <a:r>
              <a:rPr lang="en-US"/>
              <a:t>Minimize disk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32742-2B29-4D71-8DF4-BE77ABC2A1D5}"/>
              </a:ext>
            </a:extLst>
          </p:cNvPr>
          <p:cNvSpPr txBox="1"/>
          <p:nvPr/>
        </p:nvSpPr>
        <p:spPr>
          <a:xfrm>
            <a:off x="386161" y="2709985"/>
            <a:ext cx="44788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Common API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Demographics/Lab/Medication,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Inpatient/Outpatient</a:t>
            </a:r>
          </a:p>
          <a:p>
            <a:r>
              <a:rPr lang="en-US"/>
              <a:t>Different data sources normalized at loading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B7D9F-C26E-43A8-B93F-3E486B8C05CB}"/>
              </a:ext>
            </a:extLst>
          </p:cNvPr>
          <p:cNvSpPr txBox="1"/>
          <p:nvPr/>
        </p:nvSpPr>
        <p:spPr>
          <a:xfrm>
            <a:off x="2481299" y="4703607"/>
            <a:ext cx="7229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Basic Operation: get all events of a given signal per patient sorted by time</a:t>
            </a:r>
          </a:p>
          <a:p>
            <a:r>
              <a:rPr lang="en-US"/>
              <a:t>Increased number of cycles = better chance to improve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98447-5915-497E-BF97-4E2F892158CD}"/>
              </a:ext>
            </a:extLst>
          </p:cNvPr>
          <p:cNvSpPr txBox="1"/>
          <p:nvPr/>
        </p:nvSpPr>
        <p:spPr>
          <a:xfrm>
            <a:off x="8105638" y="3501685"/>
            <a:ext cx="37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Cluster extendable for richer data sources (Omics, Continuous Signals)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accent2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15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3230086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  <a:endParaRPr lang="en-IL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17BB2-F49F-4662-9723-E8025E318CDE}"/>
              </a:ext>
            </a:extLst>
          </p:cNvPr>
          <p:cNvSpPr/>
          <p:nvPr/>
        </p:nvSpPr>
        <p:spPr>
          <a:xfrm>
            <a:off x="386160" y="4180917"/>
            <a:ext cx="10312893" cy="14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chemeClr val="accent2"/>
                </a:solidFill>
              </a:rPr>
              <a:t>Almost never enough: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Under-diagnosis and under-recording is very common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Diagnosis is often too late</a:t>
            </a:r>
          </a:p>
        </p:txBody>
      </p:sp>
    </p:spTree>
    <p:extLst>
      <p:ext uri="{BB962C8B-B14F-4D97-AF65-F5344CB8AC3E}">
        <p14:creationId xmlns:p14="http://schemas.microsoft.com/office/powerpoint/2010/main" val="655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156540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</a:p>
          <a:p>
            <a:pPr lvl="1"/>
            <a:r>
              <a:rPr lang="en-US"/>
              <a:t>Medication</a:t>
            </a:r>
          </a:p>
          <a:p>
            <a:pPr lvl="1"/>
            <a:r>
              <a:rPr lang="en-US"/>
              <a:t>Procedure codes</a:t>
            </a:r>
          </a:p>
          <a:p>
            <a:pPr lvl="1"/>
            <a:r>
              <a:rPr lang="en-US"/>
              <a:t>Lab Tests</a:t>
            </a:r>
          </a:p>
          <a:p>
            <a:pPr lvl="1"/>
            <a:endParaRPr lang="en-IL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3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Samples represent the set of relevant individual with time-points for learning/predictions</a:t>
            </a:r>
          </a:p>
          <a:p>
            <a:pPr lvl="1"/>
            <a:r>
              <a:rPr lang="en-US"/>
              <a:t>An individual can have more than one time-point</a:t>
            </a:r>
          </a:p>
          <a:p>
            <a:pPr lvl="1"/>
            <a:r>
              <a:rPr lang="en-US"/>
              <a:t>Each sample (individual + time-point) is assigned a label</a:t>
            </a:r>
          </a:p>
          <a:p>
            <a:pPr lvl="1"/>
            <a:r>
              <a:rPr lang="en-US"/>
              <a:t>Samples are derived from the cohort</a:t>
            </a:r>
          </a:p>
          <a:p>
            <a:pPr lvl="1"/>
            <a:r>
              <a:rPr lang="en-US"/>
              <a:t>Multiple sampling methods are possible</a:t>
            </a:r>
          </a:p>
          <a:p>
            <a:pPr lvl="2"/>
            <a:r>
              <a:rPr lang="en-US"/>
              <a:t>Sample at regular time points</a:t>
            </a:r>
          </a:p>
          <a:p>
            <a:pPr lvl="2"/>
            <a:r>
              <a:rPr lang="en-US"/>
              <a:t>Sample when certain tests are taken</a:t>
            </a:r>
          </a:p>
          <a:p>
            <a:pPr lvl="2"/>
            <a:r>
              <a:rPr lang="en-US"/>
              <a:t>Sample differently for cases and controls (beware of biases !)</a:t>
            </a:r>
          </a:p>
          <a:p>
            <a:r>
              <a:rPr lang="en-US">
                <a:solidFill>
                  <a:schemeClr val="tx2"/>
                </a:solidFill>
              </a:rPr>
              <a:t>Matching is often required after sampling </a:t>
            </a:r>
          </a:p>
        </p:txBody>
      </p:sp>
    </p:spTree>
    <p:extLst>
      <p:ext uri="{BB962C8B-B14F-4D97-AF65-F5344CB8AC3E}">
        <p14:creationId xmlns:p14="http://schemas.microsoft.com/office/powerpoint/2010/main" val="2868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9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7A5-78B5-4057-931C-AECD0E90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CA2-E8A3-494B-8B52-36403216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challenges</a:t>
            </a:r>
          </a:p>
          <a:p>
            <a:r>
              <a:rPr lang="en-US"/>
              <a:t>Birdseye overview</a:t>
            </a:r>
          </a:p>
          <a:p>
            <a:r>
              <a:rPr lang="en-US"/>
              <a:t>Diving into the details: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Data Repository</a:t>
            </a:r>
          </a:p>
          <a:p>
            <a:pPr lvl="1"/>
            <a:r>
              <a:rPr lang="en-US"/>
              <a:t>Training infrastructure</a:t>
            </a:r>
          </a:p>
          <a:p>
            <a:pPr lvl="1"/>
            <a:r>
              <a:rPr lang="en-US"/>
              <a:t>Analysis</a:t>
            </a:r>
          </a:p>
          <a:p>
            <a:pPr lvl="1"/>
            <a:r>
              <a:rPr lang="en-US"/>
              <a:t>Productization</a:t>
            </a:r>
          </a:p>
        </p:txBody>
      </p:sp>
    </p:spTree>
    <p:extLst>
      <p:ext uri="{BB962C8B-B14F-4D97-AF65-F5344CB8AC3E}">
        <p14:creationId xmlns:p14="http://schemas.microsoft.com/office/powerpoint/2010/main" val="2609503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Processors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Apply processes on signals before generating features:</a:t>
            </a:r>
          </a:p>
          <a:p>
            <a:pPr lvl="1"/>
            <a:r>
              <a:rPr lang="en-US"/>
              <a:t>Cleaners : find and clean outlying values</a:t>
            </a:r>
          </a:p>
          <a:p>
            <a:pPr lvl="1"/>
            <a:r>
              <a:rPr lang="en-US"/>
              <a:t>Panel completers : complete signals that can be calculated using other signals (e.g. MCH = Hematocrit/RBC)</a:t>
            </a:r>
          </a:p>
          <a:p>
            <a:pPr lvl="1"/>
            <a:r>
              <a:rPr lang="en-US"/>
              <a:t>Check requirements : Is a sample eligible to participate in model training/testing</a:t>
            </a:r>
          </a:p>
          <a:p>
            <a:pPr lvl="1"/>
            <a:r>
              <a:rPr lang="en-US"/>
              <a:t>Handle simultaneous reads (e.g. multiple glucose reads at the same date)</a:t>
            </a:r>
          </a:p>
          <a:p>
            <a:pPr lvl="1"/>
            <a:r>
              <a:rPr lang="en-US"/>
              <a:t>Generate virtual signals – create new signals that capture composite information and can be used to generate features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2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59" y="835887"/>
            <a:ext cx="10854495" cy="5800476"/>
          </a:xfrm>
        </p:spPr>
        <p:txBody>
          <a:bodyPr>
            <a:normAutofit/>
          </a:bodyPr>
          <a:lstStyle/>
          <a:p>
            <a:r>
              <a:rPr lang="en-US"/>
              <a:t>Generate initial version of matrix for learning/prediction</a:t>
            </a:r>
          </a:p>
          <a:p>
            <a:r>
              <a:rPr lang="en-US"/>
              <a:t>Each line in matrix corresponds to a sample in the training/test set</a:t>
            </a:r>
          </a:p>
          <a:p>
            <a:r>
              <a:rPr lang="en-US"/>
              <a:t>A feature generator creates one or more columns in the matrix</a:t>
            </a:r>
          </a:p>
          <a:p>
            <a:r>
              <a:rPr lang="en-US"/>
              <a:t>Further processing of the matrix is possible (and sometimes required) before training or applying classifier</a:t>
            </a:r>
          </a:p>
        </p:txBody>
      </p:sp>
    </p:spTree>
    <p:extLst>
      <p:ext uri="{BB962C8B-B14F-4D97-AF65-F5344CB8AC3E}">
        <p14:creationId xmlns:p14="http://schemas.microsoft.com/office/powerpoint/2010/main" val="6712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Functional Features</a:t>
            </a:r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33714" y="1164931"/>
            <a:ext cx="4227755" cy="923330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Lab Tests are not in uniform sizes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number of tests per patient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times </a:t>
            </a:r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883812" y="1164931"/>
            <a:ext cx="4816613" cy="369332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Feature matrices usually need to be of a fixed size</a:t>
            </a:r>
            <a:endParaRPr lang="he-IL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32561360"/>
              </p:ext>
            </p:extLst>
          </p:nvPr>
        </p:nvGraphicFramePr>
        <p:xfrm>
          <a:off x="833714" y="2388802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32681724"/>
              </p:ext>
            </p:extLst>
          </p:nvPr>
        </p:nvGraphicFramePr>
        <p:xfrm>
          <a:off x="833714" y="4500650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34466"/>
              </p:ext>
            </p:extLst>
          </p:nvPr>
        </p:nvGraphicFramePr>
        <p:xfrm>
          <a:off x="5883813" y="2388802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Slope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Avg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Max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Last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44803"/>
              </p:ext>
            </p:extLst>
          </p:nvPr>
        </p:nvGraphicFramePr>
        <p:xfrm>
          <a:off x="5883813" y="4446593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Slope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Avg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Max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Last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5155600" y="4465345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5181775" y="2419628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8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P spid="15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FE68-EECD-4870-8441-E7B5DBD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Generators – Many more option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CDF-3760-44E0-8BB2-22405BB5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Estimate lab results at pre-determined times</a:t>
            </a:r>
          </a:p>
          <a:p>
            <a:r>
              <a:rPr lang="en-US"/>
              <a:t>Demographics: </a:t>
            </a:r>
          </a:p>
          <a:p>
            <a:pPr lvl="1"/>
            <a:r>
              <a:rPr lang="en-US"/>
              <a:t>Age, Gender, Socio-economic parameters</a:t>
            </a:r>
          </a:p>
          <a:p>
            <a:r>
              <a:rPr lang="en-US"/>
              <a:t>Categorical features: Drugs, Diagnoses, Procedures</a:t>
            </a:r>
          </a:p>
          <a:p>
            <a:pPr lvl="1"/>
            <a:r>
              <a:rPr lang="en-US"/>
              <a:t>Given a categorical signal, a set in the dictionary and a time-window</a:t>
            </a:r>
          </a:p>
          <a:p>
            <a:pPr lvl="2"/>
            <a:r>
              <a:rPr lang="en-US"/>
              <a:t>Does any value in the set appear within the time window ?</a:t>
            </a:r>
          </a:p>
          <a:p>
            <a:pPr lvl="2"/>
            <a:r>
              <a:rPr lang="en-US"/>
              <a:t>How many times ?</a:t>
            </a:r>
          </a:p>
          <a:p>
            <a:pPr lvl="1"/>
            <a:r>
              <a:rPr lang="en-US"/>
              <a:t>Univariate selection, with a flavor.</a:t>
            </a:r>
          </a:p>
          <a:p>
            <a:pPr lvl="1"/>
            <a:r>
              <a:rPr lang="en-US" i="1"/>
              <a:t>Use Deep Learning to embed the large (sparse) vector of all sets into lower dimensions</a:t>
            </a:r>
          </a:p>
          <a:p>
            <a:r>
              <a:rPr lang="en-US"/>
              <a:t>Tailored features for specific areas: </a:t>
            </a:r>
          </a:p>
          <a:p>
            <a:pPr lvl="1"/>
            <a:r>
              <a:rPr lang="en-US"/>
              <a:t>Smoking, Alcohol Use, Hospitalization information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7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91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Processors – Process existing matrix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Imputing missing values - </a:t>
            </a:r>
          </a:p>
          <a:p>
            <a:pPr lvl="1"/>
            <a:r>
              <a:rPr lang="en-US"/>
              <a:t>Moments on strata of selected features </a:t>
            </a:r>
          </a:p>
          <a:p>
            <a:pPr lvl="1"/>
            <a:r>
              <a:rPr lang="en-US"/>
              <a:t>Iterative</a:t>
            </a:r>
          </a:p>
          <a:p>
            <a:pPr lvl="1"/>
            <a:r>
              <a:rPr lang="en-US"/>
              <a:t>Using GAN (Generative Adversarial Network)</a:t>
            </a:r>
          </a:p>
          <a:p>
            <a:pPr lvl="1"/>
            <a:r>
              <a:rPr lang="en-US"/>
              <a:t>Perform multiple imputations to improve learning and deduce confidence intervals in predictions </a:t>
            </a:r>
            <a:r>
              <a:rPr lang="en-US" i="1"/>
              <a:t>[Not Implemented Yet]</a:t>
            </a:r>
          </a:p>
          <a:p>
            <a:r>
              <a:rPr lang="en-US"/>
              <a:t>Feature selection to improve interpretability, productization, and (sometimes) performance</a:t>
            </a:r>
          </a:p>
          <a:p>
            <a:pPr lvl="1"/>
            <a:r>
              <a:rPr lang="en-US"/>
              <a:t>Univariate stratified correlation</a:t>
            </a:r>
          </a:p>
          <a:p>
            <a:pPr lvl="1"/>
            <a:r>
              <a:rPr lang="en-US"/>
              <a:t>MRMR</a:t>
            </a:r>
          </a:p>
          <a:p>
            <a:pPr lvl="1"/>
            <a:r>
              <a:rPr lang="en-US"/>
              <a:t>Lasso</a:t>
            </a:r>
          </a:p>
          <a:p>
            <a:pPr lvl="1"/>
            <a:r>
              <a:rPr lang="en-US"/>
              <a:t>Feature importance</a:t>
            </a:r>
          </a:p>
          <a:p>
            <a:pPr lvl="1"/>
            <a:r>
              <a:rPr lang="en-US"/>
              <a:t>Iterative – bottom up, top down (heavy in computation)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154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73050" indent="-273050"/>
            <a:r>
              <a:rPr lang="en-US"/>
              <a:t>What people think of when saying ‘Machine Learning’, </a:t>
            </a:r>
            <a:r>
              <a:rPr lang="en-US" b="1" i="1">
                <a:solidFill>
                  <a:srgbClr val="00B050"/>
                </a:solidFill>
              </a:rPr>
              <a:t>but only the pan-ultimate part of our process </a:t>
            </a:r>
            <a:r>
              <a:rPr lang="en-US">
                <a:solidFill>
                  <a:srgbClr val="00B050"/>
                </a:solidFill>
              </a:rPr>
              <a:t>…</a:t>
            </a:r>
            <a:r>
              <a:rPr lang="en-US"/>
              <a:t> </a:t>
            </a:r>
          </a:p>
          <a:p>
            <a:pPr marL="0" indent="0">
              <a:buNone/>
            </a:pPr>
            <a:endParaRPr lang="en-US"/>
          </a:p>
          <a:p>
            <a:pPr marL="273050" indent="-273050"/>
            <a:r>
              <a:rPr lang="en-US"/>
              <a:t>Regression, Binary Classification, or Multi-Class Classification</a:t>
            </a:r>
            <a:endParaRPr lang="en-US">
              <a:cs typeface="Calibri"/>
            </a:endParaRPr>
          </a:p>
          <a:p>
            <a:pPr marL="273050" indent="-273050"/>
            <a:r>
              <a:rPr lang="en-US"/>
              <a:t>A wide range of available, state of the art, models</a:t>
            </a:r>
            <a:endParaRPr lang="en-US">
              <a:cs typeface="Calibri"/>
            </a:endParaRPr>
          </a:p>
          <a:p>
            <a:pPr marL="273050" indent="-273050"/>
            <a:r>
              <a:rPr lang="en-US"/>
              <a:t>Users can control all the models’ parameters</a:t>
            </a:r>
            <a:endParaRPr lang="en-US">
              <a:cs typeface="Calibri"/>
            </a:endParaRPr>
          </a:p>
          <a:p>
            <a:pPr marL="273050" indent="-273050"/>
            <a:r>
              <a:rPr lang="en-US">
                <a:cs typeface="Calibri"/>
              </a:rPr>
              <a:t>A toolset of state-of-the art tools, from Logistic Regression, to Boosting Trees, to Deep Neural Networks.</a:t>
            </a:r>
          </a:p>
          <a:p>
            <a:pPr marL="273050" indent="-273050"/>
            <a:r>
              <a:rPr lang="en-US">
                <a:cs typeface="Calibri"/>
              </a:rPr>
              <a:t>Enable ensembles and hierarchies of predictors</a:t>
            </a:r>
          </a:p>
          <a:p>
            <a:pPr marL="273050" indent="-273050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9722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9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–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1113242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800476"/>
          </a:xfrm>
        </p:spPr>
        <p:txBody>
          <a:bodyPr>
            <a:normAutofit/>
          </a:bodyPr>
          <a:lstStyle/>
          <a:p>
            <a:r>
              <a:rPr lang="en-US"/>
              <a:t>Recalibration</a:t>
            </a:r>
          </a:p>
          <a:p>
            <a:pPr lvl="1"/>
            <a:r>
              <a:rPr lang="en-US"/>
              <a:t>Often, good discrimination is not enough, and model calibration is also important</a:t>
            </a:r>
          </a:p>
          <a:p>
            <a:pPr lvl="1"/>
            <a:r>
              <a:rPr lang="en-US"/>
              <a:t>Training set may differ from test (real world) set in case/control probabilities</a:t>
            </a:r>
          </a:p>
          <a:p>
            <a:pPr lvl="2"/>
            <a:r>
              <a:rPr lang="en-US"/>
              <a:t>Recalibration on a different set is required</a:t>
            </a:r>
          </a:p>
          <a:p>
            <a:pPr lvl="2"/>
            <a:r>
              <a:rPr lang="en-US"/>
              <a:t>Also allows for more accurate handling of optimism in learning stage</a:t>
            </a:r>
          </a:p>
          <a:p>
            <a:pPr lvl="1"/>
            <a:r>
              <a:rPr lang="en-US"/>
              <a:t>Recalibration algorithms include –</a:t>
            </a:r>
          </a:p>
          <a:p>
            <a:pPr lvl="2"/>
            <a:r>
              <a:rPr lang="en-US"/>
              <a:t>Estimation of probability on bins: equal size, equal case-num bins.</a:t>
            </a:r>
          </a:p>
          <a:p>
            <a:pPr lvl="2"/>
            <a:r>
              <a:rPr lang="en-US"/>
              <a:t>Isotonic regression</a:t>
            </a:r>
          </a:p>
          <a:p>
            <a:pPr lvl="2"/>
            <a:r>
              <a:rPr lang="en-US"/>
              <a:t>Platt scaling</a:t>
            </a:r>
          </a:p>
        </p:txBody>
      </p:sp>
    </p:spTree>
    <p:extLst>
      <p:ext uri="{BB962C8B-B14F-4D97-AF65-F5344CB8AC3E}">
        <p14:creationId xmlns:p14="http://schemas.microsoft.com/office/powerpoint/2010/main" val="15462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Interpretability – “But Why ?”</a:t>
            </a:r>
          </a:p>
          <a:p>
            <a:pPr lvl="1"/>
            <a:r>
              <a:rPr lang="en-US"/>
              <a:t>Explaining the black-box prediction may be necessary for adoption and for regulatory approval </a:t>
            </a:r>
          </a:p>
          <a:p>
            <a:pPr lvl="1"/>
            <a:r>
              <a:rPr lang="en-US"/>
              <a:t>An ‘explanatory’ strength and directions should be assigned per feature for each individual prediction </a:t>
            </a:r>
          </a:p>
          <a:p>
            <a:pPr lvl="1"/>
            <a:r>
              <a:rPr lang="en-US"/>
              <a:t>Challenges include –</a:t>
            </a:r>
          </a:p>
          <a:p>
            <a:pPr lvl="2"/>
            <a:r>
              <a:rPr lang="en-US"/>
              <a:t>Inter-dependency between features</a:t>
            </a:r>
          </a:p>
          <a:p>
            <a:pPr lvl="2"/>
            <a:r>
              <a:rPr lang="en-US"/>
              <a:t>Aggregating contributions into signals (or groups of features)</a:t>
            </a:r>
          </a:p>
          <a:p>
            <a:pPr lvl="1"/>
            <a:r>
              <a:rPr lang="en-US"/>
              <a:t>Several methods based on Shapley values, implemented</a:t>
            </a:r>
          </a:p>
          <a:p>
            <a:pPr marL="60958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2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1678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73050" indent="-273050"/>
            <a:r>
              <a:rPr lang="en-US" sz="3000"/>
              <a:t>Analyzing models performance can be a complex task</a:t>
            </a:r>
            <a:endParaRPr lang="en-US"/>
          </a:p>
          <a:p>
            <a:pPr marL="882650" lvl="1" indent="-273050"/>
            <a:r>
              <a:rPr lang="en-US" sz="2600">
                <a:cs typeface="Calibri"/>
              </a:rPr>
              <a:t>Choose Appropriate measure</a:t>
            </a:r>
            <a:endParaRPr lang="en-US" sz="2650">
              <a:cs typeface="Calibri"/>
            </a:endParaRPr>
          </a:p>
          <a:p>
            <a:pPr marL="1482725" lvl="2" indent="-263525"/>
            <a:r>
              <a:rPr lang="en-US" sz="2350">
                <a:cs typeface="Calibri"/>
              </a:rPr>
              <a:t>AUC, PPV/Sens/Spec at various working points</a:t>
            </a:r>
          </a:p>
          <a:p>
            <a:pPr marL="882650" lvl="1" indent="-273050"/>
            <a:r>
              <a:rPr lang="en-US" sz="2600">
                <a:cs typeface="Calibri"/>
              </a:rPr>
              <a:t>Choose Proper time of evaluation </a:t>
            </a:r>
          </a:p>
          <a:p>
            <a:pPr marL="1482725" lvl="2" indent="-263525"/>
            <a:r>
              <a:rPr lang="en-US" sz="2350">
                <a:cs typeface="Calibri"/>
              </a:rPr>
              <a:t>how long before effect</a:t>
            </a:r>
          </a:p>
          <a:p>
            <a:pPr marL="882650" lvl="1" indent="-273050"/>
            <a:r>
              <a:rPr lang="en-US" sz="2600">
                <a:cs typeface="Calibri"/>
              </a:rPr>
              <a:t>Check calibration</a:t>
            </a:r>
          </a:p>
          <a:p>
            <a:pPr marL="1482725" lvl="2" indent="-263525"/>
            <a:r>
              <a:rPr lang="en-US" sz="2350">
                <a:cs typeface="Calibri"/>
              </a:rPr>
              <a:t>correct for difference between dataset and real-world data</a:t>
            </a:r>
          </a:p>
          <a:p>
            <a:pPr marL="882650" lvl="1" indent="-273050"/>
            <a:r>
              <a:rPr lang="en-US" sz="2600">
                <a:cs typeface="Calibri"/>
              </a:rPr>
              <a:t>Sensitivity analysis:</a:t>
            </a:r>
          </a:p>
          <a:p>
            <a:pPr marL="1482725" lvl="2" indent="-263525"/>
            <a:r>
              <a:rPr lang="en-US" sz="2350">
                <a:cs typeface="Calibri"/>
              </a:rPr>
              <a:t>check performance on different subsets of data</a:t>
            </a:r>
          </a:p>
          <a:p>
            <a:pPr marL="1482725" lvl="2" indent="-263525"/>
            <a:r>
              <a:rPr lang="en-US" sz="2350">
                <a:cs typeface="Calibri"/>
              </a:rPr>
              <a:t>Check performance on population with different characteristics</a:t>
            </a:r>
          </a:p>
          <a:p>
            <a:pPr marL="882650" lvl="1" indent="-273050"/>
            <a:r>
              <a:rPr lang="en-US" sz="2600">
                <a:cs typeface="Calibri"/>
              </a:rPr>
              <a:t>Compare to baseline model</a:t>
            </a:r>
          </a:p>
          <a:p>
            <a:pPr marL="1482725" lvl="2" indent="-263525"/>
            <a:r>
              <a:rPr lang="en-US" sz="2350">
                <a:cs typeface="Calibri"/>
              </a:rPr>
              <a:t>Check added value of modeling &amp; specific signals</a:t>
            </a:r>
          </a:p>
          <a:p>
            <a:pPr marL="882650" lvl="1" indent="-273050"/>
            <a:r>
              <a:rPr lang="en-US" sz="2600">
                <a:cs typeface="Calibri"/>
              </a:rPr>
              <a:t>Estimate confidence intervals using bootstraps</a:t>
            </a:r>
          </a:p>
        </p:txBody>
      </p:sp>
    </p:spTree>
    <p:extLst>
      <p:ext uri="{BB962C8B-B14F-4D97-AF65-F5344CB8AC3E}">
        <p14:creationId xmlns:p14="http://schemas.microsoft.com/office/powerpoint/2010/main" val="30218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– Model Selection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Perform grid or random search to optimize predictors’ hyper-parameters</a:t>
            </a:r>
          </a:p>
          <a:p>
            <a:pPr lvl="1"/>
            <a:r>
              <a:rPr lang="en-US"/>
              <a:t>Use cross validation for performance evaluation</a:t>
            </a:r>
          </a:p>
          <a:p>
            <a:pPr lvl="1"/>
            <a:r>
              <a:rPr lang="en-US"/>
              <a:t>Choose the performance measure(s) of interest</a:t>
            </a:r>
          </a:p>
          <a:p>
            <a:pPr lvl="1"/>
            <a:r>
              <a:rPr lang="en-US"/>
              <a:t>Possibly use multiple datasets</a:t>
            </a:r>
          </a:p>
          <a:p>
            <a:r>
              <a:rPr lang="en-US"/>
              <a:t>Other parameters of the whole process can also be optimized by systemic or random search</a:t>
            </a:r>
          </a:p>
          <a:p>
            <a:r>
              <a:rPr lang="en-US"/>
              <a:t>Feature-set optimization done using feature selector</a:t>
            </a:r>
          </a:p>
          <a:p>
            <a:r>
              <a:rPr lang="en-US"/>
              <a:t>Other elements (types of cleaning, imputation, </a:t>
            </a:r>
            <a:r>
              <a:rPr lang="en-US" i="1"/>
              <a:t>etc</a:t>
            </a:r>
            <a:r>
              <a:rPr lang="en-US"/>
              <a:t>.) require semi-automatic (yet fully parallelized) optimization</a:t>
            </a:r>
          </a:p>
          <a:p>
            <a:r>
              <a:rPr lang="en-US">
                <a:solidFill>
                  <a:srgbClr val="00B050"/>
                </a:solidFill>
              </a:rPr>
              <a:t>Performance is not the only consideration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Rare signals with small contribution should not always be added</a:t>
            </a:r>
          </a:p>
        </p:txBody>
      </p:sp>
    </p:spTree>
    <p:extLst>
      <p:ext uri="{BB962C8B-B14F-4D97-AF65-F5344CB8AC3E}">
        <p14:creationId xmlns:p14="http://schemas.microsoft.com/office/powerpoint/2010/main" val="4297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Easy to use and </a:t>
            </a:r>
            <a:r>
              <a:rPr lang="en-US" err="1"/>
              <a:t>cofigure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Everything is highly configurable</a:t>
            </a:r>
          </a:p>
          <a:p>
            <a:pPr lvl="1"/>
            <a:r>
              <a:rPr lang="en-US"/>
              <a:t>To train a new model, no need to write code</a:t>
            </a:r>
          </a:p>
          <a:p>
            <a:pPr lvl="1"/>
            <a:r>
              <a:rPr lang="en-US"/>
              <a:t>A simple Json format configuration file defines </a:t>
            </a:r>
            <a:r>
              <a:rPr lang="en-US" i="1">
                <a:solidFill>
                  <a:srgbClr val="00B050"/>
                </a:solidFill>
              </a:rPr>
              <a:t>all</a:t>
            </a:r>
            <a:r>
              <a:rPr lang="en-US"/>
              <a:t> the stages selected for the model and their parameters</a:t>
            </a:r>
          </a:p>
          <a:p>
            <a:pPr lvl="1"/>
            <a:r>
              <a:rPr lang="en-US"/>
              <a:t>Unifying the whole process of ML on medical records to one paradigm.</a:t>
            </a:r>
          </a:p>
          <a:p>
            <a:pPr lvl="1"/>
            <a:r>
              <a:rPr lang="en-US"/>
              <a:t>Additional command-line parameters for many of the tools</a:t>
            </a:r>
          </a:p>
          <a:p>
            <a:r>
              <a:rPr lang="en-US"/>
              <a:t>Effortless porting to </a:t>
            </a:r>
            <a:r>
              <a:rPr lang="en-US" err="1"/>
              <a:t>AlgoAnalyzer</a:t>
            </a:r>
            <a:endParaRPr lang="en-US"/>
          </a:p>
          <a:p>
            <a:r>
              <a:rPr lang="en-US"/>
              <a:t>A new “</a:t>
            </a:r>
            <a:r>
              <a:rPr lang="en-US" b="1"/>
              <a:t>language</a:t>
            </a:r>
            <a:r>
              <a:rPr lang="en-US"/>
              <a:t>” for Medical ML was created.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4790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Complete Picture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719381"/>
          </a:xfrm>
        </p:spPr>
        <p:txBody>
          <a:bodyPr/>
          <a:lstStyle/>
          <a:p>
            <a:r>
              <a:rPr lang="en-US"/>
              <a:t>A unified language to define and work with ML projects.</a:t>
            </a:r>
          </a:p>
          <a:p>
            <a:endParaRPr lang="he-IL"/>
          </a:p>
        </p:txBody>
      </p:sp>
      <p:grpSp>
        <p:nvGrpSpPr>
          <p:cNvPr id="33" name="Group 32"/>
          <p:cNvGrpSpPr/>
          <p:nvPr/>
        </p:nvGrpSpPr>
        <p:grpSpPr>
          <a:xfrm>
            <a:off x="809897" y="1896600"/>
            <a:ext cx="9894147" cy="3790098"/>
            <a:chOff x="809897" y="1896600"/>
            <a:chExt cx="9894147" cy="3790098"/>
          </a:xfrm>
        </p:grpSpPr>
        <p:sp>
          <p:nvSpPr>
            <p:cNvPr id="4" name="Rounded Rectangle 3"/>
            <p:cNvSpPr/>
            <p:nvPr/>
          </p:nvSpPr>
          <p:spPr>
            <a:xfrm>
              <a:off x="809897" y="1942011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Raw Data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68112" y="1896600"/>
              <a:ext cx="1576252" cy="7489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Repository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8605" y="3866606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Cohort</a:t>
              </a:r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413484" y="2474024"/>
              <a:ext cx="1627294" cy="13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068112" y="3902769"/>
              <a:ext cx="1576252" cy="7127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Train/Test Lists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6445" y="1946800"/>
              <a:ext cx="1262742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Semi Automated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6446" y="2890314"/>
              <a:ext cx="735875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Optional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657" y="4495493"/>
              <a:ext cx="1036319" cy="8403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Filtering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Splitting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394858" y="2185312"/>
              <a:ext cx="1681963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413485" y="4114800"/>
              <a:ext cx="1654628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36695" y="2795846"/>
              <a:ext cx="1576252" cy="7489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Modeling</a:t>
              </a:r>
            </a:p>
            <a:p>
              <a:pPr algn="ctr" rtl="0"/>
              <a:r>
                <a:rPr lang="en-US">
                  <a:solidFill>
                    <a:schemeClr val="tx1"/>
                  </a:solidFill>
                </a:rPr>
                <a:t>&amp; Testing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4267" y="2645538"/>
              <a:ext cx="83941" cy="12572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898209" y="3094695"/>
              <a:ext cx="143848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336695" y="3902770"/>
              <a:ext cx="1576252" cy="1783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Configure: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Cleaning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Features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Selection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Normalization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Model</a:t>
              </a:r>
              <a:endParaRPr lang="he-IL" sz="160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>
              <a:off x="6966857" y="3544784"/>
              <a:ext cx="174172" cy="32182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127792" y="2795846"/>
              <a:ext cx="1576252" cy="7489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Export as AlgoMarker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7914156" y="3094695"/>
              <a:ext cx="121363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21988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or External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Internal</a:t>
            </a:r>
            <a:endParaRPr lang="he-IL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External</a:t>
            </a:r>
            <a:endParaRPr lang="he-IL" sz="2800" b="1"/>
          </a:p>
        </p:txBody>
      </p:sp>
      <p:grpSp>
        <p:nvGrpSpPr>
          <p:cNvPr id="10" name="Group 9"/>
          <p:cNvGrpSpPr/>
          <p:nvPr/>
        </p:nvGrpSpPr>
        <p:grpSpPr>
          <a:xfrm>
            <a:off x="1136392" y="1629448"/>
            <a:ext cx="3892732" cy="3656656"/>
            <a:chOff x="139337" y="1629447"/>
            <a:chExt cx="3892732" cy="3831771"/>
          </a:xfrm>
        </p:grpSpPr>
        <p:grpSp>
          <p:nvGrpSpPr>
            <p:cNvPr id="6" name="Group 5"/>
            <p:cNvGrpSpPr/>
            <p:nvPr/>
          </p:nvGrpSpPr>
          <p:grpSpPr>
            <a:xfrm>
              <a:off x="2504307" y="1970616"/>
              <a:ext cx="1156902" cy="969266"/>
              <a:chOff x="2160912" y="1881260"/>
              <a:chExt cx="1156902" cy="96926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4307" y="4038147"/>
              <a:ext cx="1156902" cy="969266"/>
              <a:chOff x="2160912" y="1881260"/>
              <a:chExt cx="1156902" cy="96926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34363" y="1970616"/>
              <a:ext cx="1902829" cy="8617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Center</a:t>
              </a:r>
            </a:p>
            <a:p>
              <a:pPr algn="l" rtl="0"/>
              <a:r>
                <a:rPr lang="en-US" sz="1600"/>
                <a:t>20M+ records</a:t>
              </a:r>
            </a:p>
            <a:p>
              <a:pPr algn="l" rtl="0"/>
              <a:r>
                <a:rPr lang="en-US" sz="1600"/>
                <a:t>100M+ patient years</a:t>
              </a:r>
              <a:endParaRPr lang="he-IL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833" y="4035517"/>
              <a:ext cx="19268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Cluster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3887" y="5535254"/>
            <a:ext cx="9398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</a:t>
            </a:r>
            <a:endParaRPr lang="he-IL"/>
          </a:p>
        </p:txBody>
      </p:sp>
      <p:grpSp>
        <p:nvGrpSpPr>
          <p:cNvPr id="27" name="Group 26"/>
          <p:cNvGrpSpPr/>
          <p:nvPr/>
        </p:nvGrpSpPr>
        <p:grpSpPr>
          <a:xfrm>
            <a:off x="7197786" y="1669313"/>
            <a:ext cx="3892732" cy="3656656"/>
            <a:chOff x="139337" y="1629447"/>
            <a:chExt cx="3892732" cy="383177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1970616"/>
              <a:ext cx="1156902" cy="3112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4038146"/>
              <a:ext cx="1156902" cy="3112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4363" y="1970616"/>
              <a:ext cx="1274451" cy="6450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Server</a:t>
              </a:r>
            </a:p>
            <a:p>
              <a:pPr algn="l" rtl="0"/>
              <a:r>
                <a:rPr lang="en-US" sz="1600"/>
                <a:t>Client Data</a:t>
              </a:r>
              <a:endParaRPr lang="he-IL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833" y="4035517"/>
              <a:ext cx="2982035" cy="8385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Server</a:t>
              </a:r>
            </a:p>
            <a:p>
              <a:pPr algn="l" rtl="0"/>
              <a:r>
                <a:rPr lang="en-US" sz="1400"/>
                <a:t>Installed with Medial Tools</a:t>
              </a:r>
            </a:p>
            <a:p>
              <a:pPr algn="l" rtl="0"/>
              <a:r>
                <a:rPr lang="en-US" sz="1400"/>
                <a:t>Repository/Training/Testing/Exporting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34320" y="5538544"/>
            <a:ext cx="1616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 Access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9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Sandboxes and Transfer Learning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Internal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External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9856" y="5381129"/>
            <a:ext cx="49038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>
                <a:solidFill>
                  <a:prstClr val="black"/>
                </a:solidFill>
              </a:rPr>
              <a:t>Uses the power of the Internal model</a:t>
            </a:r>
          </a:p>
          <a:p>
            <a:pPr algn="l" rtl="0"/>
            <a:r>
              <a:rPr lang="en-US" sz="1600">
                <a:solidFill>
                  <a:prstClr val="black"/>
                </a:solidFill>
              </a:rPr>
              <a:t>Incorporates client specific data to improve performance</a:t>
            </a:r>
            <a:endParaRPr lang="he-IL" sz="160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5381" y="2143414"/>
            <a:ext cx="1696570" cy="1639237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222" y="4304594"/>
            <a:ext cx="2861553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/>
              <a:t>Trained on internal Data</a:t>
            </a:r>
          </a:p>
          <a:p>
            <a:endParaRPr lang="en-US" sz="1600"/>
          </a:p>
          <a:p>
            <a:pPr algn="l" rtl="0"/>
            <a:r>
              <a:rPr lang="en-US" sz="1600"/>
              <a:t>Biological</a:t>
            </a:r>
          </a:p>
          <a:p>
            <a:pPr algn="l" rtl="0"/>
            <a:r>
              <a:rPr lang="en-US" sz="1600"/>
              <a:t>No “client specific” features</a:t>
            </a:r>
          </a:p>
          <a:p>
            <a:pPr algn="l" rtl="0"/>
            <a:r>
              <a:rPr lang="en-US" sz="1600"/>
              <a:t>Trained on large datasets</a:t>
            </a:r>
            <a:endParaRPr lang="he-IL" sz="1600"/>
          </a:p>
        </p:txBody>
      </p:sp>
      <p:sp>
        <p:nvSpPr>
          <p:cNvPr id="28" name="Oval 27"/>
          <p:cNvSpPr/>
          <p:nvPr/>
        </p:nvSpPr>
        <p:spPr>
          <a:xfrm>
            <a:off x="7079918" y="1747690"/>
            <a:ext cx="1070192" cy="99551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Model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1368" y="1606249"/>
            <a:ext cx="55418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>
                <a:solidFill>
                  <a:srgbClr val="0070C0"/>
                </a:solidFill>
              </a:rPr>
              <a:t>+</a:t>
            </a:r>
            <a:endParaRPr lang="he-IL" sz="600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001709" y="1747690"/>
            <a:ext cx="2005564" cy="995510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Client Data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940952" y="2621912"/>
            <a:ext cx="406400" cy="7296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/>
          <p:nvPr/>
        </p:nvSpPr>
        <p:spPr>
          <a:xfrm>
            <a:off x="8260174" y="3547629"/>
            <a:ext cx="1696570" cy="1639237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Retrained</a:t>
            </a:r>
          </a:p>
          <a:p>
            <a:pPr algn="ctr" rtl="0"/>
            <a:r>
              <a:rPr lang="en-US" sz="2000">
                <a:solidFill>
                  <a:prstClr val="white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06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8" grpId="0" animBg="1"/>
      <p:bldP spid="11" grpId="0"/>
      <p:bldP spid="34" grpId="0" animBg="1"/>
      <p:bldP spid="12" grpId="0" animBg="1"/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9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8491-DD5B-4492-8F99-460A293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Challenges – a Plethora of Different Questions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5CC8-1831-4DF4-9424-A36281A7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What is the probability of our patient to develop a certain condition?</a:t>
            </a:r>
          </a:p>
          <a:p>
            <a:pPr lvl="1"/>
            <a:r>
              <a:rPr lang="en-US" sz="1867"/>
              <a:t>Colorectal Cancer, Lung Cancer, AAA, Diabetes, CKD, </a:t>
            </a:r>
            <a:r>
              <a:rPr lang="en-US" sz="1867" i="1"/>
              <a:t>..</a:t>
            </a:r>
            <a:r>
              <a:rPr lang="en-US" sz="1867"/>
              <a:t>.</a:t>
            </a:r>
          </a:p>
          <a:p>
            <a:r>
              <a:rPr lang="en-US" sz="2400"/>
              <a:t>What is the probability that our patient complies? </a:t>
            </a:r>
          </a:p>
          <a:p>
            <a:pPr lvl="1"/>
            <a:r>
              <a:rPr lang="en-US" sz="1867"/>
              <a:t>gets vaccinated, takes medications, visits a GP, …</a:t>
            </a:r>
          </a:p>
          <a:p>
            <a:r>
              <a:rPr lang="en-US" sz="2400"/>
              <a:t>Should we ask our patient to take a blood test? </a:t>
            </a:r>
          </a:p>
          <a:p>
            <a:pPr lvl="1"/>
            <a:r>
              <a:rPr lang="en-US" sz="1867"/>
              <a:t>Glucose, HbA1C, Creatinine, …</a:t>
            </a:r>
          </a:p>
          <a:p>
            <a:r>
              <a:rPr lang="en-US" sz="2400"/>
              <a:t>Should we discharge our patient ?</a:t>
            </a:r>
          </a:p>
          <a:p>
            <a:pPr lvl="1"/>
            <a:r>
              <a:rPr lang="en-US" sz="1867"/>
              <a:t>From ER, Hospital ward, ICU</a:t>
            </a:r>
          </a:p>
          <a:p>
            <a:r>
              <a:rPr lang="en-US" sz="2400"/>
              <a:t>What would most GPs (or specialists) prescribe for our patient?</a:t>
            </a:r>
          </a:p>
          <a:p>
            <a:r>
              <a:rPr lang="en-US" sz="2400">
                <a:solidFill>
                  <a:schemeClr val="accent1"/>
                </a:solidFill>
              </a:rPr>
              <a:t>Which patients would benefit most from an action? </a:t>
            </a:r>
          </a:p>
          <a:p>
            <a:pPr lvl="1"/>
            <a:r>
              <a:rPr lang="en-US" sz="1867">
                <a:solidFill>
                  <a:schemeClr val="accent1"/>
                </a:solidFill>
              </a:rPr>
              <a:t>vaccination, home visit, life-style intervention, …</a:t>
            </a:r>
          </a:p>
          <a:p>
            <a:r>
              <a:rPr lang="en-US" sz="2400">
                <a:solidFill>
                  <a:schemeClr val="accent1"/>
                </a:solidFill>
              </a:rPr>
              <a:t>What will be the effect of treating my patient with a specific drug?</a:t>
            </a:r>
          </a:p>
          <a:p>
            <a:r>
              <a:rPr lang="en-US" sz="2400">
                <a:solidFill>
                  <a:schemeClr val="accent1"/>
                </a:solidFill>
              </a:rPr>
              <a:t>Is Drug A better than Drug B for my patient?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B9E0-A983-45EC-8725-91760135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r>
              <a:rPr lang="en-US"/>
              <a:t>AI On Retrospective Medical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803A-BDEA-4C10-B9A5-BA6FA429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76" y="980388"/>
            <a:ext cx="6693424" cy="503391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Data is temporal, yet highly irregular</a:t>
            </a:r>
          </a:p>
          <a:p>
            <a:pPr lvl="1"/>
            <a:r>
              <a:rPr lang="en-US" sz="1867"/>
              <a:t>Need to create features that capture dynamics</a:t>
            </a:r>
          </a:p>
          <a:p>
            <a:r>
              <a:rPr lang="en-US" sz="2400"/>
              <a:t>Some highly categorical signals </a:t>
            </a:r>
          </a:p>
          <a:p>
            <a:pPr lvl="1"/>
            <a:r>
              <a:rPr lang="en-US" sz="1867"/>
              <a:t>Diagnoses, Procedures, Medications</a:t>
            </a:r>
          </a:p>
          <a:p>
            <a:pPr lvl="1"/>
            <a:r>
              <a:rPr lang="en-US" sz="2000"/>
              <a:t>100k and more dimensions</a:t>
            </a:r>
          </a:p>
          <a:p>
            <a:r>
              <a:rPr lang="en-US" sz="2400"/>
              <a:t>Data comprises of different types of signals </a:t>
            </a:r>
          </a:p>
          <a:p>
            <a:r>
              <a:rPr lang="en-US" sz="2400"/>
              <a:t>Many signals are sparse</a:t>
            </a:r>
          </a:p>
          <a:p>
            <a:r>
              <a:rPr lang="en-US" sz="2400"/>
              <a:t>Data is often not standardized</a:t>
            </a:r>
          </a:p>
          <a:p>
            <a:r>
              <a:rPr lang="en-US" sz="2400"/>
              <a:t>Data not collected in controlled environment –</a:t>
            </a:r>
          </a:p>
          <a:p>
            <a:pPr lvl="1"/>
            <a:r>
              <a:rPr lang="en-US" sz="1867"/>
              <a:t>It is partial and extremely noisy</a:t>
            </a:r>
          </a:p>
          <a:p>
            <a:pPr lvl="1"/>
            <a:r>
              <a:rPr lang="en-US" sz="1867"/>
              <a:t>Biased</a:t>
            </a:r>
          </a:p>
          <a:p>
            <a:pPr lvl="1"/>
            <a:r>
              <a:rPr lang="en-US" sz="1867"/>
              <a:t>Rich in spurious patterns that make generalization difficult</a:t>
            </a:r>
          </a:p>
          <a:p>
            <a:pPr lvl="1"/>
            <a:r>
              <a:rPr lang="en-US" sz="1867"/>
              <a:t>Sensitive to changes in health care policies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IL"/>
          </a:p>
        </p:txBody>
      </p:sp>
      <p:pic>
        <p:nvPicPr>
          <p:cNvPr id="1034" name="Picture 10" descr="Image result for medical data">
            <a:extLst>
              <a:ext uri="{FF2B5EF4-FFF2-40B4-BE49-F238E27FC236}">
                <a16:creationId xmlns:a16="http://schemas.microsoft.com/office/drawing/2014/main" id="{867EF1C1-DE15-4A15-BCFA-9C7434C3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943"/>
            <a:ext cx="5145087" cy="529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59"/>
          <a:stretch/>
        </p:blipFill>
        <p:spPr>
          <a:xfrm>
            <a:off x="3746745" y="47059"/>
            <a:ext cx="1873498" cy="1562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61" y="54157"/>
            <a:ext cx="4023607" cy="666786"/>
          </a:xfrm>
        </p:spPr>
        <p:txBody>
          <a:bodyPr/>
          <a:lstStyle/>
          <a:p>
            <a:r>
              <a:rPr lang="en-US"/>
              <a:t>Imaging</a:t>
            </a:r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1140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79709" y="54157"/>
            <a:ext cx="4023607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Medical records</a:t>
            </a:r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1175" y="1061884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687344" y="1061883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52155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542-644F-4EEC-B177-0F9C6443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Build Our Own Platform ?</a:t>
            </a:r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73B94-BFD5-4495-8FFF-9746EABC2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3453"/>
              </p:ext>
            </p:extLst>
          </p:nvPr>
        </p:nvGraphicFramePr>
        <p:xfrm>
          <a:off x="458903" y="1413010"/>
          <a:ext cx="11255604" cy="458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007">
                  <a:extLst>
                    <a:ext uri="{9D8B030D-6E8A-4147-A177-3AD203B41FA5}">
                      <a16:colId xmlns:a16="http://schemas.microsoft.com/office/drawing/2014/main" val="2329276770"/>
                    </a:ext>
                  </a:extLst>
                </a:gridCol>
                <a:gridCol w="5637597">
                  <a:extLst>
                    <a:ext uri="{9D8B030D-6E8A-4147-A177-3AD203B41FA5}">
                      <a16:colId xmlns:a16="http://schemas.microsoft.com/office/drawing/2014/main" val="2958906307"/>
                    </a:ext>
                  </a:extLst>
                </a:gridCol>
              </a:tblGrid>
              <a:tr h="388504">
                <a:tc>
                  <a:txBody>
                    <a:bodyPr/>
                    <a:lstStyle/>
                    <a:p>
                      <a:r>
                        <a:rPr lang="en-US"/>
                        <a:t>Need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Existing Platforms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26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Unified medical data model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5539"/>
                  </a:ext>
                </a:extLst>
              </a:tr>
              <a:tr h="694585">
                <a:tc>
                  <a:txBody>
                    <a:bodyPr/>
                    <a:lstStyle/>
                    <a:p>
                      <a:r>
                        <a:rPr lang="en-US" sz="1800"/>
                        <a:t>Configurable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– Can adjust some parameters for models, but can’t configure the WHOLE process and need to do it in code</a:t>
                      </a: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721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Rich and varied features set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Need to rewrite for each project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19302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Analysis Tools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Very basic, Not matching medical analysis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9665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Efficient in memory and speed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- Training runs OK, the rest is highly not efficient.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7319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All encompassing 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start from matrix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07457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Productization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Hard, need to write all the missing stuff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89736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Easy extension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hard to make changes. Users tend to stick to the available tools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3739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Group effort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Each project development is independent of others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29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8AF06D-06F0-4E27-999E-A4EEE3075079}"/>
              </a:ext>
            </a:extLst>
          </p:cNvPr>
          <p:cNvSpPr txBox="1"/>
          <p:nvPr/>
        </p:nvSpPr>
        <p:spPr>
          <a:xfrm>
            <a:off x="618836" y="951345"/>
            <a:ext cx="1111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R, MATLAB, </a:t>
            </a:r>
            <a:r>
              <a:rPr lang="en-US" sz="2400" err="1"/>
              <a:t>SciKit</a:t>
            </a:r>
            <a:r>
              <a:rPr lang="en-US" sz="2400"/>
              <a:t>-Learn, TensorFlow (and extensions), </a:t>
            </a:r>
            <a:r>
              <a:rPr lang="en-US" sz="2400" i="1"/>
              <a:t>etc</a:t>
            </a:r>
            <a:r>
              <a:rPr lang="en-US" sz="2400"/>
              <a:t>. – all offer partial solutions.</a:t>
            </a:r>
          </a:p>
        </p:txBody>
      </p:sp>
    </p:spTree>
    <p:extLst>
      <p:ext uri="{BB962C8B-B14F-4D97-AF65-F5344CB8AC3E}">
        <p14:creationId xmlns:p14="http://schemas.microsoft.com/office/powerpoint/2010/main" val="3822670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663-8148-4A08-864F-1F009AA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Infrastructure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8BF-F835-4983-931A-AE05CEC2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9175"/>
            <a:ext cx="5052615" cy="249786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/>
              <a:t>Training Infrastructure</a:t>
            </a:r>
          </a:p>
          <a:p>
            <a:pPr marL="0" indent="0">
              <a:buNone/>
            </a:pPr>
            <a:r>
              <a:rPr lang="en-US" sz="2400"/>
              <a:t>Deal with Time Dimension</a:t>
            </a:r>
          </a:p>
          <a:p>
            <a:pPr marL="0" indent="0">
              <a:buNone/>
            </a:pPr>
            <a:r>
              <a:rPr lang="en-US" sz="2400"/>
              <a:t>Configurable</a:t>
            </a:r>
          </a:p>
          <a:p>
            <a:pPr marL="0" indent="0">
              <a:buNone/>
            </a:pPr>
            <a:r>
              <a:rPr lang="en-US" sz="2400"/>
              <a:t>Matrix Generation</a:t>
            </a:r>
          </a:p>
          <a:p>
            <a:pPr marL="0" indent="0">
              <a:buNone/>
            </a:pPr>
            <a:r>
              <a:rPr lang="en-US" sz="2400"/>
              <a:t>Training and Analysis</a:t>
            </a:r>
            <a:endParaRPr lang="x-none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BCE75-E3D9-4791-B40C-5CF3040A6FE5}"/>
              </a:ext>
            </a:extLst>
          </p:cNvPr>
          <p:cNvSpPr txBox="1">
            <a:spLocks/>
          </p:cNvSpPr>
          <p:nvPr/>
        </p:nvSpPr>
        <p:spPr>
          <a:xfrm>
            <a:off x="538560" y="1019175"/>
            <a:ext cx="5052615" cy="2466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Data Repository</a:t>
            </a:r>
          </a:p>
          <a:p>
            <a:pPr marL="0" indent="0">
              <a:buNone/>
            </a:pPr>
            <a:r>
              <a:rPr lang="en-US" sz="2400"/>
              <a:t>Unified</a:t>
            </a:r>
          </a:p>
          <a:p>
            <a:pPr marL="0" indent="0">
              <a:buNone/>
            </a:pPr>
            <a:r>
              <a:rPr lang="en-US" sz="2400"/>
              <a:t>High Performance	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390BF-E568-4BDD-A998-46AFC5313F98}"/>
              </a:ext>
            </a:extLst>
          </p:cNvPr>
          <p:cNvSpPr txBox="1">
            <a:spLocks/>
          </p:cNvSpPr>
          <p:nvPr/>
        </p:nvSpPr>
        <p:spPr>
          <a:xfrm>
            <a:off x="538559" y="3753494"/>
            <a:ext cx="5052615" cy="2497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Productization</a:t>
            </a:r>
          </a:p>
          <a:p>
            <a:pPr marL="0" indent="0">
              <a:buNone/>
            </a:pPr>
            <a:r>
              <a:rPr lang="en-US" sz="2400"/>
              <a:t>Single File AlgoMarkers</a:t>
            </a:r>
          </a:p>
          <a:p>
            <a:pPr marL="0" indent="0">
              <a:buNone/>
            </a:pPr>
            <a:r>
              <a:rPr lang="en-US" sz="2400"/>
              <a:t>Easy Productization</a:t>
            </a:r>
          </a:p>
          <a:p>
            <a:pPr marL="0" indent="0">
              <a:buNone/>
            </a:pPr>
            <a:r>
              <a:rPr lang="en-US" sz="2400"/>
              <a:t>Use within AlgoAnalyzer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7A78B-C251-4AA4-AEE9-221D3FD5F086}"/>
              </a:ext>
            </a:extLst>
          </p:cNvPr>
          <p:cNvSpPr txBox="1">
            <a:spLocks/>
          </p:cNvSpPr>
          <p:nvPr/>
        </p:nvSpPr>
        <p:spPr>
          <a:xfrm>
            <a:off x="6096000" y="3753494"/>
            <a:ext cx="5052615" cy="249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On prem Sandboxes</a:t>
            </a:r>
          </a:p>
          <a:p>
            <a:pPr marL="0" indent="0">
              <a:buNone/>
            </a:pPr>
            <a:r>
              <a:rPr lang="en-US" sz="2400"/>
              <a:t>Software Wrappers (Apps, Python)</a:t>
            </a:r>
          </a:p>
          <a:p>
            <a:pPr marL="0" indent="0">
              <a:buNone/>
            </a:pPr>
            <a:r>
              <a:rPr lang="en-US" sz="2400"/>
              <a:t>Easy Setup (Docker)</a:t>
            </a:r>
          </a:p>
          <a:p>
            <a:pPr marL="0" indent="0">
              <a:buNone/>
            </a:pPr>
            <a:r>
              <a:rPr lang="en-US" sz="240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1561412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6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2060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Imputation, Feature Selection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 as AlgoMarker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rgbClr val="00B050"/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tx1"/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tx1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rgbClr val="000000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060780"/>
      </p:ext>
    </p:extLst>
  </p:cSld>
  <p:clrMapOvr>
    <a:masterClrMapping/>
  </p:clrMapOvr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Yaron</DisplayName>
        <AccountId>16</AccountId>
        <AccountType/>
      </UserInfo>
      <UserInfo>
        <DisplayName>Avi Shoshan</DisplayName>
        <AccountId>15</AccountId>
        <AccountType/>
      </UserInfo>
      <UserInfo>
        <DisplayName>Rachel Yesharim</DisplayName>
        <AccountId>44</AccountId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7" ma:contentTypeDescription="Create a new document." ma:contentTypeScope="" ma:versionID="b4a5c63e75012810f2ce94b6cb1f5608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7b59563ea63568a6325401c03b3eb7a4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BFD39A-C552-4252-B6E4-9D310EC6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E6467-049C-4F91-8DF1-94B68CEDE6AC}">
  <ds:schemaRefs>
    <ds:schemaRef ds:uri="75732a1a-ab78-4c69-9481-b06b03852f9d"/>
    <ds:schemaRef ds:uri="b133f4b6-f204-47a2-bd3c-cffa105970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FBDF21F-2232-48A7-B7ED-5C37F22E9ED1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39</Slides>
  <Notes>17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medial</vt:lpstr>
      <vt:lpstr>Data Science Infrastructure</vt:lpstr>
      <vt:lpstr>Agenda</vt:lpstr>
      <vt:lpstr>Introduction – The Challenges</vt:lpstr>
      <vt:lpstr>The Challenges – a Plethora of Different Questions</vt:lpstr>
      <vt:lpstr>AI On Retrospective Medical Data</vt:lpstr>
      <vt:lpstr>Imaging</vt:lpstr>
      <vt:lpstr>Why Build Our Own Platform ?</vt:lpstr>
      <vt:lpstr>Elements of the Infrastructure</vt:lpstr>
      <vt:lpstr>Summary of Methodology</vt:lpstr>
      <vt:lpstr>Structured Medical Record</vt:lpstr>
      <vt:lpstr>Data Sources</vt:lpstr>
      <vt:lpstr>Data Loading Process</vt:lpstr>
      <vt:lpstr>Summary of Methodology</vt:lpstr>
      <vt:lpstr>Data Model – Major Needs</vt:lpstr>
      <vt:lpstr>Summary of Methodology</vt:lpstr>
      <vt:lpstr>Cohort and Registries</vt:lpstr>
      <vt:lpstr>Cohort and Registries</vt:lpstr>
      <vt:lpstr>Sampling</vt:lpstr>
      <vt:lpstr>Summary of Methodology</vt:lpstr>
      <vt:lpstr>Repository Processors</vt:lpstr>
      <vt:lpstr>Summary of Methodology</vt:lpstr>
      <vt:lpstr>Feature Generation</vt:lpstr>
      <vt:lpstr>Feature Generation – Functional Features</vt:lpstr>
      <vt:lpstr>Feature Generators – Many more option</vt:lpstr>
      <vt:lpstr>Summary of Methodology</vt:lpstr>
      <vt:lpstr>Feature Processors – Process existing matrix</vt:lpstr>
      <vt:lpstr>Summary of Methodology</vt:lpstr>
      <vt:lpstr>Predictors</vt:lpstr>
      <vt:lpstr>Summary of Methodology</vt:lpstr>
      <vt:lpstr>Post Processors – Apply Processes on Predictions</vt:lpstr>
      <vt:lpstr>Post Processors – Apply Processes on Predictions</vt:lpstr>
      <vt:lpstr>Summary of Methodology</vt:lpstr>
      <vt:lpstr>Performance Analysis</vt:lpstr>
      <vt:lpstr>Performance Analysis – Model Selection</vt:lpstr>
      <vt:lpstr>Model construction – Easy to use and cofigure</vt:lpstr>
      <vt:lpstr>Model Construction – the Complete Picture</vt:lpstr>
      <vt:lpstr>Internal or External</vt:lpstr>
      <vt:lpstr>External Sandboxes and 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Infrastructure</dc:title>
  <dc:creator/>
  <cp:revision>1</cp:revision>
  <dcterms:created xsi:type="dcterms:W3CDTF">2019-10-23T06:56:48Z</dcterms:created>
  <dcterms:modified xsi:type="dcterms:W3CDTF">2020-02-18T12:55:38Z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  <property fmtid="{D5CDD505-2E9C-101B-9397-08002B2CF9AE}" pid="3" name="Order">
    <vt:r8>500</vt:r8>
  </property>
  <property fmtid="{D5CDD505-2E9C-101B-9397-08002B2CF9AE}" pid="4" name="ComplianceAssetI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</Properties>
</file>