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64" r:id="rId5"/>
    <p:sldId id="291" r:id="rId6"/>
    <p:sldId id="265"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90" r:id="rId22"/>
    <p:sldId id="283" r:id="rId23"/>
    <p:sldId id="284" r:id="rId24"/>
    <p:sldId id="285" r:id="rId25"/>
    <p:sldId id="286" r:id="rId26"/>
    <p:sldId id="287" r:id="rId27"/>
    <p:sldId id="288" r:id="rId28"/>
    <p:sldId id="289"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C94143"/>
    <a:srgbClr val="8EC742"/>
    <a:srgbClr val="02AAC7"/>
    <a:srgbClr val="11E93A"/>
    <a:srgbClr val="F5B88F"/>
    <a:srgbClr val="A8A9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8" d="100"/>
          <a:sy n="68"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0B42E-8D96-4E4D-80D8-5D1FF70FB4C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A7E7B84-F26D-4B28-90E3-C0B150FEC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709D998-9A03-48D8-840F-F85AB7C1AF4F}"/>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5" name="Marcador de pie de página 4">
            <a:extLst>
              <a:ext uri="{FF2B5EF4-FFF2-40B4-BE49-F238E27FC236}">
                <a16:creationId xmlns:a16="http://schemas.microsoft.com/office/drawing/2014/main" id="{5239653F-141A-49CF-A171-C9F28356D65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D6FD463-F7EA-4557-9C81-14365A9131D5}"/>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9619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4B47D-CEA2-4ADA-9B9F-26047226E12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A33C1F0-0DEB-42C4-9043-3FD4C6BB003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D1A48AD-1DC6-40CE-8348-A92C347EAC86}"/>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5" name="Marcador de pie de página 4">
            <a:extLst>
              <a:ext uri="{FF2B5EF4-FFF2-40B4-BE49-F238E27FC236}">
                <a16:creationId xmlns:a16="http://schemas.microsoft.com/office/drawing/2014/main" id="{004D8C4C-3884-42FB-A93D-F3EE1720EAD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1542462-E4A9-48C8-870B-2E36D679877D}"/>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386195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B72780E-DBCE-48F8-9A97-01F1A33DA6A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2F97FB9-CABA-4D49-9F27-0EAEC0750A9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91AE01D-DC4E-4803-A6AA-4BD542D70873}"/>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5" name="Marcador de pie de página 4">
            <a:extLst>
              <a:ext uri="{FF2B5EF4-FFF2-40B4-BE49-F238E27FC236}">
                <a16:creationId xmlns:a16="http://schemas.microsoft.com/office/drawing/2014/main" id="{132AE500-9450-453A-869B-CF9565FD36A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DA6DE5B-6C48-46D1-AECA-4C16806F5078}"/>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289392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5BAB5-1F8F-4EE0-BFB5-57EB9B306B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291F1A6-5508-410F-B595-C789C569A42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61DD2D9-24D1-48C5-B383-C50E004BB8D1}"/>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5" name="Marcador de pie de página 4">
            <a:extLst>
              <a:ext uri="{FF2B5EF4-FFF2-40B4-BE49-F238E27FC236}">
                <a16:creationId xmlns:a16="http://schemas.microsoft.com/office/drawing/2014/main" id="{ADABB4D5-8DD8-4DAD-AFBE-C043AF8A45F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57FD107-9466-4A21-BB9F-4B702351B0B8}"/>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144017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AD349-1D35-4F6D-A585-F2B6FDD8017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788F8FF-9FF8-4455-9613-09EFD2F4B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CFBFD91-CE97-4730-972B-E1224C81B3F8}"/>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5" name="Marcador de pie de página 4">
            <a:extLst>
              <a:ext uri="{FF2B5EF4-FFF2-40B4-BE49-F238E27FC236}">
                <a16:creationId xmlns:a16="http://schemas.microsoft.com/office/drawing/2014/main" id="{6BD9198F-43F0-43D0-A173-002F66C07DC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0B0914-7C7B-4B55-A0B2-94EBAD24A226}"/>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305606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4F295-4550-46F2-9E7C-2E6B39CDB29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5400122-40A1-4216-972E-46FD6C5A16C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6CC0D94-1E10-4678-B39D-4C2B92FB662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537DA96-4516-4E64-84FC-ABAD1B6B5EBE}"/>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6" name="Marcador de pie de página 5">
            <a:extLst>
              <a:ext uri="{FF2B5EF4-FFF2-40B4-BE49-F238E27FC236}">
                <a16:creationId xmlns:a16="http://schemas.microsoft.com/office/drawing/2014/main" id="{7C6A2032-7306-4AE2-B081-643671D5678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A2A9D6B-EC8F-4627-A56F-213E23469486}"/>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185473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50AC5-94B4-43B5-B245-5F44999A49F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27E9D76-D6C4-4D52-9273-50B01DE83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E989AF5-3484-4F25-BDD0-1B9EFBDB627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EE445ED-D03D-4F44-AF4D-727B6B45D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9266B34-B5F4-46F9-A660-B12192CE8E6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D9E5185-DA76-45BB-8D7B-5AFFF47F432C}"/>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8" name="Marcador de pie de página 7">
            <a:extLst>
              <a:ext uri="{FF2B5EF4-FFF2-40B4-BE49-F238E27FC236}">
                <a16:creationId xmlns:a16="http://schemas.microsoft.com/office/drawing/2014/main" id="{6B61476E-0841-4DF9-95C6-C38D8E39935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FD2A342-1835-4076-A3FC-64B75C4A4AFD}"/>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229382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F1F49-2565-41AD-898C-FBB013FBAB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F54B6E6-1AD3-4C0D-8320-EB59760EE533}"/>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4" name="Marcador de pie de página 3">
            <a:extLst>
              <a:ext uri="{FF2B5EF4-FFF2-40B4-BE49-F238E27FC236}">
                <a16:creationId xmlns:a16="http://schemas.microsoft.com/office/drawing/2014/main" id="{8B297C3E-37C5-4F0D-B169-922E68F3AFC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75BA0D3-51B0-45B5-8F3B-CFCEB5C22EDE}"/>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18888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51831BC-B174-4286-AD92-2698680ECB3F}"/>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3" name="Marcador de pie de página 2">
            <a:extLst>
              <a:ext uri="{FF2B5EF4-FFF2-40B4-BE49-F238E27FC236}">
                <a16:creationId xmlns:a16="http://schemas.microsoft.com/office/drawing/2014/main" id="{831636DF-1B5E-4C8C-930E-39EB6D59BB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9528487-DDF0-43F0-9CC9-9DD89AE499A3}"/>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1695652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C3C06-1CCC-4C5F-AFAF-5B2BC745D1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BDE06E2-FF39-4322-BEEF-89B17BA2D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9395BD1-0C23-4DE0-988B-2F11687EB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E4DBF10-157D-4583-91E0-248388D71836}"/>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6" name="Marcador de pie de página 5">
            <a:extLst>
              <a:ext uri="{FF2B5EF4-FFF2-40B4-BE49-F238E27FC236}">
                <a16:creationId xmlns:a16="http://schemas.microsoft.com/office/drawing/2014/main" id="{4F0B43FF-703B-4C81-BFD8-780E6690FE1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01354FD-8EB2-405A-AC37-ADC3EA33132B}"/>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87179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EA5626-6C7F-4DA6-83D5-EB8F272AE3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7A5D478-A030-4C0C-8B10-AA7748BEA1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A3FD7C5-3D04-49B9-98DA-26D5BAA6B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4CCA32B-97AC-4BBD-BC1F-A2C51AD44854}"/>
              </a:ext>
            </a:extLst>
          </p:cNvPr>
          <p:cNvSpPr>
            <a:spLocks noGrp="1"/>
          </p:cNvSpPr>
          <p:nvPr>
            <p:ph type="dt" sz="half" idx="10"/>
          </p:nvPr>
        </p:nvSpPr>
        <p:spPr/>
        <p:txBody>
          <a:bodyPr/>
          <a:lstStyle/>
          <a:p>
            <a:fld id="{1F3C20DF-5BD9-4F7D-A886-DF4010F53ECD}" type="datetimeFigureOut">
              <a:rPr lang="es-CO" smtClean="0"/>
              <a:t>31/07/2018</a:t>
            </a:fld>
            <a:endParaRPr lang="es-CO"/>
          </a:p>
        </p:txBody>
      </p:sp>
      <p:sp>
        <p:nvSpPr>
          <p:cNvPr id="6" name="Marcador de pie de página 5">
            <a:extLst>
              <a:ext uri="{FF2B5EF4-FFF2-40B4-BE49-F238E27FC236}">
                <a16:creationId xmlns:a16="http://schemas.microsoft.com/office/drawing/2014/main" id="{5205AF09-522F-49FF-AE10-E8B16B281BF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BC6F2A6-4275-4A81-9DB6-631EDB7CCD53}"/>
              </a:ext>
            </a:extLst>
          </p:cNvPr>
          <p:cNvSpPr>
            <a:spLocks noGrp="1"/>
          </p:cNvSpPr>
          <p:nvPr>
            <p:ph type="sldNum" sz="quarter" idx="12"/>
          </p:nvPr>
        </p:nvSpPr>
        <p:spPr/>
        <p:txBody>
          <a:bodyPr/>
          <a:lstStyle/>
          <a:p>
            <a:fld id="{227F4262-63BF-44E9-BAAC-8F95737A3B40}" type="slidenum">
              <a:rPr lang="es-CO" smtClean="0"/>
              <a:t>‹Nº›</a:t>
            </a:fld>
            <a:endParaRPr lang="es-CO"/>
          </a:p>
        </p:txBody>
      </p:sp>
    </p:spTree>
    <p:extLst>
      <p:ext uri="{BB962C8B-B14F-4D97-AF65-F5344CB8AC3E}">
        <p14:creationId xmlns:p14="http://schemas.microsoft.com/office/powerpoint/2010/main" val="205754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AD6A6A2-F306-41C3-875E-67F7045FA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9194DC-710B-41A4-AD80-A3C44B4BA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589B074-AAB8-4497-8E38-345D6420E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C20DF-5BD9-4F7D-A886-DF4010F53ECD}" type="datetimeFigureOut">
              <a:rPr lang="es-CO" smtClean="0"/>
              <a:t>31/07/2018</a:t>
            </a:fld>
            <a:endParaRPr lang="es-CO"/>
          </a:p>
        </p:txBody>
      </p:sp>
      <p:sp>
        <p:nvSpPr>
          <p:cNvPr id="5" name="Marcador de pie de página 4">
            <a:extLst>
              <a:ext uri="{FF2B5EF4-FFF2-40B4-BE49-F238E27FC236}">
                <a16:creationId xmlns:a16="http://schemas.microsoft.com/office/drawing/2014/main" id="{7180D9F7-6851-4741-9C68-86C3F6CE3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DAE5191-964E-4F5C-AB00-5DF270B3B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F4262-63BF-44E9-BAAC-8F95737A3B40}" type="slidenum">
              <a:rPr lang="es-CO" smtClean="0"/>
              <a:t>‹Nº›</a:t>
            </a:fld>
            <a:endParaRPr lang="es-CO"/>
          </a:p>
        </p:txBody>
      </p:sp>
    </p:spTree>
    <p:extLst>
      <p:ext uri="{BB962C8B-B14F-4D97-AF65-F5344CB8AC3E}">
        <p14:creationId xmlns:p14="http://schemas.microsoft.com/office/powerpoint/2010/main" val="555422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E4050C4-79D8-499F-94BA-ABA9C441BA00}"/>
              </a:ext>
            </a:extLst>
          </p:cNvPr>
          <p:cNvPicPr>
            <a:picLocks noChangeAspect="1"/>
          </p:cNvPicPr>
          <p:nvPr/>
        </p:nvPicPr>
        <p:blipFill rotWithShape="1">
          <a:blip r:embed="rId2">
            <a:extLst>
              <a:ext uri="{28A0092B-C50C-407E-A947-70E740481C1C}">
                <a14:useLocalDpi xmlns:a14="http://schemas.microsoft.com/office/drawing/2010/main" val="0"/>
              </a:ext>
            </a:extLst>
          </a:blip>
          <a:srcRect t="20252" b="7880"/>
          <a:stretch/>
        </p:blipFill>
        <p:spPr>
          <a:xfrm>
            <a:off x="1391859" y="1444486"/>
            <a:ext cx="9408281" cy="3803375"/>
          </a:xfrm>
          <a:prstGeom prst="rect">
            <a:avLst/>
          </a:prstGeom>
        </p:spPr>
      </p:pic>
      <p:sp>
        <p:nvSpPr>
          <p:cNvPr id="7" name="CuadroTexto 6">
            <a:extLst>
              <a:ext uri="{FF2B5EF4-FFF2-40B4-BE49-F238E27FC236}">
                <a16:creationId xmlns:a16="http://schemas.microsoft.com/office/drawing/2014/main" id="{2118D753-A5C3-4ECD-9C51-58D8CCFC5345}"/>
              </a:ext>
            </a:extLst>
          </p:cNvPr>
          <p:cNvSpPr txBox="1"/>
          <p:nvPr/>
        </p:nvSpPr>
        <p:spPr>
          <a:xfrm>
            <a:off x="2710493" y="1610139"/>
            <a:ext cx="703916" cy="523220"/>
          </a:xfrm>
          <a:prstGeom prst="rect">
            <a:avLst/>
          </a:prstGeom>
          <a:noFill/>
        </p:spPr>
        <p:txBody>
          <a:bodyPr wrap="square" rtlCol="0">
            <a:spAutoFit/>
          </a:bodyPr>
          <a:lstStyle/>
          <a:p>
            <a:pPr algn="ctr"/>
            <a:r>
              <a:rPr lang="es-CO" sz="2800" b="1" dirty="0">
                <a:solidFill>
                  <a:schemeClr val="bg1"/>
                </a:solidFill>
                <a:latin typeface="Arial" panose="020B0604020202020204" pitchFamily="34" charset="0"/>
                <a:cs typeface="Arial" panose="020B0604020202020204" pitchFamily="34" charset="0"/>
              </a:rPr>
              <a:t>01</a:t>
            </a:r>
          </a:p>
        </p:txBody>
      </p:sp>
      <p:sp>
        <p:nvSpPr>
          <p:cNvPr id="8" name="CuadroTexto 7">
            <a:extLst>
              <a:ext uri="{FF2B5EF4-FFF2-40B4-BE49-F238E27FC236}">
                <a16:creationId xmlns:a16="http://schemas.microsoft.com/office/drawing/2014/main" id="{80C26E52-8552-4D7C-9D49-93A5011A5F2E}"/>
              </a:ext>
            </a:extLst>
          </p:cNvPr>
          <p:cNvSpPr txBox="1"/>
          <p:nvPr/>
        </p:nvSpPr>
        <p:spPr>
          <a:xfrm>
            <a:off x="2358535" y="2299012"/>
            <a:ext cx="703916" cy="523220"/>
          </a:xfrm>
          <a:prstGeom prst="rect">
            <a:avLst/>
          </a:prstGeom>
          <a:noFill/>
        </p:spPr>
        <p:txBody>
          <a:bodyPr wrap="square" rtlCol="0">
            <a:spAutoFit/>
          </a:bodyPr>
          <a:lstStyle/>
          <a:p>
            <a:pPr algn="ctr"/>
            <a:r>
              <a:rPr lang="es-CO" sz="2800" b="1" dirty="0">
                <a:solidFill>
                  <a:schemeClr val="bg1"/>
                </a:solidFill>
                <a:latin typeface="Arial" panose="020B0604020202020204" pitchFamily="34" charset="0"/>
                <a:cs typeface="Arial" panose="020B0604020202020204" pitchFamily="34" charset="0"/>
              </a:rPr>
              <a:t>02</a:t>
            </a:r>
          </a:p>
        </p:txBody>
      </p:sp>
      <p:sp>
        <p:nvSpPr>
          <p:cNvPr id="9" name="CuadroTexto 8">
            <a:extLst>
              <a:ext uri="{FF2B5EF4-FFF2-40B4-BE49-F238E27FC236}">
                <a16:creationId xmlns:a16="http://schemas.microsoft.com/office/drawing/2014/main" id="{0A36112C-5800-480D-8BA2-66F68276DAF5}"/>
              </a:ext>
            </a:extLst>
          </p:cNvPr>
          <p:cNvSpPr txBox="1"/>
          <p:nvPr/>
        </p:nvSpPr>
        <p:spPr>
          <a:xfrm>
            <a:off x="2006577" y="2987885"/>
            <a:ext cx="703916" cy="523220"/>
          </a:xfrm>
          <a:prstGeom prst="rect">
            <a:avLst/>
          </a:prstGeom>
          <a:noFill/>
        </p:spPr>
        <p:txBody>
          <a:bodyPr wrap="square" rtlCol="0">
            <a:spAutoFit/>
          </a:bodyPr>
          <a:lstStyle/>
          <a:p>
            <a:pPr algn="ctr"/>
            <a:r>
              <a:rPr lang="es-CO" sz="2800" b="1" dirty="0">
                <a:solidFill>
                  <a:schemeClr val="bg1"/>
                </a:solidFill>
                <a:latin typeface="Arial" panose="020B0604020202020204" pitchFamily="34" charset="0"/>
                <a:cs typeface="Arial" panose="020B0604020202020204" pitchFamily="34" charset="0"/>
              </a:rPr>
              <a:t>03</a:t>
            </a:r>
          </a:p>
        </p:txBody>
      </p:sp>
      <p:sp>
        <p:nvSpPr>
          <p:cNvPr id="10" name="CuadroTexto 9">
            <a:extLst>
              <a:ext uri="{FF2B5EF4-FFF2-40B4-BE49-F238E27FC236}">
                <a16:creationId xmlns:a16="http://schemas.microsoft.com/office/drawing/2014/main" id="{B63A4F2F-F290-4AA8-9C35-CAD52FB0F284}"/>
              </a:ext>
            </a:extLst>
          </p:cNvPr>
          <p:cNvSpPr txBox="1"/>
          <p:nvPr/>
        </p:nvSpPr>
        <p:spPr>
          <a:xfrm>
            <a:off x="2358535" y="3676758"/>
            <a:ext cx="703916" cy="523220"/>
          </a:xfrm>
          <a:prstGeom prst="rect">
            <a:avLst/>
          </a:prstGeom>
          <a:noFill/>
        </p:spPr>
        <p:txBody>
          <a:bodyPr wrap="square" rtlCol="0">
            <a:spAutoFit/>
          </a:bodyPr>
          <a:lstStyle/>
          <a:p>
            <a:pPr algn="ctr"/>
            <a:r>
              <a:rPr lang="es-CO" sz="2800" b="1" dirty="0">
                <a:solidFill>
                  <a:schemeClr val="bg1"/>
                </a:solidFill>
                <a:latin typeface="Arial" panose="020B0604020202020204" pitchFamily="34" charset="0"/>
                <a:cs typeface="Arial" panose="020B0604020202020204" pitchFamily="34" charset="0"/>
              </a:rPr>
              <a:t>04</a:t>
            </a:r>
          </a:p>
        </p:txBody>
      </p:sp>
      <p:sp>
        <p:nvSpPr>
          <p:cNvPr id="11" name="CuadroTexto 10">
            <a:extLst>
              <a:ext uri="{FF2B5EF4-FFF2-40B4-BE49-F238E27FC236}">
                <a16:creationId xmlns:a16="http://schemas.microsoft.com/office/drawing/2014/main" id="{C79F4D96-B558-4C4E-BDA7-E403F4292DE8}"/>
              </a:ext>
            </a:extLst>
          </p:cNvPr>
          <p:cNvSpPr txBox="1"/>
          <p:nvPr/>
        </p:nvSpPr>
        <p:spPr>
          <a:xfrm>
            <a:off x="2700765" y="4385087"/>
            <a:ext cx="703916" cy="523220"/>
          </a:xfrm>
          <a:prstGeom prst="rect">
            <a:avLst/>
          </a:prstGeom>
          <a:noFill/>
        </p:spPr>
        <p:txBody>
          <a:bodyPr wrap="square" rtlCol="0">
            <a:spAutoFit/>
          </a:bodyPr>
          <a:lstStyle/>
          <a:p>
            <a:pPr algn="ctr"/>
            <a:r>
              <a:rPr lang="es-CO" sz="2800" b="1" dirty="0">
                <a:solidFill>
                  <a:schemeClr val="bg1"/>
                </a:solidFill>
                <a:latin typeface="Arial" panose="020B0604020202020204" pitchFamily="34" charset="0"/>
                <a:cs typeface="Arial" panose="020B0604020202020204" pitchFamily="34" charset="0"/>
              </a:rPr>
              <a:t>05</a:t>
            </a:r>
          </a:p>
        </p:txBody>
      </p:sp>
      <p:sp>
        <p:nvSpPr>
          <p:cNvPr id="12" name="CuadroTexto 11">
            <a:extLst>
              <a:ext uri="{FF2B5EF4-FFF2-40B4-BE49-F238E27FC236}">
                <a16:creationId xmlns:a16="http://schemas.microsoft.com/office/drawing/2014/main" id="{867919AE-3D91-48C8-83D7-9BB983F7DD79}"/>
              </a:ext>
            </a:extLst>
          </p:cNvPr>
          <p:cNvSpPr txBox="1"/>
          <p:nvPr/>
        </p:nvSpPr>
        <p:spPr>
          <a:xfrm>
            <a:off x="3414409" y="1547749"/>
            <a:ext cx="1318634" cy="523220"/>
          </a:xfrm>
          <a:prstGeom prst="rect">
            <a:avLst/>
          </a:prstGeom>
          <a:noFill/>
        </p:spPr>
        <p:txBody>
          <a:bodyPr wrap="square" rtlCol="0">
            <a:spAutoFit/>
          </a:bodyPr>
          <a:lstStyle/>
          <a:p>
            <a:r>
              <a:rPr lang="es-CO" sz="1600" b="1" dirty="0">
                <a:solidFill>
                  <a:schemeClr val="bg1"/>
                </a:solidFill>
                <a:latin typeface="Arial" panose="020B0604020202020204" pitchFamily="34" charset="0"/>
                <a:cs typeface="Arial" panose="020B0604020202020204" pitchFamily="34" charset="0"/>
              </a:rPr>
              <a:t>Sistemática</a:t>
            </a:r>
            <a:r>
              <a:rPr lang="es-CO" sz="2800" b="1" dirty="0">
                <a:solidFill>
                  <a:schemeClr val="bg1"/>
                </a:solidFill>
                <a:latin typeface="Arial" panose="020B0604020202020204" pitchFamily="34" charset="0"/>
                <a:cs typeface="Arial" panose="020B0604020202020204" pitchFamily="34" charset="0"/>
              </a:rPr>
              <a:t> </a:t>
            </a:r>
          </a:p>
        </p:txBody>
      </p:sp>
      <p:sp>
        <p:nvSpPr>
          <p:cNvPr id="13" name="CuadroTexto 12">
            <a:extLst>
              <a:ext uri="{FF2B5EF4-FFF2-40B4-BE49-F238E27FC236}">
                <a16:creationId xmlns:a16="http://schemas.microsoft.com/office/drawing/2014/main" id="{A12F68B9-4580-41A7-88BC-EAEF97194F4E}"/>
              </a:ext>
            </a:extLst>
          </p:cNvPr>
          <p:cNvSpPr txBox="1"/>
          <p:nvPr/>
        </p:nvSpPr>
        <p:spPr>
          <a:xfrm>
            <a:off x="3044870" y="2252227"/>
            <a:ext cx="1633845" cy="523220"/>
          </a:xfrm>
          <a:prstGeom prst="rect">
            <a:avLst/>
          </a:prstGeom>
          <a:noFill/>
        </p:spPr>
        <p:txBody>
          <a:bodyPr wrap="square" rtlCol="0">
            <a:spAutoFit/>
          </a:bodyPr>
          <a:lstStyle/>
          <a:p>
            <a:r>
              <a:rPr lang="es-CO" sz="1600" b="1" dirty="0">
                <a:solidFill>
                  <a:schemeClr val="bg1"/>
                </a:solidFill>
                <a:latin typeface="Arial" panose="020B0604020202020204" pitchFamily="34" charset="0"/>
                <a:cs typeface="Arial" panose="020B0604020202020204" pitchFamily="34" charset="0"/>
              </a:rPr>
              <a:t>Documentada</a:t>
            </a:r>
            <a:r>
              <a:rPr lang="es-CO" sz="2800" b="1" dirty="0">
                <a:solidFill>
                  <a:schemeClr val="bg1"/>
                </a:solidFill>
                <a:latin typeface="Arial" panose="020B0604020202020204" pitchFamily="34" charset="0"/>
                <a:cs typeface="Arial" panose="020B0604020202020204" pitchFamily="34" charset="0"/>
              </a:rPr>
              <a:t> </a:t>
            </a:r>
          </a:p>
        </p:txBody>
      </p:sp>
      <p:sp>
        <p:nvSpPr>
          <p:cNvPr id="14" name="CuadroTexto 13">
            <a:extLst>
              <a:ext uri="{FF2B5EF4-FFF2-40B4-BE49-F238E27FC236}">
                <a16:creationId xmlns:a16="http://schemas.microsoft.com/office/drawing/2014/main" id="{33791B65-14C7-46C6-BF5E-21B3564A21ED}"/>
              </a:ext>
            </a:extLst>
          </p:cNvPr>
          <p:cNvSpPr txBox="1"/>
          <p:nvPr/>
        </p:nvSpPr>
        <p:spPr>
          <a:xfrm>
            <a:off x="2700765" y="2939354"/>
            <a:ext cx="1318634" cy="523220"/>
          </a:xfrm>
          <a:prstGeom prst="rect">
            <a:avLst/>
          </a:prstGeom>
          <a:noFill/>
        </p:spPr>
        <p:txBody>
          <a:bodyPr wrap="square" rtlCol="0">
            <a:spAutoFit/>
          </a:bodyPr>
          <a:lstStyle/>
          <a:p>
            <a:r>
              <a:rPr lang="es-CO" sz="1600" b="1" dirty="0">
                <a:solidFill>
                  <a:schemeClr val="bg1"/>
                </a:solidFill>
                <a:latin typeface="Arial" panose="020B0604020202020204" pitchFamily="34" charset="0"/>
                <a:cs typeface="Arial" panose="020B0604020202020204" pitchFamily="34" charset="0"/>
              </a:rPr>
              <a:t>Periódica </a:t>
            </a:r>
            <a:r>
              <a:rPr lang="es-CO" sz="2800" b="1" dirty="0">
                <a:solidFill>
                  <a:schemeClr val="bg1"/>
                </a:solidFill>
                <a:latin typeface="Arial" panose="020B0604020202020204" pitchFamily="34" charset="0"/>
                <a:cs typeface="Arial" panose="020B0604020202020204" pitchFamily="34" charset="0"/>
              </a:rPr>
              <a:t> </a:t>
            </a:r>
          </a:p>
        </p:txBody>
      </p:sp>
      <p:sp>
        <p:nvSpPr>
          <p:cNvPr id="15" name="CuadroTexto 14">
            <a:extLst>
              <a:ext uri="{FF2B5EF4-FFF2-40B4-BE49-F238E27FC236}">
                <a16:creationId xmlns:a16="http://schemas.microsoft.com/office/drawing/2014/main" id="{0D5FECE7-D7D5-48AD-B263-AD9E43350666}"/>
              </a:ext>
            </a:extLst>
          </p:cNvPr>
          <p:cNvSpPr txBox="1"/>
          <p:nvPr/>
        </p:nvSpPr>
        <p:spPr>
          <a:xfrm>
            <a:off x="3062451" y="3634844"/>
            <a:ext cx="2058626" cy="523220"/>
          </a:xfrm>
          <a:prstGeom prst="rect">
            <a:avLst/>
          </a:prstGeom>
          <a:noFill/>
        </p:spPr>
        <p:txBody>
          <a:bodyPr wrap="square" rtlCol="0">
            <a:spAutoFit/>
          </a:bodyPr>
          <a:lstStyle/>
          <a:p>
            <a:r>
              <a:rPr lang="es-CO" sz="1600" b="1" dirty="0">
                <a:solidFill>
                  <a:schemeClr val="bg1"/>
                </a:solidFill>
                <a:latin typeface="Arial" panose="020B0604020202020204" pitchFamily="34" charset="0"/>
                <a:cs typeface="Arial" panose="020B0604020202020204" pitchFamily="34" charset="0"/>
              </a:rPr>
              <a:t>Objetiva </a:t>
            </a:r>
            <a:r>
              <a:rPr lang="es-CO" sz="2800" b="1" dirty="0">
                <a:solidFill>
                  <a:schemeClr val="bg1"/>
                </a:solidFill>
                <a:latin typeface="Arial" panose="020B0604020202020204" pitchFamily="34" charset="0"/>
                <a:cs typeface="Arial" panose="020B0604020202020204" pitchFamily="34" charset="0"/>
              </a:rPr>
              <a:t> </a:t>
            </a:r>
          </a:p>
        </p:txBody>
      </p:sp>
      <p:sp>
        <p:nvSpPr>
          <p:cNvPr id="16" name="CuadroTexto 15">
            <a:extLst>
              <a:ext uri="{FF2B5EF4-FFF2-40B4-BE49-F238E27FC236}">
                <a16:creationId xmlns:a16="http://schemas.microsoft.com/office/drawing/2014/main" id="{EA8B5029-77C8-4456-9961-7408B728D86A}"/>
              </a:ext>
            </a:extLst>
          </p:cNvPr>
          <p:cNvSpPr txBox="1"/>
          <p:nvPr/>
        </p:nvSpPr>
        <p:spPr>
          <a:xfrm>
            <a:off x="3393593" y="4477420"/>
            <a:ext cx="1727484" cy="338554"/>
          </a:xfrm>
          <a:prstGeom prst="rect">
            <a:avLst/>
          </a:prstGeom>
          <a:noFill/>
        </p:spPr>
        <p:txBody>
          <a:bodyPr wrap="square" rtlCol="0">
            <a:spAutoFit/>
          </a:bodyPr>
          <a:lstStyle/>
          <a:p>
            <a:r>
              <a:rPr lang="es-CO" sz="1600" b="1" dirty="0">
                <a:solidFill>
                  <a:schemeClr val="bg1"/>
                </a:solidFill>
                <a:latin typeface="Arial" panose="020B0604020202020204" pitchFamily="34" charset="0"/>
                <a:cs typeface="Arial" panose="020B0604020202020204" pitchFamily="34" charset="0"/>
              </a:rPr>
              <a:t>Independiente</a:t>
            </a:r>
            <a:endParaRPr lang="es-CO" sz="2800" b="1" dirty="0">
              <a:solidFill>
                <a:schemeClr val="bg1"/>
              </a:solidFill>
              <a:latin typeface="Arial" panose="020B0604020202020204" pitchFamily="34" charset="0"/>
              <a:cs typeface="Arial" panose="020B0604020202020204" pitchFamily="34" charset="0"/>
            </a:endParaRPr>
          </a:p>
        </p:txBody>
      </p:sp>
      <p:sp>
        <p:nvSpPr>
          <p:cNvPr id="17" name="CuadroTexto 16">
            <a:extLst>
              <a:ext uri="{FF2B5EF4-FFF2-40B4-BE49-F238E27FC236}">
                <a16:creationId xmlns:a16="http://schemas.microsoft.com/office/drawing/2014/main" id="{2BEA6727-4A95-403D-B7E5-C0A6EE08E265}"/>
              </a:ext>
            </a:extLst>
          </p:cNvPr>
          <p:cNvSpPr txBox="1"/>
          <p:nvPr/>
        </p:nvSpPr>
        <p:spPr>
          <a:xfrm>
            <a:off x="4688733" y="1687083"/>
            <a:ext cx="1393502" cy="369332"/>
          </a:xfrm>
          <a:prstGeom prst="rect">
            <a:avLst/>
          </a:prstGeom>
          <a:noFill/>
        </p:spPr>
        <p:txBody>
          <a:bodyPr wrap="square" rtlCol="0">
            <a:spAutoFit/>
          </a:bodyPr>
          <a:lstStyle/>
          <a:p>
            <a:r>
              <a:rPr lang="es-CO" sz="900" dirty="0">
                <a:solidFill>
                  <a:schemeClr val="bg1"/>
                </a:solidFill>
                <a:latin typeface="Arial" panose="020B0604020202020204" pitchFamily="34" charset="0"/>
                <a:cs typeface="Arial" panose="020B0604020202020204" pitchFamily="34" charset="0"/>
              </a:rPr>
              <a:t>No aleatoria, se debe planificar y programar. </a:t>
            </a:r>
          </a:p>
        </p:txBody>
      </p:sp>
      <p:sp>
        <p:nvSpPr>
          <p:cNvPr id="18" name="CuadroTexto 17">
            <a:extLst>
              <a:ext uri="{FF2B5EF4-FFF2-40B4-BE49-F238E27FC236}">
                <a16:creationId xmlns:a16="http://schemas.microsoft.com/office/drawing/2014/main" id="{2B8E5993-3D75-491B-B263-1E8CC77C69B1}"/>
              </a:ext>
            </a:extLst>
          </p:cNvPr>
          <p:cNvSpPr txBox="1"/>
          <p:nvPr/>
        </p:nvSpPr>
        <p:spPr>
          <a:xfrm>
            <a:off x="4463238" y="2375771"/>
            <a:ext cx="1393502" cy="369332"/>
          </a:xfrm>
          <a:prstGeom prst="rect">
            <a:avLst/>
          </a:prstGeom>
          <a:noFill/>
        </p:spPr>
        <p:txBody>
          <a:bodyPr wrap="square" rtlCol="0">
            <a:spAutoFit/>
          </a:bodyPr>
          <a:lstStyle/>
          <a:p>
            <a:r>
              <a:rPr lang="es-CO" sz="900" dirty="0">
                <a:solidFill>
                  <a:schemeClr val="bg1"/>
                </a:solidFill>
                <a:latin typeface="Arial" panose="020B0604020202020204" pitchFamily="34" charset="0"/>
                <a:cs typeface="Arial" panose="020B0604020202020204" pitchFamily="34" charset="0"/>
              </a:rPr>
              <a:t>Debe tener un procedimiento escrito.</a:t>
            </a:r>
          </a:p>
        </p:txBody>
      </p:sp>
      <p:sp>
        <p:nvSpPr>
          <p:cNvPr id="19" name="CuadroTexto 18">
            <a:extLst>
              <a:ext uri="{FF2B5EF4-FFF2-40B4-BE49-F238E27FC236}">
                <a16:creationId xmlns:a16="http://schemas.microsoft.com/office/drawing/2014/main" id="{BD7B38E1-39E1-4736-BDBF-B901ADF3157D}"/>
              </a:ext>
            </a:extLst>
          </p:cNvPr>
          <p:cNvSpPr txBox="1"/>
          <p:nvPr/>
        </p:nvSpPr>
        <p:spPr>
          <a:xfrm>
            <a:off x="3934803" y="3073461"/>
            <a:ext cx="1393502" cy="369332"/>
          </a:xfrm>
          <a:prstGeom prst="rect">
            <a:avLst/>
          </a:prstGeom>
          <a:noFill/>
        </p:spPr>
        <p:txBody>
          <a:bodyPr wrap="square" rtlCol="0">
            <a:spAutoFit/>
          </a:bodyPr>
          <a:lstStyle/>
          <a:p>
            <a:r>
              <a:rPr lang="es-CO" sz="900" dirty="0">
                <a:solidFill>
                  <a:schemeClr val="bg1"/>
                </a:solidFill>
                <a:latin typeface="Arial" panose="020B0604020202020204" pitchFamily="34" charset="0"/>
                <a:cs typeface="Arial" panose="020B0604020202020204" pitchFamily="34" charset="0"/>
              </a:rPr>
              <a:t>Se debe realizar con frecuencia.</a:t>
            </a:r>
          </a:p>
        </p:txBody>
      </p:sp>
      <p:sp>
        <p:nvSpPr>
          <p:cNvPr id="20" name="CuadroTexto 19">
            <a:extLst>
              <a:ext uri="{FF2B5EF4-FFF2-40B4-BE49-F238E27FC236}">
                <a16:creationId xmlns:a16="http://schemas.microsoft.com/office/drawing/2014/main" id="{E8E5C326-3331-47A9-AE80-83DD0EEAEE58}"/>
              </a:ext>
            </a:extLst>
          </p:cNvPr>
          <p:cNvSpPr txBox="1"/>
          <p:nvPr/>
        </p:nvSpPr>
        <p:spPr>
          <a:xfrm>
            <a:off x="4019399" y="3857983"/>
            <a:ext cx="1393502" cy="230832"/>
          </a:xfrm>
          <a:prstGeom prst="rect">
            <a:avLst/>
          </a:prstGeom>
          <a:noFill/>
        </p:spPr>
        <p:txBody>
          <a:bodyPr wrap="square" rtlCol="0">
            <a:spAutoFit/>
          </a:bodyPr>
          <a:lstStyle/>
          <a:p>
            <a:r>
              <a:rPr lang="es-CO" sz="900" dirty="0">
                <a:solidFill>
                  <a:schemeClr val="bg1"/>
                </a:solidFill>
                <a:latin typeface="Arial" panose="020B0604020202020204" pitchFamily="34" charset="0"/>
                <a:cs typeface="Arial" panose="020B0604020202020204" pitchFamily="34" charset="0"/>
              </a:rPr>
              <a:t>Se ajusta a la realidad.</a:t>
            </a:r>
          </a:p>
        </p:txBody>
      </p:sp>
      <p:sp>
        <p:nvSpPr>
          <p:cNvPr id="21" name="CuadroTexto 20">
            <a:extLst>
              <a:ext uri="{FF2B5EF4-FFF2-40B4-BE49-F238E27FC236}">
                <a16:creationId xmlns:a16="http://schemas.microsoft.com/office/drawing/2014/main" id="{05123712-9F72-4B58-990A-875C9851C5F9}"/>
              </a:ext>
            </a:extLst>
          </p:cNvPr>
          <p:cNvSpPr txBox="1"/>
          <p:nvPr/>
        </p:nvSpPr>
        <p:spPr>
          <a:xfrm>
            <a:off x="4830323" y="4402759"/>
            <a:ext cx="1393502" cy="507831"/>
          </a:xfrm>
          <a:prstGeom prst="rect">
            <a:avLst/>
          </a:prstGeom>
          <a:noFill/>
        </p:spPr>
        <p:txBody>
          <a:bodyPr wrap="square" rtlCol="0">
            <a:spAutoFit/>
          </a:bodyPr>
          <a:lstStyle/>
          <a:p>
            <a:r>
              <a:rPr lang="es-CO" sz="900" dirty="0">
                <a:solidFill>
                  <a:schemeClr val="bg1"/>
                </a:solidFill>
                <a:latin typeface="Arial" panose="020B0604020202020204" pitchFamily="34" charset="0"/>
                <a:cs typeface="Arial" panose="020B0604020202020204" pitchFamily="34" charset="0"/>
              </a:rPr>
              <a:t>Garantizar autonomía del área auditada por parte del auditor.</a:t>
            </a:r>
          </a:p>
        </p:txBody>
      </p:sp>
    </p:spTree>
    <p:extLst>
      <p:ext uri="{BB962C8B-B14F-4D97-AF65-F5344CB8AC3E}">
        <p14:creationId xmlns:p14="http://schemas.microsoft.com/office/powerpoint/2010/main" val="84014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20B36BBC-1FBF-4575-A98E-CAD2286771DA}"/>
              </a:ext>
            </a:extLst>
          </p:cNvPr>
          <p:cNvSpPr/>
          <p:nvPr/>
        </p:nvSpPr>
        <p:spPr>
          <a:xfrm>
            <a:off x="1758822" y="1725176"/>
            <a:ext cx="8922328" cy="1230928"/>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1D2C673D-7E01-4EC3-931E-DB929B04E3C3}"/>
              </a:ext>
            </a:extLst>
          </p:cNvPr>
          <p:cNvSpPr txBox="1"/>
          <p:nvPr/>
        </p:nvSpPr>
        <p:spPr>
          <a:xfrm>
            <a:off x="3352094" y="1877503"/>
            <a:ext cx="7126483" cy="1015663"/>
          </a:xfrm>
          <a:prstGeom prst="rect">
            <a:avLst/>
          </a:prstGeom>
          <a:noFill/>
        </p:spPr>
        <p:txBody>
          <a:bodyPr wrap="square" rtlCol="0">
            <a:spAutoFit/>
          </a:bodyPr>
          <a:lstStyle/>
          <a:p>
            <a:pPr marL="171450" indent="-171450">
              <a:buFont typeface="Arial" panose="020B0604020202020204" pitchFamily="34" charset="0"/>
              <a:buChar char="•"/>
            </a:pPr>
            <a:r>
              <a:rPr lang="es-CO" sz="1000" dirty="0">
                <a:latin typeface="Arial" panose="020B0604020202020204" pitchFamily="34" charset="0"/>
                <a:cs typeface="Arial" panose="020B0604020202020204" pitchFamily="34" charset="0"/>
              </a:rPr>
              <a:t>Ser controvertido</a:t>
            </a:r>
          </a:p>
          <a:p>
            <a:pPr marL="171450" indent="-171450">
              <a:buFont typeface="Arial" panose="020B0604020202020204" pitchFamily="34" charset="0"/>
              <a:buChar char="•"/>
            </a:pPr>
            <a:r>
              <a:rPr lang="es-CO" sz="1000" dirty="0">
                <a:latin typeface="Arial" panose="020B0604020202020204" pitchFamily="34" charset="0"/>
                <a:cs typeface="Arial" panose="020B0604020202020204" pitchFamily="34" charset="0"/>
              </a:rPr>
              <a:t>Ser negativo</a:t>
            </a:r>
          </a:p>
          <a:p>
            <a:pPr marL="171450" indent="-171450">
              <a:buFont typeface="Arial" panose="020B0604020202020204" pitchFamily="34" charset="0"/>
              <a:buChar char="•"/>
            </a:pPr>
            <a:r>
              <a:rPr lang="es-CO" sz="1000" dirty="0">
                <a:latin typeface="Arial" panose="020B0604020202020204" pitchFamily="34" charset="0"/>
                <a:cs typeface="Arial" panose="020B0604020202020204" pitchFamily="34" charset="0"/>
              </a:rPr>
              <a:t>Ser crítico</a:t>
            </a:r>
          </a:p>
          <a:p>
            <a:pPr marL="171450" indent="-171450">
              <a:buFont typeface="Arial" panose="020B0604020202020204" pitchFamily="34" charset="0"/>
              <a:buChar char="•"/>
            </a:pPr>
            <a:r>
              <a:rPr lang="es-CO" sz="1000" dirty="0">
                <a:latin typeface="Arial" panose="020B0604020202020204" pitchFamily="34" charset="0"/>
                <a:cs typeface="Arial" panose="020B0604020202020204" pitchFamily="34" charset="0"/>
              </a:rPr>
              <a:t>Discutir tópicos causando disputas</a:t>
            </a:r>
          </a:p>
          <a:p>
            <a:pPr marL="171450" indent="-171450">
              <a:buFont typeface="Arial" panose="020B0604020202020204" pitchFamily="34" charset="0"/>
              <a:buChar char="•"/>
            </a:pPr>
            <a:r>
              <a:rPr lang="es-CO" sz="1000" dirty="0">
                <a:latin typeface="Arial" panose="020B0604020202020204" pitchFamily="34" charset="0"/>
                <a:cs typeface="Arial" panose="020B0604020202020204" pitchFamily="34" charset="0"/>
              </a:rPr>
              <a:t>Comparar al auditado</a:t>
            </a:r>
          </a:p>
          <a:p>
            <a:pPr marL="171450" indent="-171450">
              <a:buFont typeface="Arial" panose="020B0604020202020204" pitchFamily="34" charset="0"/>
              <a:buChar char="•"/>
            </a:pPr>
            <a:r>
              <a:rPr lang="es-CO" sz="1000" dirty="0">
                <a:latin typeface="Arial" panose="020B0604020202020204" pitchFamily="34" charset="0"/>
                <a:cs typeface="Arial" panose="020B0604020202020204" pitchFamily="34" charset="0"/>
              </a:rPr>
              <a:t>Ser sarcástico</a:t>
            </a:r>
          </a:p>
        </p:txBody>
      </p:sp>
      <p:pic>
        <p:nvPicPr>
          <p:cNvPr id="6" name="Imagen 5">
            <a:extLst>
              <a:ext uri="{FF2B5EF4-FFF2-40B4-BE49-F238E27FC236}">
                <a16:creationId xmlns:a16="http://schemas.microsoft.com/office/drawing/2014/main" id="{0F276F84-E0C2-49C9-B0EC-8BC567FA5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434" y="1725174"/>
            <a:ext cx="1168663" cy="1168663"/>
          </a:xfrm>
          <a:prstGeom prst="rect">
            <a:avLst/>
          </a:prstGeom>
        </p:spPr>
      </p:pic>
      <p:sp>
        <p:nvSpPr>
          <p:cNvPr id="7" name="Rectángulo: esquinas redondeadas 6">
            <a:extLst>
              <a:ext uri="{FF2B5EF4-FFF2-40B4-BE49-F238E27FC236}">
                <a16:creationId xmlns:a16="http://schemas.microsoft.com/office/drawing/2014/main" id="{3888D24F-14D9-450C-8BA4-EEC71D869CC2}"/>
              </a:ext>
            </a:extLst>
          </p:cNvPr>
          <p:cNvSpPr/>
          <p:nvPr/>
        </p:nvSpPr>
        <p:spPr>
          <a:xfrm>
            <a:off x="1758822" y="3108431"/>
            <a:ext cx="8922328" cy="1230928"/>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FFB05EB3-B8C9-4C6C-B1FB-595A48A4EFDE}"/>
              </a:ext>
            </a:extLst>
          </p:cNvPr>
          <p:cNvSpPr txBox="1"/>
          <p:nvPr/>
        </p:nvSpPr>
        <p:spPr>
          <a:xfrm>
            <a:off x="3352094" y="3400729"/>
            <a:ext cx="3106431" cy="646331"/>
          </a:xfrm>
          <a:prstGeom prst="rect">
            <a:avLst/>
          </a:prstGeom>
          <a:noFill/>
        </p:spPr>
        <p:txBody>
          <a:bodyPr wrap="square" rtlCol="0">
            <a:spAutoFit/>
          </a:bodyPr>
          <a:lstStyle/>
          <a:p>
            <a:pPr marL="171450" indent="-171450">
              <a:buFont typeface="Arial" panose="020B0604020202020204" pitchFamily="34" charset="0"/>
              <a:buChar char="•"/>
            </a:pPr>
            <a:r>
              <a:rPr lang="es-CO" dirty="0">
                <a:latin typeface="Arial" panose="020B0604020202020204" pitchFamily="34" charset="0"/>
                <a:cs typeface="Arial" panose="020B0604020202020204" pitchFamily="34" charset="0"/>
              </a:rPr>
              <a:t>Alta dirección</a:t>
            </a:r>
          </a:p>
          <a:p>
            <a:pPr marL="171450" indent="-171450">
              <a:buFont typeface="Arial" panose="020B0604020202020204" pitchFamily="34" charset="0"/>
              <a:buChar char="•"/>
            </a:pPr>
            <a:r>
              <a:rPr lang="es-CO" dirty="0">
                <a:latin typeface="Arial" panose="020B0604020202020204" pitchFamily="34" charset="0"/>
                <a:cs typeface="Arial" panose="020B0604020202020204" pitchFamily="34" charset="0"/>
              </a:rPr>
              <a:t>Lideres Auditores BASC</a:t>
            </a:r>
          </a:p>
        </p:txBody>
      </p:sp>
      <p:pic>
        <p:nvPicPr>
          <p:cNvPr id="9" name="Imagen 8">
            <a:extLst>
              <a:ext uri="{FF2B5EF4-FFF2-40B4-BE49-F238E27FC236}">
                <a16:creationId xmlns:a16="http://schemas.microsoft.com/office/drawing/2014/main" id="{A16E8296-451B-4A1D-B425-8A1A7644F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434" y="3108429"/>
            <a:ext cx="1168663" cy="1168663"/>
          </a:xfrm>
          <a:prstGeom prst="rect">
            <a:avLst/>
          </a:prstGeom>
        </p:spPr>
      </p:pic>
      <p:sp>
        <p:nvSpPr>
          <p:cNvPr id="2" name="Flecha: pentágono 1">
            <a:extLst>
              <a:ext uri="{FF2B5EF4-FFF2-40B4-BE49-F238E27FC236}">
                <a16:creationId xmlns:a16="http://schemas.microsoft.com/office/drawing/2014/main" id="{5DAEBC5E-6763-429A-B9F4-88730E6B187A}"/>
              </a:ext>
            </a:extLst>
          </p:cNvPr>
          <p:cNvSpPr/>
          <p:nvPr/>
        </p:nvSpPr>
        <p:spPr>
          <a:xfrm>
            <a:off x="6219986" y="3254578"/>
            <a:ext cx="357809" cy="876363"/>
          </a:xfrm>
          <a:prstGeom prst="homePlate">
            <a:avLst>
              <a:gd name="adj" fmla="val 611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96E867B2-6089-458E-AF45-3B7E302147C1}"/>
              </a:ext>
            </a:extLst>
          </p:cNvPr>
          <p:cNvSpPr txBox="1"/>
          <p:nvPr/>
        </p:nvSpPr>
        <p:spPr>
          <a:xfrm>
            <a:off x="6706522" y="3392677"/>
            <a:ext cx="3798016" cy="600164"/>
          </a:xfrm>
          <a:prstGeom prst="rect">
            <a:avLst/>
          </a:prstGeom>
          <a:noFill/>
        </p:spPr>
        <p:txBody>
          <a:bodyPr wrap="square" rtlCol="0">
            <a:spAutoFit/>
          </a:bodyPr>
          <a:lstStyle/>
          <a:p>
            <a:r>
              <a:rPr lang="es-CO" sz="1100" dirty="0">
                <a:latin typeface="Arial" panose="020B0604020202020204" pitchFamily="34" charset="0"/>
                <a:cs typeface="Arial" panose="020B0604020202020204" pitchFamily="34" charset="0"/>
              </a:rPr>
              <a:t>Crear un ambiente propicio en el cual puedan desarrollar adecuadamente la actividad de la Oficina de Control Interno.</a:t>
            </a:r>
          </a:p>
        </p:txBody>
      </p:sp>
    </p:spTree>
    <p:extLst>
      <p:ext uri="{BB962C8B-B14F-4D97-AF65-F5344CB8AC3E}">
        <p14:creationId xmlns:p14="http://schemas.microsoft.com/office/powerpoint/2010/main" val="84907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522C6254-449A-4CA0-9327-AB351E18AF92}"/>
              </a:ext>
            </a:extLst>
          </p:cNvPr>
          <p:cNvGrpSpPr/>
          <p:nvPr/>
        </p:nvGrpSpPr>
        <p:grpSpPr>
          <a:xfrm>
            <a:off x="490330" y="377640"/>
            <a:ext cx="11092069" cy="6250680"/>
            <a:chOff x="490330" y="377640"/>
            <a:chExt cx="11092069" cy="6250680"/>
          </a:xfrm>
        </p:grpSpPr>
        <p:sp>
          <p:nvSpPr>
            <p:cNvPr id="3" name="Flecha: pentágono 2">
              <a:extLst>
                <a:ext uri="{FF2B5EF4-FFF2-40B4-BE49-F238E27FC236}">
                  <a16:creationId xmlns:a16="http://schemas.microsoft.com/office/drawing/2014/main" id="{80A5FCBB-4670-440A-861F-A986764D3040}"/>
                </a:ext>
              </a:extLst>
            </p:cNvPr>
            <p:cNvSpPr/>
            <p:nvPr/>
          </p:nvSpPr>
          <p:spPr>
            <a:xfrm>
              <a:off x="1126434" y="384318"/>
              <a:ext cx="2520000" cy="1440000"/>
            </a:xfrm>
            <a:prstGeom prst="homePlate">
              <a:avLst/>
            </a:prstGeom>
            <a:solidFill>
              <a:srgbClr val="92D050"/>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a:solidFill>
                    <a:schemeClr val="bg1"/>
                  </a:solidFill>
                  <a:latin typeface="Arial" panose="020B0604020202020204" pitchFamily="34" charset="0"/>
                  <a:cs typeface="Arial" panose="020B0604020202020204" pitchFamily="34" charset="0"/>
                </a:rPr>
                <a:t>Asumir adecuadamente el propósito, autoridad y responsabilidad de la actividad de Auditoría Interna</a:t>
              </a:r>
            </a:p>
          </p:txBody>
        </p:sp>
        <p:sp>
          <p:nvSpPr>
            <p:cNvPr id="11" name="Rectángulo 10">
              <a:extLst>
                <a:ext uri="{FF2B5EF4-FFF2-40B4-BE49-F238E27FC236}">
                  <a16:creationId xmlns:a16="http://schemas.microsoft.com/office/drawing/2014/main" id="{0DB45311-5219-4686-BE4A-34BDA312D1F1}"/>
                </a:ext>
              </a:extLst>
            </p:cNvPr>
            <p:cNvSpPr/>
            <p:nvPr/>
          </p:nvSpPr>
          <p:spPr>
            <a:xfrm>
              <a:off x="490330" y="384318"/>
              <a:ext cx="530087" cy="1440000"/>
            </a:xfrm>
            <a:prstGeom prst="rect">
              <a:avLst/>
            </a:prstGeom>
            <a:solidFill>
              <a:srgbClr val="92D050"/>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bg1"/>
                  </a:solidFill>
                  <a:latin typeface="Arial" panose="020B0604020202020204" pitchFamily="34" charset="0"/>
                  <a:cs typeface="Arial" panose="020B0604020202020204" pitchFamily="34" charset="0"/>
                </a:rPr>
                <a:t>1</a:t>
              </a:r>
            </a:p>
          </p:txBody>
        </p:sp>
        <p:sp>
          <p:nvSpPr>
            <p:cNvPr id="12" name="Flecha: cheurón 11">
              <a:extLst>
                <a:ext uri="{FF2B5EF4-FFF2-40B4-BE49-F238E27FC236}">
                  <a16:creationId xmlns:a16="http://schemas.microsoft.com/office/drawing/2014/main" id="{52CE5010-0927-4042-B51B-703CF90AA168}"/>
                </a:ext>
              </a:extLst>
            </p:cNvPr>
            <p:cNvSpPr/>
            <p:nvPr/>
          </p:nvSpPr>
          <p:spPr>
            <a:xfrm>
              <a:off x="3273286" y="377640"/>
              <a:ext cx="8309113" cy="1440000"/>
            </a:xfrm>
            <a:prstGeom prst="chevron">
              <a:avLst/>
            </a:prstGeom>
            <a:solidFill>
              <a:srgbClr val="92D050"/>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150" dirty="0">
                  <a:solidFill>
                    <a:schemeClr val="bg1"/>
                  </a:solidFill>
                  <a:latin typeface="Arial" panose="020B0604020202020204" pitchFamily="34" charset="0"/>
                  <a:cs typeface="Arial" panose="020B0604020202020204" pitchFamily="34" charset="0"/>
                </a:rPr>
                <a:t>La empresa a través de su normatividad interna delimita, de acuerdo con las normas y sus características particulares, el propósito, autoridad y responsabilidad del Equipo Auditor BASC, con el fin de que el Jefe de la misma tenga total claridad con respecto a sus funciones y responsabilidades, y que la organización conozca con total precisión los resultados que puede esperar de la actividad de la Oficina.</a:t>
              </a:r>
            </a:p>
          </p:txBody>
        </p:sp>
        <p:sp>
          <p:nvSpPr>
            <p:cNvPr id="13" name="Flecha: pentágono 12">
              <a:extLst>
                <a:ext uri="{FF2B5EF4-FFF2-40B4-BE49-F238E27FC236}">
                  <a16:creationId xmlns:a16="http://schemas.microsoft.com/office/drawing/2014/main" id="{9117100A-3094-45A0-905B-5F2498136384}"/>
                </a:ext>
              </a:extLst>
            </p:cNvPr>
            <p:cNvSpPr/>
            <p:nvPr/>
          </p:nvSpPr>
          <p:spPr>
            <a:xfrm>
              <a:off x="1126434" y="1994452"/>
              <a:ext cx="2520000" cy="1440000"/>
            </a:xfrm>
            <a:prstGeom prst="homePlate">
              <a:avLst/>
            </a:prstGeom>
            <a:solidFill>
              <a:schemeClr val="bg2">
                <a:lumMod val="50000"/>
              </a:schemeClr>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a:solidFill>
                    <a:schemeClr val="bg1"/>
                  </a:solidFill>
                  <a:latin typeface="Arial" panose="020B0604020202020204" pitchFamily="34" charset="0"/>
                  <a:cs typeface="Arial" panose="020B0604020202020204" pitchFamily="34" charset="0"/>
                </a:rPr>
                <a:t>Desarrollar la Actividad de Auditoría Interna con la Independencia y Objetividad requeridas</a:t>
              </a:r>
            </a:p>
          </p:txBody>
        </p:sp>
        <p:sp>
          <p:nvSpPr>
            <p:cNvPr id="14" name="Rectángulo 13">
              <a:extLst>
                <a:ext uri="{FF2B5EF4-FFF2-40B4-BE49-F238E27FC236}">
                  <a16:creationId xmlns:a16="http://schemas.microsoft.com/office/drawing/2014/main" id="{1C222CD1-0A7D-4105-AA1F-22CAF54A38E2}"/>
                </a:ext>
              </a:extLst>
            </p:cNvPr>
            <p:cNvSpPr/>
            <p:nvPr/>
          </p:nvSpPr>
          <p:spPr>
            <a:xfrm>
              <a:off x="490330" y="1994452"/>
              <a:ext cx="530087" cy="1440000"/>
            </a:xfrm>
            <a:prstGeom prst="rect">
              <a:avLst/>
            </a:prstGeom>
            <a:solidFill>
              <a:schemeClr val="bg2">
                <a:lumMod val="50000"/>
              </a:schemeClr>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bg1"/>
                  </a:solidFill>
                  <a:latin typeface="Arial" panose="020B0604020202020204" pitchFamily="34" charset="0"/>
                  <a:cs typeface="Arial" panose="020B0604020202020204" pitchFamily="34" charset="0"/>
                </a:rPr>
                <a:t>2</a:t>
              </a:r>
            </a:p>
          </p:txBody>
        </p:sp>
        <p:sp>
          <p:nvSpPr>
            <p:cNvPr id="15" name="Flecha: cheurón 14">
              <a:extLst>
                <a:ext uri="{FF2B5EF4-FFF2-40B4-BE49-F238E27FC236}">
                  <a16:creationId xmlns:a16="http://schemas.microsoft.com/office/drawing/2014/main" id="{54BAB318-8EA6-4823-A884-67AE07781B0E}"/>
                </a:ext>
              </a:extLst>
            </p:cNvPr>
            <p:cNvSpPr/>
            <p:nvPr/>
          </p:nvSpPr>
          <p:spPr>
            <a:xfrm>
              <a:off x="3273286" y="1987774"/>
              <a:ext cx="8309113" cy="1440000"/>
            </a:xfrm>
            <a:prstGeom prst="chevron">
              <a:avLst/>
            </a:prstGeom>
            <a:solidFill>
              <a:schemeClr val="bg2">
                <a:lumMod val="50000"/>
              </a:schemeClr>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150" dirty="0">
                  <a:solidFill>
                    <a:schemeClr val="bg1"/>
                  </a:solidFill>
                  <a:latin typeface="Arial" panose="020B0604020202020204" pitchFamily="34" charset="0"/>
                  <a:cs typeface="Arial" panose="020B0604020202020204" pitchFamily="34" charset="0"/>
                </a:rPr>
                <a:t>La actividad desarrollada por las Auditorías Internas debe ser independiente, el equipo Auditor deberá ser objetivo en el cumplimiento de su trabajo. El líder Auditor BASC debe responder ante un nivel jerárquico que le permita cumplir con sus responsabilidades, lo que indica que debe responder ante el máximo directivo de la entidad correspondiente. Así mismo, la Auditoría Interna debe estar libre de obstáculos al determinar su alcance, desempeñar su trabajo y comunicar sus resultados. En cuanto a la objetividad individual, se debe tener una actitud imparcial neutral y evitar conflictos.</a:t>
              </a:r>
            </a:p>
          </p:txBody>
        </p:sp>
        <p:sp>
          <p:nvSpPr>
            <p:cNvPr id="16" name="Flecha: pentágono 15">
              <a:extLst>
                <a:ext uri="{FF2B5EF4-FFF2-40B4-BE49-F238E27FC236}">
                  <a16:creationId xmlns:a16="http://schemas.microsoft.com/office/drawing/2014/main" id="{A2741069-7AE8-4B68-B690-90DC1B681537}"/>
                </a:ext>
              </a:extLst>
            </p:cNvPr>
            <p:cNvSpPr/>
            <p:nvPr/>
          </p:nvSpPr>
          <p:spPr>
            <a:xfrm>
              <a:off x="1126434" y="3598012"/>
              <a:ext cx="2520000" cy="1440000"/>
            </a:xfrm>
            <a:prstGeom prst="homePlate">
              <a:avLst/>
            </a:prstGeom>
            <a:solidFill>
              <a:srgbClr val="0070C0"/>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a:solidFill>
                    <a:schemeClr val="bg1"/>
                  </a:solidFill>
                  <a:latin typeface="Arial" panose="020B0604020202020204" pitchFamily="34" charset="0"/>
                  <a:cs typeface="Arial" panose="020B0604020202020204" pitchFamily="34" charset="0"/>
                </a:rPr>
                <a:t>Desarrollar la Actividad de Auditoría Interna con pericia y debido cuidado profesional</a:t>
              </a:r>
            </a:p>
          </p:txBody>
        </p:sp>
        <p:sp>
          <p:nvSpPr>
            <p:cNvPr id="17" name="Rectángulo 16">
              <a:extLst>
                <a:ext uri="{FF2B5EF4-FFF2-40B4-BE49-F238E27FC236}">
                  <a16:creationId xmlns:a16="http://schemas.microsoft.com/office/drawing/2014/main" id="{46326DC1-7FAA-43DE-B123-7D0E870DA066}"/>
                </a:ext>
              </a:extLst>
            </p:cNvPr>
            <p:cNvSpPr/>
            <p:nvPr/>
          </p:nvSpPr>
          <p:spPr>
            <a:xfrm>
              <a:off x="490330" y="3598012"/>
              <a:ext cx="530087" cy="1440000"/>
            </a:xfrm>
            <a:prstGeom prst="rect">
              <a:avLst/>
            </a:prstGeom>
            <a:solidFill>
              <a:srgbClr val="0070C0"/>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bg1"/>
                  </a:solidFill>
                  <a:latin typeface="Arial" panose="020B0604020202020204" pitchFamily="34" charset="0"/>
                  <a:cs typeface="Arial" panose="020B0604020202020204" pitchFamily="34" charset="0"/>
                </a:rPr>
                <a:t>3</a:t>
              </a:r>
            </a:p>
          </p:txBody>
        </p:sp>
        <p:sp>
          <p:nvSpPr>
            <p:cNvPr id="18" name="Flecha: cheurón 17">
              <a:extLst>
                <a:ext uri="{FF2B5EF4-FFF2-40B4-BE49-F238E27FC236}">
                  <a16:creationId xmlns:a16="http://schemas.microsoft.com/office/drawing/2014/main" id="{8698E984-E394-48D7-B9F5-FA41566020A5}"/>
                </a:ext>
              </a:extLst>
            </p:cNvPr>
            <p:cNvSpPr/>
            <p:nvPr/>
          </p:nvSpPr>
          <p:spPr>
            <a:xfrm>
              <a:off x="3273286" y="3591334"/>
              <a:ext cx="8309113" cy="1440000"/>
            </a:xfrm>
            <a:prstGeom prst="chevron">
              <a:avLst/>
            </a:prstGeom>
            <a:solidFill>
              <a:srgbClr val="0070C0"/>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150" dirty="0">
                  <a:solidFill>
                    <a:schemeClr val="bg1"/>
                  </a:solidFill>
                  <a:latin typeface="Arial" panose="020B0604020202020204" pitchFamily="34" charset="0"/>
                  <a:cs typeface="Arial" panose="020B0604020202020204" pitchFamily="34" charset="0"/>
                </a:rPr>
                <a:t>En lo relacionado con la pericia, indica que el Líder Auditor BASC y su equipo deben reunir los conocimientos, las aptitudes y otras competencias necesarias para cumplir con sus responsabilidades individuales. Igualmente, señala que la actividad de Auditoría interna, debe reunir o proveer los conocimientos, las aptitudes y otras competencias necesarias para cumplir con sus responsabilidades. En cuanto al debido cuidado profesional, el auditor interno deben cumplir su trabajo con el cuidado y la pericia que se esperan de él: razonablemente, prudente y competente. Sin embargo, dichas normas aclaran que el debido cuidado profesional no implica infalibilidad.</a:t>
              </a:r>
            </a:p>
          </p:txBody>
        </p:sp>
        <p:sp>
          <p:nvSpPr>
            <p:cNvPr id="19" name="Flecha: pentágono 18">
              <a:extLst>
                <a:ext uri="{FF2B5EF4-FFF2-40B4-BE49-F238E27FC236}">
                  <a16:creationId xmlns:a16="http://schemas.microsoft.com/office/drawing/2014/main" id="{86468049-C083-4B7E-8EB9-ADE3A3787E31}"/>
                </a:ext>
              </a:extLst>
            </p:cNvPr>
            <p:cNvSpPr/>
            <p:nvPr/>
          </p:nvSpPr>
          <p:spPr>
            <a:xfrm>
              <a:off x="1126434" y="5188320"/>
              <a:ext cx="2520000" cy="1440000"/>
            </a:xfrm>
            <a:prstGeom prst="homePlate">
              <a:avLst/>
            </a:prstGeom>
            <a:solidFill>
              <a:srgbClr val="C00000"/>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a:solidFill>
                    <a:schemeClr val="bg1"/>
                  </a:solidFill>
                  <a:latin typeface="Arial" panose="020B0604020202020204" pitchFamily="34" charset="0"/>
                  <a:cs typeface="Arial" panose="020B0604020202020204" pitchFamily="34" charset="0"/>
                </a:rPr>
                <a:t>Implementar un programa de aseguramiento de la calidad de la actividad de Auditoría Interna</a:t>
              </a:r>
            </a:p>
          </p:txBody>
        </p:sp>
        <p:sp>
          <p:nvSpPr>
            <p:cNvPr id="20" name="Rectángulo 19">
              <a:extLst>
                <a:ext uri="{FF2B5EF4-FFF2-40B4-BE49-F238E27FC236}">
                  <a16:creationId xmlns:a16="http://schemas.microsoft.com/office/drawing/2014/main" id="{0194942D-F471-4978-90DB-EE31D9A44BD4}"/>
                </a:ext>
              </a:extLst>
            </p:cNvPr>
            <p:cNvSpPr/>
            <p:nvPr/>
          </p:nvSpPr>
          <p:spPr>
            <a:xfrm>
              <a:off x="490330" y="5188320"/>
              <a:ext cx="530087" cy="1440000"/>
            </a:xfrm>
            <a:prstGeom prst="rect">
              <a:avLst/>
            </a:prstGeom>
            <a:solidFill>
              <a:srgbClr val="C00000"/>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bg1"/>
                  </a:solidFill>
                  <a:latin typeface="Arial" panose="020B0604020202020204" pitchFamily="34" charset="0"/>
                  <a:cs typeface="Arial" panose="020B0604020202020204" pitchFamily="34" charset="0"/>
                </a:rPr>
                <a:t>4</a:t>
              </a:r>
            </a:p>
          </p:txBody>
        </p:sp>
        <p:sp>
          <p:nvSpPr>
            <p:cNvPr id="21" name="Flecha: cheurón 20">
              <a:extLst>
                <a:ext uri="{FF2B5EF4-FFF2-40B4-BE49-F238E27FC236}">
                  <a16:creationId xmlns:a16="http://schemas.microsoft.com/office/drawing/2014/main" id="{53FD2E3E-E1B5-4AF2-9170-B5D198472143}"/>
                </a:ext>
              </a:extLst>
            </p:cNvPr>
            <p:cNvSpPr/>
            <p:nvPr/>
          </p:nvSpPr>
          <p:spPr>
            <a:xfrm>
              <a:off x="3273286" y="5181642"/>
              <a:ext cx="8309113" cy="1440000"/>
            </a:xfrm>
            <a:prstGeom prst="chevron">
              <a:avLst/>
            </a:prstGeom>
            <a:solidFill>
              <a:srgbClr val="C00000"/>
            </a:solid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150" dirty="0">
                  <a:solidFill>
                    <a:schemeClr val="bg1"/>
                  </a:solidFill>
                  <a:latin typeface="Arial" panose="020B0604020202020204" pitchFamily="34" charset="0"/>
                  <a:cs typeface="Arial" panose="020B0604020202020204" pitchFamily="34" charset="0"/>
                </a:rPr>
                <a:t>El Líder Auditor BASC debe desarrollar y mantener un programa de aseguramiento de calidad y mejora que cubra todos los aspectos de la actividad que desarrolla, revisando continuamente su eficacia. Este programa incluye evaluaciones de calidad externas e internas periódicas y supervisión interna continua. Cada parte del programa debe estar diseñada para ayudar a la actividad desarrollada por el equipo auditor a agregar valor y a mejorar las operaciones de la organización.</a:t>
              </a:r>
            </a:p>
          </p:txBody>
        </p:sp>
      </p:grpSp>
    </p:spTree>
    <p:extLst>
      <p:ext uri="{BB962C8B-B14F-4D97-AF65-F5344CB8AC3E}">
        <p14:creationId xmlns:p14="http://schemas.microsoft.com/office/powerpoint/2010/main" val="265625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20B36BBC-1FBF-4575-A98E-CAD2286771DA}"/>
              </a:ext>
            </a:extLst>
          </p:cNvPr>
          <p:cNvSpPr/>
          <p:nvPr/>
        </p:nvSpPr>
        <p:spPr>
          <a:xfrm>
            <a:off x="1634836" y="562803"/>
            <a:ext cx="8922328" cy="1230928"/>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1D2C673D-7E01-4EC3-931E-DB929B04E3C3}"/>
              </a:ext>
            </a:extLst>
          </p:cNvPr>
          <p:cNvSpPr txBox="1"/>
          <p:nvPr/>
        </p:nvSpPr>
        <p:spPr>
          <a:xfrm>
            <a:off x="3205396" y="870133"/>
            <a:ext cx="7126483" cy="553998"/>
          </a:xfrm>
          <a:prstGeom prst="rect">
            <a:avLst/>
          </a:prstGeom>
          <a:noFill/>
        </p:spPr>
        <p:txBody>
          <a:bodyPr wrap="square" rtlCol="0">
            <a:spAutoFit/>
          </a:bodyPr>
          <a:lstStyle/>
          <a:p>
            <a:pPr marL="171450" indent="-171450">
              <a:buFont typeface="Arial" panose="020B0604020202020204" pitchFamily="34" charset="0"/>
              <a:buChar char="•"/>
            </a:pPr>
            <a:r>
              <a:rPr lang="es-CO" sz="1000" dirty="0">
                <a:latin typeface="Arial" panose="020B0604020202020204" pitchFamily="34" charset="0"/>
                <a:cs typeface="Arial" panose="020B0604020202020204" pitchFamily="34" charset="0"/>
              </a:rPr>
              <a:t>Cambios en los procesos internos, cambio de legislación, etc.</a:t>
            </a:r>
          </a:p>
          <a:p>
            <a:pPr marL="171450" indent="-171450">
              <a:buFont typeface="Arial" panose="020B0604020202020204" pitchFamily="34" charset="0"/>
              <a:buChar char="•"/>
            </a:pPr>
            <a:r>
              <a:rPr lang="es-CO" sz="1000" dirty="0">
                <a:latin typeface="Arial" panose="020B0604020202020204" pitchFamily="34" charset="0"/>
                <a:cs typeface="Arial" panose="020B0604020202020204" pitchFamily="34" charset="0"/>
              </a:rPr>
              <a:t>Cambios en los componentes del Manual BASC</a:t>
            </a:r>
          </a:p>
          <a:p>
            <a:pPr marL="171450" indent="-171450">
              <a:buFont typeface="Arial" panose="020B0604020202020204" pitchFamily="34" charset="0"/>
              <a:buChar char="•"/>
            </a:pPr>
            <a:r>
              <a:rPr lang="es-CO" sz="1000" dirty="0">
                <a:latin typeface="Arial" panose="020B0604020202020204" pitchFamily="34" charset="0"/>
                <a:cs typeface="Arial" panose="020B0604020202020204" pitchFamily="34" charset="0"/>
              </a:rPr>
              <a:t>No conformidades presentadas</a:t>
            </a:r>
          </a:p>
        </p:txBody>
      </p:sp>
      <p:pic>
        <p:nvPicPr>
          <p:cNvPr id="6" name="Imagen 5">
            <a:extLst>
              <a:ext uri="{FF2B5EF4-FFF2-40B4-BE49-F238E27FC236}">
                <a16:creationId xmlns:a16="http://schemas.microsoft.com/office/drawing/2014/main" id="{0F276F84-E0C2-49C9-B0EC-8BC567FA5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448" y="562801"/>
            <a:ext cx="1168663" cy="1168663"/>
          </a:xfrm>
          <a:prstGeom prst="rect">
            <a:avLst/>
          </a:prstGeom>
        </p:spPr>
      </p:pic>
      <p:graphicFrame>
        <p:nvGraphicFramePr>
          <p:cNvPr id="11" name="Tabla 10">
            <a:extLst>
              <a:ext uri="{FF2B5EF4-FFF2-40B4-BE49-F238E27FC236}">
                <a16:creationId xmlns:a16="http://schemas.microsoft.com/office/drawing/2014/main" id="{94050076-E24A-4C29-8E10-E859BA6C1D46}"/>
              </a:ext>
            </a:extLst>
          </p:cNvPr>
          <p:cNvGraphicFramePr>
            <a:graphicFrameLocks noGrp="1"/>
          </p:cNvGraphicFramePr>
          <p:nvPr>
            <p:extLst>
              <p:ext uri="{D42A27DB-BD31-4B8C-83A1-F6EECF244321}">
                <p14:modId xmlns:p14="http://schemas.microsoft.com/office/powerpoint/2010/main" val="3289060646"/>
              </p:ext>
            </p:extLst>
          </p:nvPr>
        </p:nvGraphicFramePr>
        <p:xfrm>
          <a:off x="272955" y="2038566"/>
          <a:ext cx="11464119" cy="3992880"/>
        </p:xfrm>
        <a:graphic>
          <a:graphicData uri="http://schemas.openxmlformats.org/drawingml/2006/table">
            <a:tbl>
              <a:tblPr firstRow="1" bandRow="1">
                <a:tableStyleId>{5C22544A-7EE6-4342-B048-85BDC9FD1C3A}</a:tableStyleId>
              </a:tblPr>
              <a:tblGrid>
                <a:gridCol w="2060812">
                  <a:extLst>
                    <a:ext uri="{9D8B030D-6E8A-4147-A177-3AD203B41FA5}">
                      <a16:colId xmlns:a16="http://schemas.microsoft.com/office/drawing/2014/main" val="2732111041"/>
                    </a:ext>
                  </a:extLst>
                </a:gridCol>
                <a:gridCol w="3343702">
                  <a:extLst>
                    <a:ext uri="{9D8B030D-6E8A-4147-A177-3AD203B41FA5}">
                      <a16:colId xmlns:a16="http://schemas.microsoft.com/office/drawing/2014/main" val="1385116042"/>
                    </a:ext>
                  </a:extLst>
                </a:gridCol>
                <a:gridCol w="6059605">
                  <a:extLst>
                    <a:ext uri="{9D8B030D-6E8A-4147-A177-3AD203B41FA5}">
                      <a16:colId xmlns:a16="http://schemas.microsoft.com/office/drawing/2014/main" val="1592011400"/>
                    </a:ext>
                  </a:extLst>
                </a:gridCol>
              </a:tblGrid>
              <a:tr h="370840">
                <a:tc>
                  <a:txBody>
                    <a:bodyPr/>
                    <a:lstStyle/>
                    <a:p>
                      <a:r>
                        <a:rPr lang="es-CO" b="1" dirty="0">
                          <a:latin typeface="Arial" panose="020B0604020202020204" pitchFamily="34" charset="0"/>
                          <a:cs typeface="Arial" panose="020B0604020202020204" pitchFamily="34" charset="0"/>
                        </a:rPr>
                        <a:t>CICLO PHVA</a:t>
                      </a:r>
                    </a:p>
                  </a:txBody>
                  <a:tcPr>
                    <a:solidFill>
                      <a:schemeClr val="accent1">
                        <a:lumMod val="75000"/>
                      </a:schemeClr>
                    </a:solidFill>
                  </a:tcPr>
                </a:tc>
                <a:tc>
                  <a:txBody>
                    <a:bodyPr/>
                    <a:lstStyle/>
                    <a:p>
                      <a:r>
                        <a:rPr lang="es-CO" b="1" dirty="0">
                          <a:latin typeface="Arial" panose="020B0604020202020204" pitchFamily="34" charset="0"/>
                          <a:cs typeface="Arial" panose="020B0604020202020204" pitchFamily="34" charset="0"/>
                        </a:rPr>
                        <a:t>FASES DE UNA AUDITORIA INTERNA AL SGCS BASC</a:t>
                      </a:r>
                    </a:p>
                  </a:txBody>
                  <a:tcPr>
                    <a:solidFill>
                      <a:schemeClr val="accent1">
                        <a:lumMod val="75000"/>
                      </a:schemeClr>
                    </a:solidFill>
                  </a:tcPr>
                </a:tc>
                <a:tc>
                  <a:txBody>
                    <a:bodyPr/>
                    <a:lstStyle/>
                    <a:p>
                      <a:r>
                        <a:rPr lang="es-CO" b="1" dirty="0">
                          <a:latin typeface="Arial" panose="020B0604020202020204" pitchFamily="34" charset="0"/>
                          <a:cs typeface="Arial" panose="020B0604020202020204" pitchFamily="34" charset="0"/>
                        </a:rPr>
                        <a:t>FASES DE UNA AUDITORIA INTERNA AL SGCS BASC</a:t>
                      </a:r>
                    </a:p>
                  </a:txBody>
                  <a:tcPr>
                    <a:solidFill>
                      <a:schemeClr val="accent1">
                        <a:lumMod val="75000"/>
                      </a:schemeClr>
                    </a:solidFill>
                  </a:tcPr>
                </a:tc>
                <a:extLst>
                  <a:ext uri="{0D108BD9-81ED-4DB2-BD59-A6C34878D82A}">
                    <a16:rowId xmlns:a16="http://schemas.microsoft.com/office/drawing/2014/main" val="237098059"/>
                  </a:ext>
                </a:extLst>
              </a:tr>
              <a:tr h="370840">
                <a:tc>
                  <a:txBody>
                    <a:bodyPr/>
                    <a:lstStyle/>
                    <a:p>
                      <a:r>
                        <a:rPr lang="es-CO" sz="1200" b="1" dirty="0">
                          <a:solidFill>
                            <a:schemeClr val="bg1"/>
                          </a:solidFill>
                          <a:latin typeface="Arial" panose="020B0604020202020204" pitchFamily="34" charset="0"/>
                          <a:cs typeface="Arial" panose="020B0604020202020204" pitchFamily="34" charset="0"/>
                        </a:rPr>
                        <a:t>PLANEAR: Realización plan de trabajo</a:t>
                      </a:r>
                    </a:p>
                  </a:txBody>
                  <a:tcPr>
                    <a:solidFill>
                      <a:schemeClr val="accent1">
                        <a:lumMod val="75000"/>
                      </a:schemeClr>
                    </a:solidFill>
                  </a:tcPr>
                </a:tc>
                <a:tc>
                  <a:txBody>
                    <a:bodyPr/>
                    <a:lstStyle/>
                    <a:p>
                      <a:pPr marL="342900" indent="-342900">
                        <a:buAutoNum type="arabicPeriod"/>
                      </a:pPr>
                      <a:r>
                        <a:rPr lang="es-CO" b="0" dirty="0">
                          <a:latin typeface="Arial" panose="020B0604020202020204" pitchFamily="34" charset="0"/>
                          <a:cs typeface="Arial" panose="020B0604020202020204" pitchFamily="34" charset="0"/>
                        </a:rPr>
                        <a:t>Planificación</a:t>
                      </a:r>
                    </a:p>
                  </a:txBody>
                  <a:tcPr/>
                </a:tc>
                <a:tc>
                  <a:txBody>
                    <a:bodyPr/>
                    <a:lstStyle/>
                    <a:p>
                      <a:r>
                        <a:rPr lang="es-CO" sz="1000" b="0" dirty="0">
                          <a:latin typeface="Arial" panose="020B0604020202020204" pitchFamily="34" charset="0"/>
                          <a:cs typeface="Arial" panose="020B0604020202020204" pitchFamily="34" charset="0"/>
                        </a:rPr>
                        <a:t>Selección de auditores independientes al área que se a va a auditar. Si el líder BASC cuenta con equipo de apoyo, en este caso:</a:t>
                      </a:r>
                    </a:p>
                    <a:p>
                      <a:pPr marL="285750" indent="-285750">
                        <a:buFontTx/>
                        <a:buChar char="-"/>
                      </a:pPr>
                      <a:r>
                        <a:rPr lang="es-CO" sz="1000" b="0" dirty="0">
                          <a:latin typeface="Arial" panose="020B0604020202020204" pitchFamily="34" charset="0"/>
                          <a:cs typeface="Arial" panose="020B0604020202020204" pitchFamily="34" charset="0"/>
                        </a:rPr>
                        <a:t>El líder debe suministrar los documentos necesarios para que el auditor seleccionado ejecute la Auditoría.</a:t>
                      </a:r>
                    </a:p>
                    <a:p>
                      <a:pPr marL="285750" indent="-285750">
                        <a:buFontTx/>
                        <a:buChar char="-"/>
                      </a:pPr>
                      <a:r>
                        <a:rPr lang="es-CO" sz="1000" b="0" dirty="0">
                          <a:latin typeface="Arial" panose="020B0604020202020204" pitchFamily="34" charset="0"/>
                          <a:cs typeface="Arial" panose="020B0604020202020204" pitchFamily="34" charset="0"/>
                        </a:rPr>
                        <a:t>El auditor define el plan de Auditoría, elabora un listado de verificación; incluyendo en él los aspectos específicos a evaluar; de acuerdo a los riesgos definidos para el proceso.</a:t>
                      </a:r>
                    </a:p>
                  </a:txBody>
                  <a:tcPr/>
                </a:tc>
                <a:extLst>
                  <a:ext uri="{0D108BD9-81ED-4DB2-BD59-A6C34878D82A}">
                    <a16:rowId xmlns:a16="http://schemas.microsoft.com/office/drawing/2014/main" val="3459971272"/>
                  </a:ext>
                </a:extLst>
              </a:tr>
              <a:tr h="370840">
                <a:tc>
                  <a:txBody>
                    <a:bodyPr/>
                    <a:lstStyle/>
                    <a:p>
                      <a:r>
                        <a:rPr lang="es-CO" sz="1200" b="1" dirty="0">
                          <a:solidFill>
                            <a:schemeClr val="bg1"/>
                          </a:solidFill>
                          <a:latin typeface="Arial" panose="020B0604020202020204" pitchFamily="34" charset="0"/>
                          <a:cs typeface="Arial" panose="020B0604020202020204" pitchFamily="34" charset="0"/>
                        </a:rPr>
                        <a:t>HACER: Análisis de la información</a:t>
                      </a:r>
                    </a:p>
                  </a:txBody>
                  <a:tcPr>
                    <a:solidFill>
                      <a:schemeClr val="accent1">
                        <a:lumMod val="75000"/>
                      </a:schemeClr>
                    </a:solidFill>
                  </a:tcPr>
                </a:tc>
                <a:tc>
                  <a:txBody>
                    <a:bodyPr/>
                    <a:lstStyle/>
                    <a:p>
                      <a:r>
                        <a:rPr lang="es-CO" b="0" dirty="0">
                          <a:latin typeface="Arial" panose="020B0604020202020204" pitchFamily="34" charset="0"/>
                          <a:cs typeface="Arial" panose="020B0604020202020204" pitchFamily="34" charset="0"/>
                        </a:rPr>
                        <a:t>2. Ejecución</a:t>
                      </a:r>
                    </a:p>
                    <a:p>
                      <a:endParaRPr lang="es-CO" b="0" dirty="0">
                        <a:latin typeface="Arial" panose="020B0604020202020204" pitchFamily="34" charset="0"/>
                        <a:cs typeface="Arial" panose="020B0604020202020204" pitchFamily="34" charset="0"/>
                      </a:endParaRPr>
                    </a:p>
                  </a:txBody>
                  <a:tcPr/>
                </a:tc>
                <a:tc>
                  <a:txBody>
                    <a:bodyPr/>
                    <a:lstStyle/>
                    <a:p>
                      <a:r>
                        <a:rPr lang="es-CO" sz="1000" b="1" dirty="0">
                          <a:latin typeface="Arial" panose="020B0604020202020204" pitchFamily="34" charset="0"/>
                          <a:cs typeface="Arial" panose="020B0604020202020204" pitchFamily="34" charset="0"/>
                        </a:rPr>
                        <a:t>Entrevista:</a:t>
                      </a:r>
                    </a:p>
                    <a:p>
                      <a:r>
                        <a:rPr lang="es-CO" sz="1000" b="0" dirty="0">
                          <a:latin typeface="Arial" panose="020B0604020202020204" pitchFamily="34" charset="0"/>
                          <a:cs typeface="Arial" panose="020B0604020202020204" pitchFamily="34" charset="0"/>
                        </a:rPr>
                        <a:t>- El auditor verifica en el sitio correspondiente el cumplimiento de los procedimientos de acuerdo al listado de verificación definido.</a:t>
                      </a:r>
                    </a:p>
                  </a:txBody>
                  <a:tcPr/>
                </a:tc>
                <a:extLst>
                  <a:ext uri="{0D108BD9-81ED-4DB2-BD59-A6C34878D82A}">
                    <a16:rowId xmlns:a16="http://schemas.microsoft.com/office/drawing/2014/main" val="3128832396"/>
                  </a:ext>
                </a:extLst>
              </a:tr>
              <a:tr h="370840">
                <a:tc>
                  <a:txBody>
                    <a:bodyPr/>
                    <a:lstStyle/>
                    <a:p>
                      <a:r>
                        <a:rPr lang="es-CO" sz="1200" b="1" dirty="0">
                          <a:solidFill>
                            <a:schemeClr val="bg1"/>
                          </a:solidFill>
                          <a:latin typeface="Arial" panose="020B0604020202020204" pitchFamily="34" charset="0"/>
                          <a:cs typeface="Arial" panose="020B0604020202020204" pitchFamily="34" charset="0"/>
                        </a:rPr>
                        <a:t>VERIFICAR: Preparación borrador del informe</a:t>
                      </a:r>
                    </a:p>
                  </a:txBody>
                  <a:tcPr>
                    <a:solidFill>
                      <a:schemeClr val="accent1">
                        <a:lumMod val="75000"/>
                      </a:schemeClr>
                    </a:solidFill>
                  </a:tcPr>
                </a:tc>
                <a:tc>
                  <a:txBody>
                    <a:bodyPr/>
                    <a:lstStyle/>
                    <a:p>
                      <a:r>
                        <a:rPr lang="es-CO" b="0" dirty="0">
                          <a:latin typeface="Arial" panose="020B0604020202020204" pitchFamily="34" charset="0"/>
                          <a:cs typeface="Arial" panose="020B0604020202020204" pitchFamily="34" charset="0"/>
                        </a:rPr>
                        <a:t>3. Presentación del informe y plan de acción</a:t>
                      </a:r>
                    </a:p>
                  </a:txBody>
                  <a:tcPr/>
                </a:tc>
                <a:tc>
                  <a:txBody>
                    <a:bodyPr/>
                    <a:lstStyle/>
                    <a:p>
                      <a:r>
                        <a:rPr lang="es-CO" sz="1000" b="1" dirty="0">
                          <a:latin typeface="Arial" panose="020B0604020202020204" pitchFamily="34" charset="0"/>
                          <a:cs typeface="Arial" panose="020B0604020202020204" pitchFamily="34" charset="0"/>
                        </a:rPr>
                        <a:t>Acciones correctivas:</a:t>
                      </a:r>
                    </a:p>
                    <a:p>
                      <a:pPr marL="171450" indent="-171450">
                        <a:buFontTx/>
                        <a:buChar char="-"/>
                      </a:pPr>
                      <a:r>
                        <a:rPr lang="es-CO" sz="1000" b="0" dirty="0">
                          <a:latin typeface="Arial" panose="020B0604020202020204" pitchFamily="34" charset="0"/>
                          <a:cs typeface="Arial" panose="020B0604020202020204" pitchFamily="34" charset="0"/>
                        </a:rPr>
                        <a:t>El auditor elabora el informe de Auditoría de acuerdo a los resultados de la verificación.</a:t>
                      </a:r>
                    </a:p>
                    <a:p>
                      <a:pPr marL="171450" indent="-171450">
                        <a:buFontTx/>
                        <a:buChar char="-"/>
                      </a:pPr>
                      <a:r>
                        <a:rPr lang="es-CO" sz="1000" b="0" dirty="0">
                          <a:latin typeface="Arial" panose="020B0604020202020204" pitchFamily="34" charset="0"/>
                          <a:cs typeface="Arial" panose="020B0604020202020204" pitchFamily="34" charset="0"/>
                        </a:rPr>
                        <a:t>El auditor debe presentar el informe a la Gerencia.</a:t>
                      </a:r>
                    </a:p>
                    <a:p>
                      <a:pPr marL="171450" indent="-171450">
                        <a:buFontTx/>
                        <a:buChar char="-"/>
                      </a:pPr>
                      <a:r>
                        <a:rPr lang="es-CO" sz="1000" b="0" dirty="0">
                          <a:latin typeface="Arial" panose="020B0604020202020204" pitchFamily="34" charset="0"/>
                          <a:cs typeface="Arial" panose="020B0604020202020204" pitchFamily="34" charset="0"/>
                        </a:rPr>
                        <a:t>El área auditada aplica las acciones correctivas y preventivas, definidas por el Líder del Proyecto BASC enunciado en el informe general de Auditorías internas, diligenciando el formato </a:t>
                      </a:r>
                      <a:r>
                        <a:rPr lang="es-CO" sz="1000" b="1" dirty="0">
                          <a:latin typeface="Arial" panose="020B0604020202020204" pitchFamily="34" charset="0"/>
                          <a:cs typeface="Arial" panose="020B0604020202020204" pitchFamily="34" charset="0"/>
                        </a:rPr>
                        <a:t>“Plan de acción correctiva Auditoria Interna”.</a:t>
                      </a:r>
                    </a:p>
                  </a:txBody>
                  <a:tcPr/>
                </a:tc>
                <a:extLst>
                  <a:ext uri="{0D108BD9-81ED-4DB2-BD59-A6C34878D82A}">
                    <a16:rowId xmlns:a16="http://schemas.microsoft.com/office/drawing/2014/main" val="2413177335"/>
                  </a:ext>
                </a:extLst>
              </a:tr>
              <a:tr h="370840">
                <a:tc>
                  <a:txBody>
                    <a:bodyPr/>
                    <a:lstStyle/>
                    <a:p>
                      <a:r>
                        <a:rPr lang="es-CO" sz="1200" b="1" dirty="0">
                          <a:solidFill>
                            <a:schemeClr val="bg1"/>
                          </a:solidFill>
                          <a:latin typeface="Arial" panose="020B0604020202020204" pitchFamily="34" charset="0"/>
                          <a:cs typeface="Arial" panose="020B0604020202020204" pitchFamily="34" charset="0"/>
                        </a:rPr>
                        <a:t>ACTUAR: Elaboración del informe final</a:t>
                      </a:r>
                    </a:p>
                  </a:txBody>
                  <a:tcPr>
                    <a:solidFill>
                      <a:schemeClr val="accent1">
                        <a:lumMod val="75000"/>
                      </a:schemeClr>
                    </a:solidFill>
                  </a:tcPr>
                </a:tc>
                <a:tc>
                  <a:txBody>
                    <a:bodyPr/>
                    <a:lstStyle/>
                    <a:p>
                      <a:r>
                        <a:rPr lang="es-CO" b="0" dirty="0">
                          <a:latin typeface="Arial" panose="020B0604020202020204" pitchFamily="34" charset="0"/>
                          <a:cs typeface="Arial" panose="020B0604020202020204" pitchFamily="34" charset="0"/>
                        </a:rPr>
                        <a:t>4. Seguimiento de acciones</a:t>
                      </a:r>
                    </a:p>
                  </a:txBody>
                  <a:tcPr/>
                </a:tc>
                <a:tc>
                  <a:txBody>
                    <a:bodyPr/>
                    <a:lstStyle/>
                    <a:p>
                      <a:r>
                        <a:rPr lang="es-CO" sz="1000" b="1" dirty="0">
                          <a:latin typeface="Arial" panose="020B0604020202020204" pitchFamily="34" charset="0"/>
                          <a:cs typeface="Arial" panose="020B0604020202020204" pitchFamily="34" charset="0"/>
                        </a:rPr>
                        <a:t>Seguimiento de las acciones, nuevos objetivos para la próxima auditoria:</a:t>
                      </a:r>
                    </a:p>
                    <a:p>
                      <a:pPr marL="171450" indent="-171450">
                        <a:buFontTx/>
                        <a:buChar char="-"/>
                      </a:pPr>
                      <a:r>
                        <a:rPr lang="es-CO" sz="1000" b="0" dirty="0">
                          <a:latin typeface="Arial" panose="020B0604020202020204" pitchFamily="34" charset="0"/>
                          <a:cs typeface="Arial" panose="020B0604020202020204" pitchFamily="34" charset="0"/>
                        </a:rPr>
                        <a:t>El auditor efectúa Auditoria de seguimiento para verificar las acciones correctivas implementadas, para ello debe diligenciar nuevamente el informe de Auditoría Interna.</a:t>
                      </a:r>
                    </a:p>
                    <a:p>
                      <a:pPr marL="171450" indent="-171450">
                        <a:buFontTx/>
                        <a:buChar char="-"/>
                      </a:pPr>
                      <a:endParaRPr lang="es-CO" sz="1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06743359"/>
                  </a:ext>
                </a:extLst>
              </a:tr>
            </a:tbl>
          </a:graphicData>
        </a:graphic>
      </p:graphicFrame>
    </p:spTree>
    <p:extLst>
      <p:ext uri="{BB962C8B-B14F-4D97-AF65-F5344CB8AC3E}">
        <p14:creationId xmlns:p14="http://schemas.microsoft.com/office/powerpoint/2010/main" val="164464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09C8FE3B-84E4-4521-A3AD-B964D24C4A67}"/>
              </a:ext>
            </a:extLst>
          </p:cNvPr>
          <p:cNvGrpSpPr/>
          <p:nvPr/>
        </p:nvGrpSpPr>
        <p:grpSpPr>
          <a:xfrm>
            <a:off x="1270779" y="1158571"/>
            <a:ext cx="8126442" cy="4505884"/>
            <a:chOff x="1270779" y="1158571"/>
            <a:chExt cx="8126442" cy="4505884"/>
          </a:xfrm>
        </p:grpSpPr>
        <p:sp>
          <p:nvSpPr>
            <p:cNvPr id="3" name="Rectángulo 2">
              <a:extLst>
                <a:ext uri="{FF2B5EF4-FFF2-40B4-BE49-F238E27FC236}">
                  <a16:creationId xmlns:a16="http://schemas.microsoft.com/office/drawing/2014/main" id="{7C349802-A1D9-45AF-B40B-0AD26FF692F6}"/>
                </a:ext>
              </a:extLst>
            </p:cNvPr>
            <p:cNvSpPr/>
            <p:nvPr/>
          </p:nvSpPr>
          <p:spPr>
            <a:xfrm>
              <a:off x="1270779" y="3162300"/>
              <a:ext cx="1920240" cy="7772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bg1"/>
                  </a:solidFill>
                  <a:latin typeface="Arial" panose="020B0604020202020204" pitchFamily="34" charset="0"/>
                  <a:cs typeface="Arial" panose="020B0604020202020204" pitchFamily="34" charset="0"/>
                </a:rPr>
                <a:t>MEJORA DEL PROGRAMA DE AUDITORÍA INTERNA</a:t>
              </a:r>
            </a:p>
          </p:txBody>
        </p:sp>
        <p:sp>
          <p:nvSpPr>
            <p:cNvPr id="8" name="Rectángulo 7">
              <a:extLst>
                <a:ext uri="{FF2B5EF4-FFF2-40B4-BE49-F238E27FC236}">
                  <a16:creationId xmlns:a16="http://schemas.microsoft.com/office/drawing/2014/main" id="{AC541A21-ACDB-4796-BD85-51A2C8CC90D2}"/>
                </a:ext>
              </a:extLst>
            </p:cNvPr>
            <p:cNvSpPr/>
            <p:nvPr/>
          </p:nvSpPr>
          <p:spPr>
            <a:xfrm>
              <a:off x="3754899" y="1196671"/>
              <a:ext cx="1920240" cy="7772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bg1"/>
                  </a:solidFill>
                  <a:latin typeface="Arial" panose="020B0604020202020204" pitchFamily="34" charset="0"/>
                  <a:cs typeface="Arial" panose="020B0604020202020204" pitchFamily="34" charset="0"/>
                </a:rPr>
                <a:t>DEFINICIÓN DEL PROGRAMA DE AUDITORÍA INTERNA</a:t>
              </a:r>
            </a:p>
          </p:txBody>
        </p:sp>
        <p:sp>
          <p:nvSpPr>
            <p:cNvPr id="9" name="Rectángulo 8">
              <a:extLst>
                <a:ext uri="{FF2B5EF4-FFF2-40B4-BE49-F238E27FC236}">
                  <a16:creationId xmlns:a16="http://schemas.microsoft.com/office/drawing/2014/main" id="{A86C02B3-364A-424D-B0F3-4EF90F858383}"/>
                </a:ext>
              </a:extLst>
            </p:cNvPr>
            <p:cNvSpPr/>
            <p:nvPr/>
          </p:nvSpPr>
          <p:spPr>
            <a:xfrm>
              <a:off x="3754899" y="3137410"/>
              <a:ext cx="1920240" cy="7772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bg1"/>
                  </a:solidFill>
                  <a:latin typeface="Arial" panose="020B0604020202020204" pitchFamily="34" charset="0"/>
                  <a:cs typeface="Arial" panose="020B0604020202020204" pitchFamily="34" charset="0"/>
                </a:rPr>
                <a:t>IMPLEMENTACIÓN DEL PROGRAMA DE AUDITORÍA INTERNA</a:t>
              </a:r>
            </a:p>
          </p:txBody>
        </p:sp>
        <p:sp>
          <p:nvSpPr>
            <p:cNvPr id="10" name="Rectángulo 9">
              <a:extLst>
                <a:ext uri="{FF2B5EF4-FFF2-40B4-BE49-F238E27FC236}">
                  <a16:creationId xmlns:a16="http://schemas.microsoft.com/office/drawing/2014/main" id="{73F28C5D-4AD8-4AB1-8947-17A6B5086667}"/>
                </a:ext>
              </a:extLst>
            </p:cNvPr>
            <p:cNvSpPr/>
            <p:nvPr/>
          </p:nvSpPr>
          <p:spPr>
            <a:xfrm>
              <a:off x="3754899" y="4887215"/>
              <a:ext cx="1920240" cy="7772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bg1"/>
                  </a:solidFill>
                  <a:latin typeface="Arial" panose="020B0604020202020204" pitchFamily="34" charset="0"/>
                  <a:cs typeface="Arial" panose="020B0604020202020204" pitchFamily="34" charset="0"/>
                </a:rPr>
                <a:t>SEGUIMIENTO Y REVISIÓN DEL PROGRAMA DE AUDITORÍA INTERNA</a:t>
              </a:r>
            </a:p>
          </p:txBody>
        </p:sp>
        <p:cxnSp>
          <p:nvCxnSpPr>
            <p:cNvPr id="18" name="Conector recto de flecha 17">
              <a:extLst>
                <a:ext uri="{FF2B5EF4-FFF2-40B4-BE49-F238E27FC236}">
                  <a16:creationId xmlns:a16="http://schemas.microsoft.com/office/drawing/2014/main" id="{F32FD114-DBCD-40DF-B015-CE0127E119F6}"/>
                </a:ext>
              </a:extLst>
            </p:cNvPr>
            <p:cNvCxnSpPr>
              <a:stCxn id="3" idx="0"/>
              <a:endCxn id="8" idx="1"/>
            </p:cNvCxnSpPr>
            <p:nvPr/>
          </p:nvCxnSpPr>
          <p:spPr>
            <a:xfrm rot="5400000" flipH="1" flipV="1">
              <a:off x="2204395" y="1611796"/>
              <a:ext cx="1577009" cy="1524000"/>
            </a:xfrm>
            <a:prstGeom prst="bentConnector2">
              <a:avLst/>
            </a:prstGeom>
            <a:ln w="5715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653050A-D087-4F1F-B75D-421DDC3BC762}"/>
                </a:ext>
              </a:extLst>
            </p:cNvPr>
            <p:cNvCxnSpPr>
              <a:cxnSpLocks/>
              <a:endCxn id="9" idx="0"/>
            </p:cNvCxnSpPr>
            <p:nvPr/>
          </p:nvCxnSpPr>
          <p:spPr>
            <a:xfrm>
              <a:off x="4715019" y="1996440"/>
              <a:ext cx="0" cy="114097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9C427AC6-7071-41BD-A660-ACD5BC5165C9}"/>
                </a:ext>
              </a:extLst>
            </p:cNvPr>
            <p:cNvCxnSpPr>
              <a:cxnSpLocks/>
              <a:endCxn id="10" idx="0"/>
            </p:cNvCxnSpPr>
            <p:nvPr/>
          </p:nvCxnSpPr>
          <p:spPr>
            <a:xfrm>
              <a:off x="4699779" y="3914650"/>
              <a:ext cx="15240" cy="97256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AC900D8F-0AA7-4A65-8B88-99E628578A8C}"/>
                </a:ext>
              </a:extLst>
            </p:cNvPr>
            <p:cNvCxnSpPr>
              <a:cxnSpLocks/>
              <a:stCxn id="10" idx="1"/>
              <a:endCxn id="3" idx="2"/>
            </p:cNvCxnSpPr>
            <p:nvPr/>
          </p:nvCxnSpPr>
          <p:spPr>
            <a:xfrm rot="10800000">
              <a:off x="2230899" y="3939541"/>
              <a:ext cx="1524000" cy="1336295"/>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Flecha: hacia la izquierda 27">
              <a:extLst>
                <a:ext uri="{FF2B5EF4-FFF2-40B4-BE49-F238E27FC236}">
                  <a16:creationId xmlns:a16="http://schemas.microsoft.com/office/drawing/2014/main" id="{DDE8DEB7-CD2E-4A26-A768-F3BCBD63FD4D}"/>
                </a:ext>
              </a:extLst>
            </p:cNvPr>
            <p:cNvSpPr/>
            <p:nvPr/>
          </p:nvSpPr>
          <p:spPr>
            <a:xfrm>
              <a:off x="5675139" y="1158571"/>
              <a:ext cx="3722082" cy="777240"/>
            </a:xfrm>
            <a:prstGeom prst="leftArrow">
              <a:avLst>
                <a:gd name="adj1" fmla="val 69608"/>
                <a:gd name="adj2" fmla="val 97058"/>
              </a:avLst>
            </a:prstGeom>
            <a:solidFill>
              <a:srgbClr val="11E93A"/>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Arial" panose="020B0604020202020204" pitchFamily="34" charset="0"/>
                  <a:cs typeface="Arial" panose="020B0604020202020204" pitchFamily="34" charset="0"/>
                </a:rPr>
                <a:t>PLANIFICACIÓN</a:t>
              </a:r>
            </a:p>
          </p:txBody>
        </p:sp>
        <p:sp>
          <p:nvSpPr>
            <p:cNvPr id="29" name="Flecha: hacia la izquierda 28">
              <a:extLst>
                <a:ext uri="{FF2B5EF4-FFF2-40B4-BE49-F238E27FC236}">
                  <a16:creationId xmlns:a16="http://schemas.microsoft.com/office/drawing/2014/main" id="{C4822B7B-D462-4EAE-866E-484A404A1126}"/>
                </a:ext>
              </a:extLst>
            </p:cNvPr>
            <p:cNvSpPr/>
            <p:nvPr/>
          </p:nvSpPr>
          <p:spPr>
            <a:xfrm>
              <a:off x="5675139" y="2760055"/>
              <a:ext cx="3722082" cy="777240"/>
            </a:xfrm>
            <a:prstGeom prst="leftArrow">
              <a:avLst>
                <a:gd name="adj1" fmla="val 69608"/>
                <a:gd name="adj2" fmla="val 97058"/>
              </a:avLst>
            </a:prstGeom>
            <a:solidFill>
              <a:srgbClr val="11E93A"/>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Arial" panose="020B0604020202020204" pitchFamily="34" charset="0"/>
                  <a:cs typeface="Arial" panose="020B0604020202020204" pitchFamily="34" charset="0"/>
                </a:rPr>
                <a:t>EJECUCIÓN</a:t>
              </a:r>
            </a:p>
          </p:txBody>
        </p:sp>
        <p:sp>
          <p:nvSpPr>
            <p:cNvPr id="30" name="Flecha: hacia la izquierda 29">
              <a:extLst>
                <a:ext uri="{FF2B5EF4-FFF2-40B4-BE49-F238E27FC236}">
                  <a16:creationId xmlns:a16="http://schemas.microsoft.com/office/drawing/2014/main" id="{325CE45A-0BB5-462D-8E02-067FB1226A88}"/>
                </a:ext>
              </a:extLst>
            </p:cNvPr>
            <p:cNvSpPr/>
            <p:nvPr/>
          </p:nvSpPr>
          <p:spPr>
            <a:xfrm>
              <a:off x="5675139" y="3501642"/>
              <a:ext cx="3722082" cy="777240"/>
            </a:xfrm>
            <a:prstGeom prst="leftArrow">
              <a:avLst>
                <a:gd name="adj1" fmla="val 69608"/>
                <a:gd name="adj2" fmla="val 97058"/>
              </a:avLst>
            </a:prstGeom>
            <a:solidFill>
              <a:srgbClr val="11E93A"/>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Arial" panose="020B0604020202020204" pitchFamily="34" charset="0"/>
                  <a:cs typeface="Arial" panose="020B0604020202020204" pitchFamily="34" charset="0"/>
                </a:rPr>
                <a:t>PRESENTACIÓN INFORME</a:t>
              </a:r>
            </a:p>
            <a:p>
              <a:pPr algn="ctr"/>
              <a:r>
                <a:rPr lang="es-CO" sz="1050" b="1" dirty="0">
                  <a:solidFill>
                    <a:schemeClr val="tx1"/>
                  </a:solidFill>
                  <a:latin typeface="Arial" panose="020B0604020202020204" pitchFamily="34" charset="0"/>
                  <a:cs typeface="Arial" panose="020B0604020202020204" pitchFamily="34" charset="0"/>
                </a:rPr>
                <a:t>PLAN DE ACCIÓN CORRECTIVA</a:t>
              </a:r>
            </a:p>
          </p:txBody>
        </p:sp>
        <p:sp>
          <p:nvSpPr>
            <p:cNvPr id="31" name="Flecha: hacia la izquierda 30">
              <a:extLst>
                <a:ext uri="{FF2B5EF4-FFF2-40B4-BE49-F238E27FC236}">
                  <a16:creationId xmlns:a16="http://schemas.microsoft.com/office/drawing/2014/main" id="{2F3242A8-7C08-4A4B-A8D4-85BE1CF6478B}"/>
                </a:ext>
              </a:extLst>
            </p:cNvPr>
            <p:cNvSpPr/>
            <p:nvPr/>
          </p:nvSpPr>
          <p:spPr>
            <a:xfrm>
              <a:off x="5675139" y="4887215"/>
              <a:ext cx="3722082" cy="777240"/>
            </a:xfrm>
            <a:prstGeom prst="leftArrow">
              <a:avLst>
                <a:gd name="adj1" fmla="val 69608"/>
                <a:gd name="adj2" fmla="val 97058"/>
              </a:avLst>
            </a:prstGeom>
            <a:solidFill>
              <a:srgbClr val="11E93A"/>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latin typeface="Arial" panose="020B0604020202020204" pitchFamily="34" charset="0"/>
                  <a:cs typeface="Arial" panose="020B0604020202020204" pitchFamily="34" charset="0"/>
                </a:rPr>
                <a:t>SEGUIMIENTO DE ACCIONES</a:t>
              </a:r>
            </a:p>
          </p:txBody>
        </p:sp>
      </p:grpSp>
    </p:spTree>
    <p:extLst>
      <p:ext uri="{BB962C8B-B14F-4D97-AF65-F5344CB8AC3E}">
        <p14:creationId xmlns:p14="http://schemas.microsoft.com/office/powerpoint/2010/main" val="98847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F45EA22D-0E18-44B1-90D7-DE66A5120455}"/>
              </a:ext>
            </a:extLst>
          </p:cNvPr>
          <p:cNvGrpSpPr/>
          <p:nvPr/>
        </p:nvGrpSpPr>
        <p:grpSpPr>
          <a:xfrm>
            <a:off x="1811448" y="2118360"/>
            <a:ext cx="8922328" cy="3967252"/>
            <a:chOff x="1811448" y="2118360"/>
            <a:chExt cx="8922328" cy="3967252"/>
          </a:xfrm>
        </p:grpSpPr>
        <p:sp>
          <p:nvSpPr>
            <p:cNvPr id="6" name="Rectángulo: esquinas redondeadas 5">
              <a:extLst>
                <a:ext uri="{FF2B5EF4-FFF2-40B4-BE49-F238E27FC236}">
                  <a16:creationId xmlns:a16="http://schemas.microsoft.com/office/drawing/2014/main" id="{11467528-EC01-437A-B30D-C10E44E24ACE}"/>
                </a:ext>
              </a:extLst>
            </p:cNvPr>
            <p:cNvSpPr/>
            <p:nvPr/>
          </p:nvSpPr>
          <p:spPr>
            <a:xfrm>
              <a:off x="1811448" y="2118360"/>
              <a:ext cx="8922328" cy="1230928"/>
            </a:xfrm>
            <a:prstGeom prst="roundRect">
              <a:avLst/>
            </a:prstGeom>
            <a:solidFill>
              <a:srgbClr val="02A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97D912E3-B290-4100-A49B-C9E501D2B123}"/>
                </a:ext>
              </a:extLst>
            </p:cNvPr>
            <p:cNvSpPr/>
            <p:nvPr/>
          </p:nvSpPr>
          <p:spPr>
            <a:xfrm>
              <a:off x="2035779" y="2373824"/>
              <a:ext cx="720000" cy="720000"/>
            </a:xfrm>
            <a:prstGeom prst="ellipse">
              <a:avLst/>
            </a:prstGeom>
            <a:solidFill>
              <a:srgbClr val="02AA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chemeClr val="bg1"/>
                  </a:solidFill>
                  <a:latin typeface="Arial" panose="020B0604020202020204" pitchFamily="34" charset="0"/>
                  <a:cs typeface="Arial" panose="020B0604020202020204" pitchFamily="34" charset="0"/>
                </a:rPr>
                <a:t>1</a:t>
              </a:r>
            </a:p>
          </p:txBody>
        </p:sp>
        <p:sp>
          <p:nvSpPr>
            <p:cNvPr id="11" name="CuadroTexto 10">
              <a:extLst>
                <a:ext uri="{FF2B5EF4-FFF2-40B4-BE49-F238E27FC236}">
                  <a16:creationId xmlns:a16="http://schemas.microsoft.com/office/drawing/2014/main" id="{37EE1B54-DA2B-48AC-802D-0C7385308AE3}"/>
                </a:ext>
              </a:extLst>
            </p:cNvPr>
            <p:cNvSpPr txBox="1"/>
            <p:nvPr/>
          </p:nvSpPr>
          <p:spPr>
            <a:xfrm>
              <a:off x="2980111" y="2241292"/>
              <a:ext cx="7577053" cy="1015663"/>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PLANIFICACIÓN (</a:t>
              </a:r>
              <a:r>
                <a:rPr lang="es-CO" b="1" dirty="0">
                  <a:solidFill>
                    <a:schemeClr val="bg1"/>
                  </a:solidFill>
                  <a:latin typeface="Arial" panose="020B0604020202020204" pitchFamily="34" charset="0"/>
                  <a:cs typeface="Arial" panose="020B0604020202020204" pitchFamily="34" charset="0"/>
                </a:rPr>
                <a:t>PLANEAR</a:t>
              </a:r>
              <a:r>
                <a:rPr lang="es-CO" dirty="0">
                  <a:solidFill>
                    <a:schemeClr val="bg1"/>
                  </a:solidFill>
                  <a:latin typeface="Arial" panose="020B0604020202020204" pitchFamily="34" charset="0"/>
                  <a:cs typeface="Arial" panose="020B0604020202020204" pitchFamily="34" charset="0"/>
                </a:rPr>
                <a:t>)</a:t>
              </a:r>
            </a:p>
            <a:p>
              <a:r>
                <a:rPr lang="es-CO" sz="1400" dirty="0">
                  <a:solidFill>
                    <a:schemeClr val="bg1"/>
                  </a:solidFill>
                  <a:latin typeface="Arial" panose="020B0604020202020204" pitchFamily="34" charset="0"/>
                  <a:cs typeface="Arial" panose="020B0604020202020204" pitchFamily="34" charset="0"/>
                </a:rPr>
                <a:t>- Selección de auditores independientes al área que se va a auditar.</a:t>
              </a:r>
            </a:p>
            <a:p>
              <a:r>
                <a:rPr lang="es-CO" sz="1400" dirty="0">
                  <a:solidFill>
                    <a:schemeClr val="bg1"/>
                  </a:solidFill>
                  <a:latin typeface="Arial" panose="020B0604020202020204" pitchFamily="34" charset="0"/>
                  <a:cs typeface="Arial" panose="020B0604020202020204" pitchFamily="34" charset="0"/>
                </a:rPr>
                <a:t>- Documentos necesarios para el auditor seleccionado ejecute la Auditoria.</a:t>
              </a:r>
            </a:p>
            <a:p>
              <a:r>
                <a:rPr lang="es-CO" sz="1400" dirty="0">
                  <a:solidFill>
                    <a:schemeClr val="bg1"/>
                  </a:solidFill>
                  <a:latin typeface="Arial" panose="020B0604020202020204" pitchFamily="34" charset="0"/>
                  <a:cs typeface="Arial" panose="020B0604020202020204" pitchFamily="34" charset="0"/>
                </a:rPr>
                <a:t>- Definición de plan de Auditoría (Lista de verificación)</a:t>
              </a:r>
            </a:p>
          </p:txBody>
        </p:sp>
        <p:sp>
          <p:nvSpPr>
            <p:cNvPr id="23" name="Rectángulo: esquinas redondeadas 22">
              <a:extLst>
                <a:ext uri="{FF2B5EF4-FFF2-40B4-BE49-F238E27FC236}">
                  <a16:creationId xmlns:a16="http://schemas.microsoft.com/office/drawing/2014/main" id="{C1F3509F-82A0-4433-988A-D88E8AEF6EB3}"/>
                </a:ext>
              </a:extLst>
            </p:cNvPr>
            <p:cNvSpPr/>
            <p:nvPr/>
          </p:nvSpPr>
          <p:spPr>
            <a:xfrm>
              <a:off x="1811448" y="3812008"/>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ECAAECE0-AFFA-4DD0-864A-8E39FAE4D983}"/>
                </a:ext>
              </a:extLst>
            </p:cNvPr>
            <p:cNvSpPr/>
            <p:nvPr/>
          </p:nvSpPr>
          <p:spPr>
            <a:xfrm>
              <a:off x="2215780" y="3962844"/>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2</a:t>
              </a:r>
            </a:p>
          </p:txBody>
        </p:sp>
        <p:sp>
          <p:nvSpPr>
            <p:cNvPr id="26" name="CuadroTexto 25">
              <a:extLst>
                <a:ext uri="{FF2B5EF4-FFF2-40B4-BE49-F238E27FC236}">
                  <a16:creationId xmlns:a16="http://schemas.microsoft.com/office/drawing/2014/main" id="{5D22B3F5-1F4A-403A-A836-5F60870D63FB}"/>
                </a:ext>
              </a:extLst>
            </p:cNvPr>
            <p:cNvSpPr txBox="1"/>
            <p:nvPr/>
          </p:nvSpPr>
          <p:spPr>
            <a:xfrm>
              <a:off x="2980111" y="3962844"/>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EJECUCIÓN (</a:t>
              </a:r>
              <a:r>
                <a:rPr lang="es-CO" b="1" dirty="0">
                  <a:solidFill>
                    <a:srgbClr val="02AAC7"/>
                  </a:solidFill>
                  <a:latin typeface="Arial" panose="020B0604020202020204" pitchFamily="34" charset="0"/>
                  <a:cs typeface="Arial" panose="020B0604020202020204" pitchFamily="34" charset="0"/>
                </a:rPr>
                <a:t>HACER</a:t>
              </a:r>
              <a:r>
                <a:rPr lang="es-CO" dirty="0">
                  <a:solidFill>
                    <a:srgbClr val="02AAC7"/>
                  </a:solidFill>
                  <a:latin typeface="Arial" panose="020B0604020202020204" pitchFamily="34" charset="0"/>
                  <a:cs typeface="Arial" panose="020B0604020202020204" pitchFamily="34" charset="0"/>
                </a:rPr>
                <a:t>)</a:t>
              </a:r>
            </a:p>
          </p:txBody>
        </p:sp>
        <p:sp>
          <p:nvSpPr>
            <p:cNvPr id="27" name="Rectángulo: esquinas redondeadas 26">
              <a:extLst>
                <a:ext uri="{FF2B5EF4-FFF2-40B4-BE49-F238E27FC236}">
                  <a16:creationId xmlns:a16="http://schemas.microsoft.com/office/drawing/2014/main" id="{27C0DDDE-0A4F-47A7-A96E-C8064F24A188}"/>
                </a:ext>
              </a:extLst>
            </p:cNvPr>
            <p:cNvSpPr/>
            <p:nvPr/>
          </p:nvSpPr>
          <p:spPr>
            <a:xfrm>
              <a:off x="1811448" y="4624812"/>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Elipse 31">
              <a:extLst>
                <a:ext uri="{FF2B5EF4-FFF2-40B4-BE49-F238E27FC236}">
                  <a16:creationId xmlns:a16="http://schemas.microsoft.com/office/drawing/2014/main" id="{B11B8804-DD18-4179-8C8D-64DF08F1E790}"/>
                </a:ext>
              </a:extLst>
            </p:cNvPr>
            <p:cNvSpPr/>
            <p:nvPr/>
          </p:nvSpPr>
          <p:spPr>
            <a:xfrm>
              <a:off x="2215780" y="4775648"/>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3</a:t>
              </a:r>
            </a:p>
          </p:txBody>
        </p:sp>
        <p:sp>
          <p:nvSpPr>
            <p:cNvPr id="33" name="CuadroTexto 32">
              <a:extLst>
                <a:ext uri="{FF2B5EF4-FFF2-40B4-BE49-F238E27FC236}">
                  <a16:creationId xmlns:a16="http://schemas.microsoft.com/office/drawing/2014/main" id="{8DAF14A4-FFD5-4712-A7B6-EA5918EEB9D5}"/>
                </a:ext>
              </a:extLst>
            </p:cNvPr>
            <p:cNvSpPr txBox="1"/>
            <p:nvPr/>
          </p:nvSpPr>
          <p:spPr>
            <a:xfrm>
              <a:off x="2980111" y="4775648"/>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PRESENTACIÓN DEL INFORME  (</a:t>
              </a:r>
              <a:r>
                <a:rPr lang="es-CO" b="1" dirty="0">
                  <a:solidFill>
                    <a:srgbClr val="02AAC7"/>
                  </a:solidFill>
                  <a:latin typeface="Arial" panose="020B0604020202020204" pitchFamily="34" charset="0"/>
                  <a:cs typeface="Arial" panose="020B0604020202020204" pitchFamily="34" charset="0"/>
                </a:rPr>
                <a:t>VERIFICAR</a:t>
              </a:r>
              <a:r>
                <a:rPr lang="es-CO" dirty="0">
                  <a:solidFill>
                    <a:srgbClr val="02AAC7"/>
                  </a:solidFill>
                  <a:latin typeface="Arial" panose="020B0604020202020204" pitchFamily="34" charset="0"/>
                  <a:cs typeface="Arial" panose="020B0604020202020204" pitchFamily="34" charset="0"/>
                </a:rPr>
                <a:t>)</a:t>
              </a:r>
            </a:p>
          </p:txBody>
        </p:sp>
        <p:sp>
          <p:nvSpPr>
            <p:cNvPr id="34" name="Rectángulo: esquinas redondeadas 33">
              <a:extLst>
                <a:ext uri="{FF2B5EF4-FFF2-40B4-BE49-F238E27FC236}">
                  <a16:creationId xmlns:a16="http://schemas.microsoft.com/office/drawing/2014/main" id="{3D97199A-E7A0-4A84-89AE-644DB41A365C}"/>
                </a:ext>
              </a:extLst>
            </p:cNvPr>
            <p:cNvSpPr/>
            <p:nvPr/>
          </p:nvSpPr>
          <p:spPr>
            <a:xfrm>
              <a:off x="1811448" y="5437616"/>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Elipse 34">
              <a:extLst>
                <a:ext uri="{FF2B5EF4-FFF2-40B4-BE49-F238E27FC236}">
                  <a16:creationId xmlns:a16="http://schemas.microsoft.com/office/drawing/2014/main" id="{A0DC670F-0AEF-485E-BA2D-B5DF1B562B43}"/>
                </a:ext>
              </a:extLst>
            </p:cNvPr>
            <p:cNvSpPr/>
            <p:nvPr/>
          </p:nvSpPr>
          <p:spPr>
            <a:xfrm>
              <a:off x="2215780" y="5588452"/>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4</a:t>
              </a:r>
            </a:p>
          </p:txBody>
        </p:sp>
        <p:sp>
          <p:nvSpPr>
            <p:cNvPr id="36" name="CuadroTexto 35">
              <a:extLst>
                <a:ext uri="{FF2B5EF4-FFF2-40B4-BE49-F238E27FC236}">
                  <a16:creationId xmlns:a16="http://schemas.microsoft.com/office/drawing/2014/main" id="{626428F5-96E0-423E-8A9D-B4AF0C8AAF95}"/>
                </a:ext>
              </a:extLst>
            </p:cNvPr>
            <p:cNvSpPr txBox="1"/>
            <p:nvPr/>
          </p:nvSpPr>
          <p:spPr>
            <a:xfrm>
              <a:off x="2980111" y="5588452"/>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SEGUIMIENTO DE ACCIONES (</a:t>
              </a:r>
              <a:r>
                <a:rPr lang="es-CO" b="1" dirty="0">
                  <a:solidFill>
                    <a:srgbClr val="02AAC7"/>
                  </a:solidFill>
                  <a:latin typeface="Arial" panose="020B0604020202020204" pitchFamily="34" charset="0"/>
                  <a:cs typeface="Arial" panose="020B0604020202020204" pitchFamily="34" charset="0"/>
                </a:rPr>
                <a:t>ACTUAR</a:t>
              </a:r>
              <a:r>
                <a:rPr lang="es-CO" dirty="0">
                  <a:solidFill>
                    <a:srgbClr val="02AAC7"/>
                  </a:solidFill>
                  <a:latin typeface="Arial" panose="020B0604020202020204" pitchFamily="34" charset="0"/>
                  <a:cs typeface="Arial" panose="020B0604020202020204" pitchFamily="34" charset="0"/>
                </a:rPr>
                <a:t>)</a:t>
              </a:r>
            </a:p>
          </p:txBody>
        </p:sp>
        <p:cxnSp>
          <p:nvCxnSpPr>
            <p:cNvPr id="13" name="Conector recto de flecha 12">
              <a:extLst>
                <a:ext uri="{FF2B5EF4-FFF2-40B4-BE49-F238E27FC236}">
                  <a16:creationId xmlns:a16="http://schemas.microsoft.com/office/drawing/2014/main" id="{4DC3840C-C101-41A8-8CBC-2DA71E040446}"/>
                </a:ext>
              </a:extLst>
            </p:cNvPr>
            <p:cNvCxnSpPr>
              <a:stCxn id="6" idx="2"/>
              <a:endCxn id="23" idx="0"/>
            </p:cNvCxnSpPr>
            <p:nvPr/>
          </p:nvCxnSpPr>
          <p:spPr>
            <a:xfrm>
              <a:off x="6272612" y="3349288"/>
              <a:ext cx="0" cy="462720"/>
            </a:xfrm>
            <a:prstGeom prst="straightConnector1">
              <a:avLst/>
            </a:prstGeom>
            <a:ln w="57150">
              <a:solidFill>
                <a:srgbClr val="02AAC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292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a:extLst>
              <a:ext uri="{FF2B5EF4-FFF2-40B4-BE49-F238E27FC236}">
                <a16:creationId xmlns:a16="http://schemas.microsoft.com/office/drawing/2014/main" id="{3D04094B-719C-4BFE-8C18-E252FDD750EF}"/>
              </a:ext>
            </a:extLst>
          </p:cNvPr>
          <p:cNvSpPr/>
          <p:nvPr/>
        </p:nvSpPr>
        <p:spPr>
          <a:xfrm>
            <a:off x="1634836" y="562802"/>
            <a:ext cx="8922328" cy="2030879"/>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17EF9359-27E6-46CA-8EA2-9B1483D2C906}"/>
              </a:ext>
            </a:extLst>
          </p:cNvPr>
          <p:cNvSpPr txBox="1"/>
          <p:nvPr/>
        </p:nvSpPr>
        <p:spPr>
          <a:xfrm>
            <a:off x="3156723" y="777800"/>
            <a:ext cx="7126483" cy="1600438"/>
          </a:xfrm>
          <a:prstGeom prst="rect">
            <a:avLst/>
          </a:prstGeom>
          <a:noFill/>
        </p:spPr>
        <p:txBody>
          <a:bodyPr wrap="square" rtlCol="0">
            <a:spAutoFit/>
          </a:bodyPr>
          <a:lstStyle/>
          <a:p>
            <a:r>
              <a:rPr lang="es-CO" sz="1400" dirty="0">
                <a:latin typeface="Arial" panose="020B0604020202020204" pitchFamily="34" charset="0"/>
                <a:cs typeface="Arial" panose="020B0604020202020204" pitchFamily="34" charset="0"/>
              </a:rPr>
              <a:t>Identificar los responsables y documentos de cada actividad. </a:t>
            </a:r>
            <a:r>
              <a:rPr lang="es-CO" sz="1400" b="1" dirty="0">
                <a:latin typeface="Arial" panose="020B0604020202020204" pitchFamily="34" charset="0"/>
                <a:cs typeface="Arial" panose="020B0604020202020204" pitchFamily="34" charset="0"/>
              </a:rPr>
              <a:t>Veinte días antes de la fecha de realización de cada Auditoría </a:t>
            </a:r>
            <a:r>
              <a:rPr lang="es-CO" sz="1400" dirty="0">
                <a:latin typeface="Arial" panose="020B0604020202020204" pitchFamily="34" charset="0"/>
                <a:cs typeface="Arial" panose="020B0604020202020204" pitchFamily="34" charset="0"/>
              </a:rPr>
              <a:t>se debe reunir el Auditor Principal y el Equipo Auditor para planear la Auditoría a realizar, para ello deben:</a:t>
            </a:r>
          </a:p>
          <a:p>
            <a:endParaRPr lang="es-CO" sz="1400" dirty="0">
              <a:latin typeface="Arial" panose="020B0604020202020204" pitchFamily="34" charset="0"/>
              <a:cs typeface="Arial" panose="020B0604020202020204" pitchFamily="34" charset="0"/>
            </a:endParaRPr>
          </a:p>
          <a:p>
            <a:r>
              <a:rPr lang="es-CO" sz="1400" b="1" dirty="0">
                <a:latin typeface="Arial" panose="020B0604020202020204" pitchFamily="34" charset="0"/>
                <a:cs typeface="Arial" panose="020B0604020202020204" pitchFamily="34" charset="0"/>
              </a:rPr>
              <a:t>- Revisar el programa de Auditoría interna.</a:t>
            </a:r>
          </a:p>
          <a:p>
            <a:r>
              <a:rPr lang="es-CO" sz="1400" b="1" dirty="0">
                <a:latin typeface="Arial" panose="020B0604020202020204" pitchFamily="34" charset="0"/>
                <a:cs typeface="Arial" panose="020B0604020202020204" pitchFamily="34" charset="0"/>
              </a:rPr>
              <a:t>- Preparar el Plan de trabajo.</a:t>
            </a:r>
          </a:p>
          <a:p>
            <a:r>
              <a:rPr lang="es-CO" sz="1400" b="1" dirty="0">
                <a:latin typeface="Arial" panose="020B0604020202020204" pitchFamily="34" charset="0"/>
                <a:cs typeface="Arial" panose="020B0604020202020204" pitchFamily="34" charset="0"/>
              </a:rPr>
              <a:t>- Preparar los memorandos internos.</a:t>
            </a:r>
          </a:p>
        </p:txBody>
      </p:sp>
      <p:pic>
        <p:nvPicPr>
          <p:cNvPr id="16" name="Imagen 15">
            <a:extLst>
              <a:ext uri="{FF2B5EF4-FFF2-40B4-BE49-F238E27FC236}">
                <a16:creationId xmlns:a16="http://schemas.microsoft.com/office/drawing/2014/main" id="{6BE7553F-8E77-41D8-B5CD-CFB1AA528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448" y="993909"/>
            <a:ext cx="1168663" cy="1168663"/>
          </a:xfrm>
          <a:prstGeom prst="rect">
            <a:avLst/>
          </a:prstGeom>
        </p:spPr>
      </p:pic>
      <p:graphicFrame>
        <p:nvGraphicFramePr>
          <p:cNvPr id="20" name="Tabla 19">
            <a:extLst>
              <a:ext uri="{FF2B5EF4-FFF2-40B4-BE49-F238E27FC236}">
                <a16:creationId xmlns:a16="http://schemas.microsoft.com/office/drawing/2014/main" id="{72CCFE2E-70DD-4DC1-80FB-9AC6B6BB9812}"/>
              </a:ext>
            </a:extLst>
          </p:cNvPr>
          <p:cNvGraphicFramePr>
            <a:graphicFrameLocks noGrp="1"/>
          </p:cNvGraphicFramePr>
          <p:nvPr>
            <p:extLst>
              <p:ext uri="{D42A27DB-BD31-4B8C-83A1-F6EECF244321}">
                <p14:modId xmlns:p14="http://schemas.microsoft.com/office/powerpoint/2010/main" val="3010960422"/>
              </p:ext>
            </p:extLst>
          </p:nvPr>
        </p:nvGraphicFramePr>
        <p:xfrm>
          <a:off x="1653641" y="2759408"/>
          <a:ext cx="8903524" cy="2743200"/>
        </p:xfrm>
        <a:graphic>
          <a:graphicData uri="http://schemas.openxmlformats.org/drawingml/2006/table">
            <a:tbl>
              <a:tblPr firstRow="1" bandRow="1">
                <a:tableStyleId>{5C22544A-7EE6-4342-B048-85BDC9FD1C3A}</a:tableStyleId>
              </a:tblPr>
              <a:tblGrid>
                <a:gridCol w="4157563">
                  <a:extLst>
                    <a:ext uri="{9D8B030D-6E8A-4147-A177-3AD203B41FA5}">
                      <a16:colId xmlns:a16="http://schemas.microsoft.com/office/drawing/2014/main" val="1385116042"/>
                    </a:ext>
                  </a:extLst>
                </a:gridCol>
                <a:gridCol w="4745961">
                  <a:extLst>
                    <a:ext uri="{9D8B030D-6E8A-4147-A177-3AD203B41FA5}">
                      <a16:colId xmlns:a16="http://schemas.microsoft.com/office/drawing/2014/main" val="1592011400"/>
                    </a:ext>
                  </a:extLst>
                </a:gridCol>
              </a:tblGrid>
              <a:tr h="370840">
                <a:tc>
                  <a:txBody>
                    <a:bodyPr/>
                    <a:lstStyle/>
                    <a:p>
                      <a:r>
                        <a:rPr lang="es-CO" sz="1400" b="1" dirty="0">
                          <a:latin typeface="Arial" panose="020B0604020202020204" pitchFamily="34" charset="0"/>
                          <a:cs typeface="Arial" panose="020B0604020202020204" pitchFamily="34" charset="0"/>
                        </a:rPr>
                        <a:t>PROGRAMA DE LA AUDITORÍA BASC F05 FORMATO PROGRAMA DE AUDITORÍA</a:t>
                      </a:r>
                    </a:p>
                  </a:txBody>
                  <a:tcPr>
                    <a:solidFill>
                      <a:schemeClr val="accent1">
                        <a:lumMod val="75000"/>
                      </a:schemeClr>
                    </a:solidFill>
                  </a:tcPr>
                </a:tc>
                <a:tc>
                  <a:txBody>
                    <a:bodyPr/>
                    <a:lstStyle/>
                    <a:p>
                      <a:r>
                        <a:rPr lang="es-CO" sz="1400" b="1" dirty="0">
                          <a:latin typeface="Arial" panose="020B0604020202020204" pitchFamily="34" charset="0"/>
                          <a:cs typeface="Arial" panose="020B0604020202020204" pitchFamily="34" charset="0"/>
                        </a:rPr>
                        <a:t>PLAN DE AUDITORIA BASC F06 FORMATO PLAN DE AUDITORÍA</a:t>
                      </a:r>
                    </a:p>
                  </a:txBody>
                  <a:tcPr>
                    <a:solidFill>
                      <a:schemeClr val="accent1">
                        <a:lumMod val="75000"/>
                      </a:schemeClr>
                    </a:solidFill>
                  </a:tcPr>
                </a:tc>
                <a:extLst>
                  <a:ext uri="{0D108BD9-81ED-4DB2-BD59-A6C34878D82A}">
                    <a16:rowId xmlns:a16="http://schemas.microsoft.com/office/drawing/2014/main" val="237098059"/>
                  </a:ext>
                </a:extLst>
              </a:tr>
              <a:tr h="370840">
                <a:tc>
                  <a:txBody>
                    <a:bodyPr/>
                    <a:lstStyle/>
                    <a:p>
                      <a:pPr marL="0" indent="0">
                        <a:buNone/>
                      </a:pPr>
                      <a:r>
                        <a:rPr lang="es-CO" sz="1400" b="0" dirty="0">
                          <a:latin typeface="Arial" panose="020B0604020202020204" pitchFamily="34" charset="0"/>
                          <a:cs typeface="Arial" panose="020B0604020202020204" pitchFamily="34" charset="0"/>
                        </a:rPr>
                        <a:t>En este formato defina: </a:t>
                      </a:r>
                    </a:p>
                    <a:p>
                      <a:pPr marL="0" indent="0">
                        <a:buNone/>
                      </a:pPr>
                      <a:endParaRPr lang="es-CO" sz="1400" b="0" dirty="0">
                        <a:latin typeface="Arial" panose="020B0604020202020204" pitchFamily="34" charset="0"/>
                        <a:cs typeface="Arial" panose="020B0604020202020204" pitchFamily="34" charset="0"/>
                      </a:endParaRPr>
                    </a:p>
                    <a:p>
                      <a:pPr marL="285750" indent="-285750">
                        <a:buFontTx/>
                        <a:buChar char="-"/>
                      </a:pPr>
                      <a:r>
                        <a:rPr lang="es-CO" sz="1400" b="0" dirty="0">
                          <a:latin typeface="Arial" panose="020B0604020202020204" pitchFamily="34" charset="0"/>
                          <a:cs typeface="Arial" panose="020B0604020202020204" pitchFamily="34" charset="0"/>
                        </a:rPr>
                        <a:t>Objetivo y alcance de la Auditoria</a:t>
                      </a:r>
                    </a:p>
                    <a:p>
                      <a:pPr marL="285750" indent="-285750">
                        <a:buFontTx/>
                        <a:buChar char="-"/>
                      </a:pPr>
                      <a:r>
                        <a:rPr lang="es-CO" sz="1400" b="0" dirty="0">
                          <a:latin typeface="Arial" panose="020B0604020202020204" pitchFamily="34" charset="0"/>
                          <a:cs typeface="Arial" panose="020B0604020202020204" pitchFamily="34" charset="0"/>
                        </a:rPr>
                        <a:t>Área o sección a la cual se va a auditar</a:t>
                      </a:r>
                    </a:p>
                    <a:p>
                      <a:pPr marL="285750" indent="-285750">
                        <a:buFontTx/>
                        <a:buChar char="-"/>
                      </a:pPr>
                      <a:r>
                        <a:rPr lang="es-CO" sz="1400" b="0" dirty="0">
                          <a:latin typeface="Arial" panose="020B0604020202020204" pitchFamily="34" charset="0"/>
                          <a:cs typeface="Arial" panose="020B0604020202020204" pitchFamily="34" charset="0"/>
                        </a:rPr>
                        <a:t>Fecha y hora</a:t>
                      </a:r>
                    </a:p>
                    <a:p>
                      <a:pPr marL="285750" indent="-285750">
                        <a:buFontTx/>
                        <a:buChar char="-"/>
                      </a:pPr>
                      <a:r>
                        <a:rPr lang="es-CO" sz="1400" b="0" dirty="0">
                          <a:latin typeface="Arial" panose="020B0604020202020204" pitchFamily="34" charset="0"/>
                          <a:cs typeface="Arial" panose="020B0604020202020204" pitchFamily="34" charset="0"/>
                        </a:rPr>
                        <a:t>Persona(s) responsable(s) de recibir la Auditoría</a:t>
                      </a:r>
                    </a:p>
                    <a:p>
                      <a:pPr marL="285750" indent="-285750">
                        <a:buFontTx/>
                        <a:buChar char="-"/>
                      </a:pPr>
                      <a:r>
                        <a:rPr lang="es-CO" sz="1400" b="0" dirty="0">
                          <a:latin typeface="Arial" panose="020B0604020202020204" pitchFamily="34" charset="0"/>
                          <a:cs typeface="Arial" panose="020B0604020202020204" pitchFamily="34" charset="0"/>
                        </a:rPr>
                        <a:t>Aspectos a auditar</a:t>
                      </a:r>
                    </a:p>
                    <a:p>
                      <a:pPr marL="285750" indent="-285750">
                        <a:buFontTx/>
                        <a:buChar char="-"/>
                      </a:pPr>
                      <a:r>
                        <a:rPr lang="es-CO" sz="1400" b="0" dirty="0">
                          <a:latin typeface="Arial" panose="020B0604020202020204" pitchFamily="34" charset="0"/>
                          <a:cs typeface="Arial" panose="020B0604020202020204" pitchFamily="34" charset="0"/>
                        </a:rPr>
                        <a:t>Auditor</a:t>
                      </a:r>
                    </a:p>
                    <a:p>
                      <a:pPr marL="285750" indent="-285750">
                        <a:buFontTx/>
                        <a:buChar char="-"/>
                      </a:pPr>
                      <a:r>
                        <a:rPr lang="es-CO" sz="1400" b="0" dirty="0">
                          <a:latin typeface="Arial" panose="020B0604020202020204" pitchFamily="34" charset="0"/>
                          <a:cs typeface="Arial" panose="020B0604020202020204" pitchFamily="34" charset="0"/>
                        </a:rPr>
                        <a:t>Observaciones</a:t>
                      </a:r>
                    </a:p>
                  </a:txBody>
                  <a:tcPr/>
                </a:tc>
                <a:tc>
                  <a:txBody>
                    <a:bodyPr/>
                    <a:lstStyle/>
                    <a:p>
                      <a:pPr marL="171450" indent="-171450">
                        <a:buFontTx/>
                        <a:buChar char="-"/>
                      </a:pPr>
                      <a:r>
                        <a:rPr lang="es-CO" sz="1400" b="0" dirty="0">
                          <a:latin typeface="Arial" panose="020B0604020202020204" pitchFamily="34" charset="0"/>
                          <a:cs typeface="Arial" panose="020B0604020202020204" pitchFamily="34" charset="0"/>
                        </a:rPr>
                        <a:t>Este formato contiene las preguntas guías para la ejecución de la Auditoría. </a:t>
                      </a:r>
                    </a:p>
                    <a:p>
                      <a:pPr marL="171450" indent="-171450">
                        <a:buFontTx/>
                        <a:buChar char="-"/>
                      </a:pPr>
                      <a:r>
                        <a:rPr lang="es-CO" sz="1400" b="0" dirty="0">
                          <a:latin typeface="Arial" panose="020B0604020202020204" pitchFamily="34" charset="0"/>
                          <a:cs typeface="Arial" panose="020B0604020202020204" pitchFamily="34" charset="0"/>
                        </a:rPr>
                        <a:t>Se elabora una (o más) por cada proceso auditado.</a:t>
                      </a:r>
                    </a:p>
                    <a:p>
                      <a:pPr marL="171450" indent="-171450">
                        <a:buFontTx/>
                        <a:buChar char="-"/>
                      </a:pPr>
                      <a:r>
                        <a:rPr lang="es-CO" sz="1400" b="0" dirty="0">
                          <a:latin typeface="Arial" panose="020B0604020202020204" pitchFamily="34" charset="0"/>
                          <a:cs typeface="Arial" panose="020B0604020202020204" pitchFamily="34" charset="0"/>
                        </a:rPr>
                        <a:t>Se desarrolla en concordancia a lo expresado en el programa de la Auditoría.</a:t>
                      </a:r>
                    </a:p>
                    <a:p>
                      <a:pPr marL="171450" indent="-171450">
                        <a:buFontTx/>
                        <a:buChar char="-"/>
                      </a:pPr>
                      <a:endParaRPr lang="es-CO" sz="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59971272"/>
                  </a:ext>
                </a:extLst>
              </a:tr>
            </a:tbl>
          </a:graphicData>
        </a:graphic>
      </p:graphicFrame>
    </p:spTree>
    <p:extLst>
      <p:ext uri="{BB962C8B-B14F-4D97-AF65-F5344CB8AC3E}">
        <p14:creationId xmlns:p14="http://schemas.microsoft.com/office/powerpoint/2010/main" val="74178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2B6DD247-23D4-47F4-AAA3-559483542005}"/>
              </a:ext>
            </a:extLst>
          </p:cNvPr>
          <p:cNvGrpSpPr/>
          <p:nvPr/>
        </p:nvGrpSpPr>
        <p:grpSpPr>
          <a:xfrm>
            <a:off x="1634836" y="1050908"/>
            <a:ext cx="8922328" cy="4265850"/>
            <a:chOff x="1634836" y="1050908"/>
            <a:chExt cx="8922328" cy="4265850"/>
          </a:xfrm>
        </p:grpSpPr>
        <p:sp>
          <p:nvSpPr>
            <p:cNvPr id="6" name="Rectángulo: esquinas redondeadas 5">
              <a:extLst>
                <a:ext uri="{FF2B5EF4-FFF2-40B4-BE49-F238E27FC236}">
                  <a16:creationId xmlns:a16="http://schemas.microsoft.com/office/drawing/2014/main" id="{11467528-EC01-437A-B30D-C10E44E24ACE}"/>
                </a:ext>
              </a:extLst>
            </p:cNvPr>
            <p:cNvSpPr/>
            <p:nvPr/>
          </p:nvSpPr>
          <p:spPr>
            <a:xfrm>
              <a:off x="1634836" y="1859518"/>
              <a:ext cx="8922328" cy="1569482"/>
            </a:xfrm>
            <a:prstGeom prst="roundRect">
              <a:avLst/>
            </a:prstGeom>
            <a:solidFill>
              <a:srgbClr val="02A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97D912E3-B290-4100-A49B-C9E501D2B123}"/>
                </a:ext>
              </a:extLst>
            </p:cNvPr>
            <p:cNvSpPr/>
            <p:nvPr/>
          </p:nvSpPr>
          <p:spPr>
            <a:xfrm>
              <a:off x="1859167" y="2114982"/>
              <a:ext cx="720000" cy="720000"/>
            </a:xfrm>
            <a:prstGeom prst="ellipse">
              <a:avLst/>
            </a:prstGeom>
            <a:solidFill>
              <a:srgbClr val="02AA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chemeClr val="bg1"/>
                  </a:solidFill>
                  <a:latin typeface="Arial" panose="020B0604020202020204" pitchFamily="34" charset="0"/>
                  <a:cs typeface="Arial" panose="020B0604020202020204" pitchFamily="34" charset="0"/>
                </a:rPr>
                <a:t>2</a:t>
              </a:r>
            </a:p>
          </p:txBody>
        </p:sp>
        <p:sp>
          <p:nvSpPr>
            <p:cNvPr id="11" name="CuadroTexto 10">
              <a:extLst>
                <a:ext uri="{FF2B5EF4-FFF2-40B4-BE49-F238E27FC236}">
                  <a16:creationId xmlns:a16="http://schemas.microsoft.com/office/drawing/2014/main" id="{37EE1B54-DA2B-48AC-802D-0C7385308AE3}"/>
                </a:ext>
              </a:extLst>
            </p:cNvPr>
            <p:cNvSpPr txBox="1"/>
            <p:nvPr/>
          </p:nvSpPr>
          <p:spPr>
            <a:xfrm>
              <a:off x="2803499" y="1982450"/>
              <a:ext cx="7577053" cy="1446550"/>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EJECUCIÓN (</a:t>
              </a:r>
              <a:r>
                <a:rPr lang="es-CO" b="1" dirty="0">
                  <a:solidFill>
                    <a:schemeClr val="bg1"/>
                  </a:solidFill>
                  <a:latin typeface="Arial" panose="020B0604020202020204" pitchFamily="34" charset="0"/>
                  <a:cs typeface="Arial" panose="020B0604020202020204" pitchFamily="34" charset="0"/>
                </a:rPr>
                <a:t>HACER</a:t>
              </a:r>
              <a:r>
                <a:rPr lang="es-CO" dirty="0">
                  <a:solidFill>
                    <a:schemeClr val="bg1"/>
                  </a:solidFill>
                  <a:latin typeface="Arial" panose="020B0604020202020204" pitchFamily="34" charset="0"/>
                  <a:cs typeface="Arial" panose="020B0604020202020204" pitchFamily="34" charset="0"/>
                </a:rPr>
                <a:t>)</a:t>
              </a:r>
            </a:p>
            <a:p>
              <a:r>
                <a:rPr lang="es-CO" sz="1400" b="1" dirty="0">
                  <a:solidFill>
                    <a:schemeClr val="bg1"/>
                  </a:solidFill>
                  <a:latin typeface="Arial" panose="020B0604020202020204" pitchFamily="34" charset="0"/>
                  <a:cs typeface="Arial" panose="020B0604020202020204" pitchFamily="34" charset="0"/>
                </a:rPr>
                <a:t>- Entrevista: </a:t>
              </a:r>
              <a:r>
                <a:rPr lang="es-CO" sz="1400" dirty="0">
                  <a:solidFill>
                    <a:schemeClr val="bg1"/>
                  </a:solidFill>
                  <a:latin typeface="Arial" panose="020B0604020202020204" pitchFamily="34" charset="0"/>
                  <a:cs typeface="Arial" panose="020B0604020202020204" pitchFamily="34" charset="0"/>
                </a:rPr>
                <a:t>El auditor verifica en el sitio correspondiente el cumplimiento de los procedimientos de acuerdo al listado de verificación definido.</a:t>
              </a:r>
            </a:p>
            <a:p>
              <a:r>
                <a:rPr lang="es-CO" sz="1400" dirty="0">
                  <a:solidFill>
                    <a:schemeClr val="bg1"/>
                  </a:solidFill>
                  <a:latin typeface="Arial" panose="020B0604020202020204" pitchFamily="34" charset="0"/>
                  <a:cs typeface="Arial" panose="020B0604020202020204" pitchFamily="34" charset="0"/>
                </a:rPr>
                <a:t>- Examinar detalladamente las áreas críticas.</a:t>
              </a:r>
            </a:p>
            <a:p>
              <a:r>
                <a:rPr lang="es-CO" sz="1400" dirty="0">
                  <a:solidFill>
                    <a:schemeClr val="bg1"/>
                  </a:solidFill>
                  <a:latin typeface="Arial" panose="020B0604020202020204" pitchFamily="34" charset="0"/>
                  <a:cs typeface="Arial" panose="020B0604020202020204" pitchFamily="34" charset="0"/>
                </a:rPr>
                <a:t>- Determinar el grado de cumplimiento de los objetivos particulares del área o actividad objeto de la  auditoria.</a:t>
              </a:r>
            </a:p>
          </p:txBody>
        </p:sp>
        <p:sp>
          <p:nvSpPr>
            <p:cNvPr id="23" name="Rectángulo: esquinas redondeadas 22">
              <a:extLst>
                <a:ext uri="{FF2B5EF4-FFF2-40B4-BE49-F238E27FC236}">
                  <a16:creationId xmlns:a16="http://schemas.microsoft.com/office/drawing/2014/main" id="{C1F3509F-82A0-4433-988A-D88E8AEF6EB3}"/>
                </a:ext>
              </a:extLst>
            </p:cNvPr>
            <p:cNvSpPr/>
            <p:nvPr/>
          </p:nvSpPr>
          <p:spPr>
            <a:xfrm>
              <a:off x="1634836" y="1050908"/>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ECAAECE0-AFFA-4DD0-864A-8E39FAE4D983}"/>
                </a:ext>
              </a:extLst>
            </p:cNvPr>
            <p:cNvSpPr/>
            <p:nvPr/>
          </p:nvSpPr>
          <p:spPr>
            <a:xfrm>
              <a:off x="2039168" y="1201744"/>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1</a:t>
              </a:r>
            </a:p>
          </p:txBody>
        </p:sp>
        <p:sp>
          <p:nvSpPr>
            <p:cNvPr id="26" name="CuadroTexto 25">
              <a:extLst>
                <a:ext uri="{FF2B5EF4-FFF2-40B4-BE49-F238E27FC236}">
                  <a16:creationId xmlns:a16="http://schemas.microsoft.com/office/drawing/2014/main" id="{5D22B3F5-1F4A-403A-A836-5F60870D63FB}"/>
                </a:ext>
              </a:extLst>
            </p:cNvPr>
            <p:cNvSpPr txBox="1"/>
            <p:nvPr/>
          </p:nvSpPr>
          <p:spPr>
            <a:xfrm>
              <a:off x="2803499" y="1201744"/>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PLANIFICACIÓN (</a:t>
              </a:r>
              <a:r>
                <a:rPr lang="es-CO" b="1" dirty="0">
                  <a:solidFill>
                    <a:srgbClr val="02AAC7"/>
                  </a:solidFill>
                  <a:latin typeface="Arial" panose="020B0604020202020204" pitchFamily="34" charset="0"/>
                  <a:cs typeface="Arial" panose="020B0604020202020204" pitchFamily="34" charset="0"/>
                </a:rPr>
                <a:t>PLANEAR</a:t>
              </a:r>
              <a:r>
                <a:rPr lang="es-CO" dirty="0">
                  <a:solidFill>
                    <a:srgbClr val="02AAC7"/>
                  </a:solidFill>
                  <a:latin typeface="Arial" panose="020B0604020202020204" pitchFamily="34" charset="0"/>
                  <a:cs typeface="Arial" panose="020B0604020202020204" pitchFamily="34" charset="0"/>
                </a:rPr>
                <a:t>)</a:t>
              </a:r>
            </a:p>
          </p:txBody>
        </p:sp>
        <p:sp>
          <p:nvSpPr>
            <p:cNvPr id="27" name="Rectángulo: esquinas redondeadas 26">
              <a:extLst>
                <a:ext uri="{FF2B5EF4-FFF2-40B4-BE49-F238E27FC236}">
                  <a16:creationId xmlns:a16="http://schemas.microsoft.com/office/drawing/2014/main" id="{27C0DDDE-0A4F-47A7-A96E-C8064F24A188}"/>
                </a:ext>
              </a:extLst>
            </p:cNvPr>
            <p:cNvSpPr/>
            <p:nvPr/>
          </p:nvSpPr>
          <p:spPr>
            <a:xfrm>
              <a:off x="1634836" y="3855958"/>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Elipse 31">
              <a:extLst>
                <a:ext uri="{FF2B5EF4-FFF2-40B4-BE49-F238E27FC236}">
                  <a16:creationId xmlns:a16="http://schemas.microsoft.com/office/drawing/2014/main" id="{B11B8804-DD18-4179-8C8D-64DF08F1E790}"/>
                </a:ext>
              </a:extLst>
            </p:cNvPr>
            <p:cNvSpPr/>
            <p:nvPr/>
          </p:nvSpPr>
          <p:spPr>
            <a:xfrm>
              <a:off x="2039168" y="4006794"/>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3</a:t>
              </a:r>
            </a:p>
          </p:txBody>
        </p:sp>
        <p:sp>
          <p:nvSpPr>
            <p:cNvPr id="33" name="CuadroTexto 32">
              <a:extLst>
                <a:ext uri="{FF2B5EF4-FFF2-40B4-BE49-F238E27FC236}">
                  <a16:creationId xmlns:a16="http://schemas.microsoft.com/office/drawing/2014/main" id="{8DAF14A4-FFD5-4712-A7B6-EA5918EEB9D5}"/>
                </a:ext>
              </a:extLst>
            </p:cNvPr>
            <p:cNvSpPr txBox="1"/>
            <p:nvPr/>
          </p:nvSpPr>
          <p:spPr>
            <a:xfrm>
              <a:off x="2803499" y="4006794"/>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PRESENTACIÓN DEL INFORME  (</a:t>
              </a:r>
              <a:r>
                <a:rPr lang="es-CO" b="1" dirty="0">
                  <a:solidFill>
                    <a:srgbClr val="02AAC7"/>
                  </a:solidFill>
                  <a:latin typeface="Arial" panose="020B0604020202020204" pitchFamily="34" charset="0"/>
                  <a:cs typeface="Arial" panose="020B0604020202020204" pitchFamily="34" charset="0"/>
                </a:rPr>
                <a:t>VERIFICAR</a:t>
              </a:r>
              <a:r>
                <a:rPr lang="es-CO" dirty="0">
                  <a:solidFill>
                    <a:srgbClr val="02AAC7"/>
                  </a:solidFill>
                  <a:latin typeface="Arial" panose="020B0604020202020204" pitchFamily="34" charset="0"/>
                  <a:cs typeface="Arial" panose="020B0604020202020204" pitchFamily="34" charset="0"/>
                </a:rPr>
                <a:t>)</a:t>
              </a:r>
            </a:p>
          </p:txBody>
        </p:sp>
        <p:sp>
          <p:nvSpPr>
            <p:cNvPr id="34" name="Rectángulo: esquinas redondeadas 33">
              <a:extLst>
                <a:ext uri="{FF2B5EF4-FFF2-40B4-BE49-F238E27FC236}">
                  <a16:creationId xmlns:a16="http://schemas.microsoft.com/office/drawing/2014/main" id="{3D97199A-E7A0-4A84-89AE-644DB41A365C}"/>
                </a:ext>
              </a:extLst>
            </p:cNvPr>
            <p:cNvSpPr/>
            <p:nvPr/>
          </p:nvSpPr>
          <p:spPr>
            <a:xfrm>
              <a:off x="1634836" y="4668762"/>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Elipse 34">
              <a:extLst>
                <a:ext uri="{FF2B5EF4-FFF2-40B4-BE49-F238E27FC236}">
                  <a16:creationId xmlns:a16="http://schemas.microsoft.com/office/drawing/2014/main" id="{A0DC670F-0AEF-485E-BA2D-B5DF1B562B43}"/>
                </a:ext>
              </a:extLst>
            </p:cNvPr>
            <p:cNvSpPr/>
            <p:nvPr/>
          </p:nvSpPr>
          <p:spPr>
            <a:xfrm>
              <a:off x="2039168" y="4819598"/>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4</a:t>
              </a:r>
            </a:p>
          </p:txBody>
        </p:sp>
        <p:sp>
          <p:nvSpPr>
            <p:cNvPr id="36" name="CuadroTexto 35">
              <a:extLst>
                <a:ext uri="{FF2B5EF4-FFF2-40B4-BE49-F238E27FC236}">
                  <a16:creationId xmlns:a16="http://schemas.microsoft.com/office/drawing/2014/main" id="{626428F5-96E0-423E-8A9D-B4AF0C8AAF95}"/>
                </a:ext>
              </a:extLst>
            </p:cNvPr>
            <p:cNvSpPr txBox="1"/>
            <p:nvPr/>
          </p:nvSpPr>
          <p:spPr>
            <a:xfrm>
              <a:off x="2803499" y="4819598"/>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SEGUIMIENTO DE ACCIONES (</a:t>
              </a:r>
              <a:r>
                <a:rPr lang="es-CO" b="1" dirty="0">
                  <a:solidFill>
                    <a:srgbClr val="02AAC7"/>
                  </a:solidFill>
                  <a:latin typeface="Arial" panose="020B0604020202020204" pitchFamily="34" charset="0"/>
                  <a:cs typeface="Arial" panose="020B0604020202020204" pitchFamily="34" charset="0"/>
                </a:rPr>
                <a:t>ACTUAR</a:t>
              </a:r>
              <a:r>
                <a:rPr lang="es-CO" dirty="0">
                  <a:solidFill>
                    <a:srgbClr val="02AAC7"/>
                  </a:solidFill>
                  <a:latin typeface="Arial" panose="020B0604020202020204" pitchFamily="34" charset="0"/>
                  <a:cs typeface="Arial" panose="020B0604020202020204" pitchFamily="34" charset="0"/>
                </a:rPr>
                <a:t>)</a:t>
              </a:r>
            </a:p>
          </p:txBody>
        </p:sp>
        <p:cxnSp>
          <p:nvCxnSpPr>
            <p:cNvPr id="13" name="Conector recto de flecha 12">
              <a:extLst>
                <a:ext uri="{FF2B5EF4-FFF2-40B4-BE49-F238E27FC236}">
                  <a16:creationId xmlns:a16="http://schemas.microsoft.com/office/drawing/2014/main" id="{4DC3840C-C101-41A8-8CBC-2DA71E040446}"/>
                </a:ext>
              </a:extLst>
            </p:cNvPr>
            <p:cNvCxnSpPr>
              <a:cxnSpLocks/>
              <a:stCxn id="6" idx="2"/>
              <a:endCxn id="27" idx="0"/>
            </p:cNvCxnSpPr>
            <p:nvPr/>
          </p:nvCxnSpPr>
          <p:spPr>
            <a:xfrm>
              <a:off x="6096000" y="3429000"/>
              <a:ext cx="0" cy="426958"/>
            </a:xfrm>
            <a:prstGeom prst="straightConnector1">
              <a:avLst/>
            </a:prstGeom>
            <a:ln w="57150">
              <a:solidFill>
                <a:srgbClr val="02AAC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532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25DADDB-395C-499C-A3BB-2D11DB4DFA21}"/>
              </a:ext>
            </a:extLst>
          </p:cNvPr>
          <p:cNvGrpSpPr/>
          <p:nvPr/>
        </p:nvGrpSpPr>
        <p:grpSpPr>
          <a:xfrm>
            <a:off x="1634836" y="562802"/>
            <a:ext cx="8922328" cy="5213158"/>
            <a:chOff x="1634836" y="562802"/>
            <a:chExt cx="8922328" cy="5213158"/>
          </a:xfrm>
        </p:grpSpPr>
        <p:sp>
          <p:nvSpPr>
            <p:cNvPr id="14" name="Rectángulo: esquinas redondeadas 13">
              <a:extLst>
                <a:ext uri="{FF2B5EF4-FFF2-40B4-BE49-F238E27FC236}">
                  <a16:creationId xmlns:a16="http://schemas.microsoft.com/office/drawing/2014/main" id="{3D04094B-719C-4BFE-8C18-E252FDD750EF}"/>
                </a:ext>
              </a:extLst>
            </p:cNvPr>
            <p:cNvSpPr/>
            <p:nvPr/>
          </p:nvSpPr>
          <p:spPr>
            <a:xfrm>
              <a:off x="1634836" y="562802"/>
              <a:ext cx="8922328" cy="5213158"/>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17EF9359-27E6-46CA-8EA2-9B1483D2C906}"/>
                </a:ext>
              </a:extLst>
            </p:cNvPr>
            <p:cNvSpPr txBox="1"/>
            <p:nvPr/>
          </p:nvSpPr>
          <p:spPr>
            <a:xfrm>
              <a:off x="3156723" y="777800"/>
              <a:ext cx="7126483" cy="4832092"/>
            </a:xfrm>
            <a:prstGeom prst="rect">
              <a:avLst/>
            </a:prstGeom>
            <a:noFill/>
          </p:spPr>
          <p:txBody>
            <a:bodyPr wrap="square" rtlCol="0">
              <a:spAutoFit/>
            </a:bodyPr>
            <a:lstStyle/>
            <a:p>
              <a:r>
                <a:rPr lang="es-CO" sz="1400" b="1" dirty="0">
                  <a:latin typeface="Arial" panose="020B0604020202020204" pitchFamily="34" charset="0"/>
                  <a:cs typeface="Arial" panose="020B0604020202020204" pitchFamily="34" charset="0"/>
                </a:rPr>
                <a:t>LA REUNIÓN DE APERTURA:</a:t>
              </a:r>
            </a:p>
            <a:p>
              <a:endParaRPr lang="es-CO" sz="1400" dirty="0">
                <a:latin typeface="Arial" panose="020B0604020202020204" pitchFamily="34" charset="0"/>
                <a:cs typeface="Arial" panose="020B0604020202020204" pitchFamily="34" charset="0"/>
              </a:endParaRPr>
            </a:p>
            <a:p>
              <a:r>
                <a:rPr lang="es-CO" sz="1400" dirty="0">
                  <a:latin typeface="Arial" panose="020B0604020202020204" pitchFamily="34" charset="0"/>
                  <a:cs typeface="Arial" panose="020B0604020202020204" pitchFamily="34" charset="0"/>
                </a:rPr>
                <a:t>El equipo auditor inicia la Auditoría de acuerdo al Plan de trabajo </a:t>
              </a:r>
              <a:r>
                <a:rPr lang="es-CO" sz="1400" b="1" dirty="0">
                  <a:latin typeface="Arial" panose="020B0604020202020204" pitchFamily="34" charset="0"/>
                  <a:cs typeface="Arial" panose="020B0604020202020204" pitchFamily="34" charset="0"/>
                </a:rPr>
                <a:t>establecido en la fecha y la hora acordada</a:t>
              </a:r>
              <a:r>
                <a:rPr lang="es-CO" sz="1400" dirty="0">
                  <a:latin typeface="Arial" panose="020B0604020202020204" pitchFamily="34" charset="0"/>
                  <a:cs typeface="Arial" panose="020B0604020202020204" pitchFamily="34" charset="0"/>
                </a:rPr>
                <a:t> realizando la reunión de apertura con los responsables de atender la Auditoría, la cual contempla:</a:t>
              </a:r>
            </a:p>
            <a:p>
              <a:endParaRPr lang="es-CO" sz="1400" dirty="0">
                <a:latin typeface="Arial" panose="020B0604020202020204" pitchFamily="34" charset="0"/>
                <a:cs typeface="Arial" panose="020B0604020202020204" pitchFamily="34" charset="0"/>
              </a:endParaRPr>
            </a:p>
            <a:p>
              <a:r>
                <a:rPr lang="es-CO" sz="1400" dirty="0">
                  <a:latin typeface="Arial" panose="020B0604020202020204" pitchFamily="34" charset="0"/>
                  <a:cs typeface="Arial" panose="020B0604020202020204" pitchFamily="34" charset="0"/>
                </a:rPr>
                <a:t>- Presentación de los miembros del equipo auditor.</a:t>
              </a:r>
            </a:p>
            <a:p>
              <a:r>
                <a:rPr lang="es-CO" sz="1400" dirty="0">
                  <a:latin typeface="Arial" panose="020B0604020202020204" pitchFamily="34" charset="0"/>
                  <a:cs typeface="Arial" panose="020B0604020202020204" pitchFamily="34" charset="0"/>
                </a:rPr>
                <a:t>- Presentación de los auditados.</a:t>
              </a:r>
            </a:p>
            <a:p>
              <a:r>
                <a:rPr lang="es-CO" sz="1400" dirty="0">
                  <a:latin typeface="Arial" panose="020B0604020202020204" pitchFamily="34" charset="0"/>
                  <a:cs typeface="Arial" panose="020B0604020202020204" pitchFamily="34" charset="0"/>
                </a:rPr>
                <a:t>- Revisión del objetivo y alcance de la Auditoría.</a:t>
              </a:r>
            </a:p>
            <a:p>
              <a:r>
                <a:rPr lang="es-CO" sz="1400" dirty="0">
                  <a:latin typeface="Arial" panose="020B0604020202020204" pitchFamily="34" charset="0"/>
                  <a:cs typeface="Arial" panose="020B0604020202020204" pitchFamily="34" charset="0"/>
                </a:rPr>
                <a:t>- Resumen de los métodos y procedimientos que van a ser usados para la realización de la Auditoría.</a:t>
              </a:r>
            </a:p>
            <a:p>
              <a:r>
                <a:rPr lang="es-CO" sz="1400" dirty="0">
                  <a:latin typeface="Arial" panose="020B0604020202020204" pitchFamily="34" charset="0"/>
                  <a:cs typeface="Arial" panose="020B0604020202020204" pitchFamily="34" charset="0"/>
                </a:rPr>
                <a:t>- Confirmación de la disponibilidad de los recursos e instalaciones necesarias para el equipo de Auditoría.</a:t>
              </a:r>
            </a:p>
            <a:p>
              <a:r>
                <a:rPr lang="es-CO" sz="1400" dirty="0">
                  <a:latin typeface="Arial" panose="020B0604020202020204" pitchFamily="34" charset="0"/>
                  <a:cs typeface="Arial" panose="020B0604020202020204" pitchFamily="34" charset="0"/>
                </a:rPr>
                <a:t>- Confirmación de la confidencialidad de la Auditoría.</a:t>
              </a:r>
            </a:p>
            <a:p>
              <a:r>
                <a:rPr lang="es-CO" sz="1400" dirty="0">
                  <a:latin typeface="Arial" panose="020B0604020202020204" pitchFamily="34" charset="0"/>
                  <a:cs typeface="Arial" panose="020B0604020202020204" pitchFamily="34" charset="0"/>
                </a:rPr>
                <a:t>- Definición de la hora y fecha para la reunión de cierre.</a:t>
              </a:r>
            </a:p>
            <a:p>
              <a:pPr marL="285750" indent="-285750">
                <a:buFontTx/>
                <a:buChar char="-"/>
              </a:pPr>
              <a:endParaRPr lang="es-CO" sz="1400" dirty="0">
                <a:latin typeface="Arial" panose="020B0604020202020204" pitchFamily="34" charset="0"/>
                <a:cs typeface="Arial" panose="020B0604020202020204" pitchFamily="34" charset="0"/>
              </a:endParaRPr>
            </a:p>
            <a:p>
              <a:r>
                <a:rPr lang="es-CO" sz="1400" dirty="0">
                  <a:latin typeface="Arial" panose="020B0604020202020204" pitchFamily="34" charset="0"/>
                  <a:cs typeface="Arial" panose="020B0604020202020204" pitchFamily="34" charset="0"/>
                </a:rPr>
                <a:t>Una vez que se presentan estos aspectos el auditor de apoyo diligencia el formato BASCF03 Formato acta de reunión y si es de total conformidad, se firma por todos los responsables.</a:t>
              </a:r>
            </a:p>
            <a:p>
              <a:endParaRPr lang="es-CO" sz="1400" dirty="0">
                <a:latin typeface="Arial" panose="020B0604020202020204" pitchFamily="34" charset="0"/>
                <a:cs typeface="Arial" panose="020B0604020202020204" pitchFamily="34" charset="0"/>
              </a:endParaRPr>
            </a:p>
            <a:p>
              <a:r>
                <a:rPr lang="es-CO" sz="1400" dirty="0">
                  <a:latin typeface="Arial" panose="020B0604020202020204" pitchFamily="34" charset="0"/>
                  <a:cs typeface="Arial" panose="020B0604020202020204" pitchFamily="34" charset="0"/>
                </a:rPr>
                <a:t>EJECUCIÓN: Finalizada la reunión de apertura se procede a desarrollar la Auditoría de acuerdo a lo establecido en el Plan de Auditoría BASCF06 Formato plan de Auditorías.</a:t>
              </a:r>
            </a:p>
          </p:txBody>
        </p:sp>
        <p:pic>
          <p:nvPicPr>
            <p:cNvPr id="16" name="Imagen 15">
              <a:extLst>
                <a:ext uri="{FF2B5EF4-FFF2-40B4-BE49-F238E27FC236}">
                  <a16:creationId xmlns:a16="http://schemas.microsoft.com/office/drawing/2014/main" id="{6BE7553F-8E77-41D8-B5CD-CFB1AA528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448" y="2501792"/>
              <a:ext cx="1168663" cy="1168663"/>
            </a:xfrm>
            <a:prstGeom prst="rect">
              <a:avLst/>
            </a:prstGeom>
          </p:spPr>
        </p:pic>
      </p:grpSp>
    </p:spTree>
    <p:extLst>
      <p:ext uri="{BB962C8B-B14F-4D97-AF65-F5344CB8AC3E}">
        <p14:creationId xmlns:p14="http://schemas.microsoft.com/office/powerpoint/2010/main" val="388545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a 19">
            <a:extLst>
              <a:ext uri="{FF2B5EF4-FFF2-40B4-BE49-F238E27FC236}">
                <a16:creationId xmlns:a16="http://schemas.microsoft.com/office/drawing/2014/main" id="{72CCFE2E-70DD-4DC1-80FB-9AC6B6BB9812}"/>
              </a:ext>
            </a:extLst>
          </p:cNvPr>
          <p:cNvGraphicFramePr>
            <a:graphicFrameLocks noGrp="1"/>
          </p:cNvGraphicFramePr>
          <p:nvPr>
            <p:extLst>
              <p:ext uri="{D42A27DB-BD31-4B8C-83A1-F6EECF244321}">
                <p14:modId xmlns:p14="http://schemas.microsoft.com/office/powerpoint/2010/main" val="3553746410"/>
              </p:ext>
            </p:extLst>
          </p:nvPr>
        </p:nvGraphicFramePr>
        <p:xfrm>
          <a:off x="1985060" y="568340"/>
          <a:ext cx="8221879" cy="3235960"/>
        </p:xfrm>
        <a:graphic>
          <a:graphicData uri="http://schemas.openxmlformats.org/drawingml/2006/table">
            <a:tbl>
              <a:tblPr firstRow="1" bandRow="1">
                <a:tableStyleId>{5C22544A-7EE6-4342-B048-85BDC9FD1C3A}</a:tableStyleId>
              </a:tblPr>
              <a:tblGrid>
                <a:gridCol w="8221879">
                  <a:extLst>
                    <a:ext uri="{9D8B030D-6E8A-4147-A177-3AD203B41FA5}">
                      <a16:colId xmlns:a16="http://schemas.microsoft.com/office/drawing/2014/main" val="1385116042"/>
                    </a:ext>
                  </a:extLst>
                </a:gridCol>
              </a:tblGrid>
              <a:tr h="370840">
                <a:tc>
                  <a:txBody>
                    <a:bodyPr/>
                    <a:lstStyle/>
                    <a:p>
                      <a:r>
                        <a:rPr lang="es-CO" sz="1400" b="1" dirty="0">
                          <a:latin typeface="Arial" panose="020B0604020202020204" pitchFamily="34" charset="0"/>
                          <a:cs typeface="Arial" panose="020B0604020202020204" pitchFamily="34" charset="0"/>
                        </a:rPr>
                        <a:t>ACTIVIDADES A REALIZAR PARA LA RECOLECCIÓN DE INFORMACIÓN:</a:t>
                      </a:r>
                    </a:p>
                  </a:txBody>
                  <a:tcPr>
                    <a:solidFill>
                      <a:schemeClr val="accent1">
                        <a:lumMod val="75000"/>
                      </a:schemeClr>
                    </a:solidFill>
                  </a:tcPr>
                </a:tc>
                <a:extLst>
                  <a:ext uri="{0D108BD9-81ED-4DB2-BD59-A6C34878D82A}">
                    <a16:rowId xmlns:a16="http://schemas.microsoft.com/office/drawing/2014/main" val="237098059"/>
                  </a:ext>
                </a:extLst>
              </a:tr>
              <a:tr h="370840">
                <a:tc>
                  <a:txBody>
                    <a:bodyPr/>
                    <a:lstStyle/>
                    <a:p>
                      <a:pPr marL="0" indent="0">
                        <a:buNone/>
                      </a:pPr>
                      <a:r>
                        <a:rPr lang="es-CO" sz="1400" b="0" dirty="0">
                          <a:latin typeface="Arial" panose="020B0604020202020204" pitchFamily="34" charset="0"/>
                          <a:cs typeface="Arial" panose="020B0604020202020204" pitchFamily="34" charset="0"/>
                        </a:rPr>
                        <a:t>Actividades a realizar: </a:t>
                      </a:r>
                    </a:p>
                    <a:p>
                      <a:pPr marL="0" indent="0">
                        <a:buNone/>
                      </a:pPr>
                      <a:endParaRPr lang="es-CO" sz="1400" b="0" dirty="0">
                        <a:latin typeface="Arial" panose="020B0604020202020204" pitchFamily="34" charset="0"/>
                        <a:cs typeface="Arial" panose="020B0604020202020204" pitchFamily="34" charset="0"/>
                      </a:endParaRPr>
                    </a:p>
                    <a:p>
                      <a:pPr marL="285750" indent="-285750">
                        <a:buFontTx/>
                        <a:buChar char="-"/>
                      </a:pPr>
                      <a:r>
                        <a:rPr lang="es-CO" sz="1400" b="0" dirty="0">
                          <a:latin typeface="Arial" panose="020B0604020202020204" pitchFamily="34" charset="0"/>
                          <a:cs typeface="Arial" panose="020B0604020202020204" pitchFamily="34" charset="0"/>
                        </a:rPr>
                        <a:t>Definir fuentes de información.</a:t>
                      </a:r>
                    </a:p>
                    <a:p>
                      <a:pPr marL="285750" indent="-285750">
                        <a:buFontTx/>
                        <a:buChar char="-"/>
                      </a:pPr>
                      <a:r>
                        <a:rPr lang="es-CO" sz="1400" b="0" dirty="0">
                          <a:latin typeface="Arial" panose="020B0604020202020204" pitchFamily="34" charset="0"/>
                          <a:cs typeface="Arial" panose="020B0604020202020204" pitchFamily="34" charset="0"/>
                        </a:rPr>
                        <a:t>Recolección de información mediante muestreo apropiado.</a:t>
                      </a:r>
                    </a:p>
                    <a:p>
                      <a:pPr marL="285750" indent="-285750">
                        <a:buFontTx/>
                        <a:buChar char="-"/>
                      </a:pPr>
                      <a:r>
                        <a:rPr lang="es-CO" sz="1400" b="0" dirty="0">
                          <a:latin typeface="Arial" panose="020B0604020202020204" pitchFamily="34" charset="0"/>
                          <a:cs typeface="Arial" panose="020B0604020202020204" pitchFamily="34" charset="0"/>
                        </a:rPr>
                        <a:t>Entrevista con los auditados para la evaluación del sistema.</a:t>
                      </a:r>
                    </a:p>
                    <a:p>
                      <a:pPr marL="285750" indent="-285750">
                        <a:buFontTx/>
                        <a:buChar char="-"/>
                      </a:pPr>
                      <a:r>
                        <a:rPr lang="es-CO" sz="1400" b="0" dirty="0">
                          <a:latin typeface="Arial" panose="020B0604020202020204" pitchFamily="34" charset="0"/>
                          <a:cs typeface="Arial" panose="020B0604020202020204" pitchFamily="34" charset="0"/>
                        </a:rPr>
                        <a:t>Observar procedimientos y registros.</a:t>
                      </a:r>
                    </a:p>
                    <a:p>
                      <a:pPr marL="285750" indent="-285750">
                        <a:buFontTx/>
                        <a:buChar char="-"/>
                      </a:pPr>
                      <a:r>
                        <a:rPr lang="es-CO" sz="1400" b="0" dirty="0">
                          <a:latin typeface="Arial" panose="020B0604020202020204" pitchFamily="34" charset="0"/>
                          <a:cs typeface="Arial" panose="020B0604020202020204" pitchFamily="34" charset="0"/>
                        </a:rPr>
                        <a:t>Observar bases de datos.</a:t>
                      </a:r>
                    </a:p>
                    <a:p>
                      <a:pPr marL="285750" indent="-285750">
                        <a:buFontTx/>
                        <a:buChar char="-"/>
                      </a:pPr>
                      <a:r>
                        <a:rPr lang="es-CO" sz="1400" b="0" dirty="0">
                          <a:latin typeface="Arial" panose="020B0604020202020204" pitchFamily="34" charset="0"/>
                          <a:cs typeface="Arial" panose="020B0604020202020204" pitchFamily="34" charset="0"/>
                        </a:rPr>
                        <a:t>Ver demostraciones prácticas</a:t>
                      </a:r>
                    </a:p>
                    <a:p>
                      <a:pPr marL="285750" indent="-285750">
                        <a:buFontTx/>
                        <a:buChar char="-"/>
                      </a:pPr>
                      <a:r>
                        <a:rPr lang="es-CO" sz="1400" b="0" dirty="0">
                          <a:latin typeface="Arial" panose="020B0604020202020204" pitchFamily="34" charset="0"/>
                          <a:cs typeface="Arial" panose="020B0604020202020204" pitchFamily="34" charset="0"/>
                        </a:rPr>
                        <a:t>Verificar la información.</a:t>
                      </a:r>
                    </a:p>
                    <a:p>
                      <a:pPr marL="285750" indent="-285750">
                        <a:buFontTx/>
                        <a:buChar char="-"/>
                      </a:pPr>
                      <a:r>
                        <a:rPr lang="es-CO" sz="1400" b="0" dirty="0">
                          <a:latin typeface="Arial" panose="020B0604020202020204" pitchFamily="34" charset="0"/>
                          <a:cs typeface="Arial" panose="020B0604020202020204" pitchFamily="34" charset="0"/>
                        </a:rPr>
                        <a:t>Evaluar la información contra los criterios de Auditoría.</a:t>
                      </a:r>
                    </a:p>
                    <a:p>
                      <a:pPr marL="285750" indent="-285750">
                        <a:buFontTx/>
                        <a:buChar char="-"/>
                      </a:pPr>
                      <a:r>
                        <a:rPr lang="es-CO" sz="1400" b="0" dirty="0">
                          <a:latin typeface="Arial" panose="020B0604020202020204" pitchFamily="34" charset="0"/>
                          <a:cs typeface="Arial" panose="020B0604020202020204" pitchFamily="34" charset="0"/>
                        </a:rPr>
                        <a:t>Generar hallazgos de Auditoría.</a:t>
                      </a:r>
                    </a:p>
                    <a:p>
                      <a:pPr marL="285750" indent="-285750">
                        <a:buFontTx/>
                        <a:buChar char="-"/>
                      </a:pPr>
                      <a:r>
                        <a:rPr lang="es-CO" sz="1400" b="0" dirty="0">
                          <a:latin typeface="Arial" panose="020B0604020202020204" pitchFamily="34" charset="0"/>
                          <a:cs typeface="Arial" panose="020B0604020202020204" pitchFamily="34" charset="0"/>
                        </a:rPr>
                        <a:t>Revisar.</a:t>
                      </a:r>
                    </a:p>
                    <a:p>
                      <a:pPr marL="285750" indent="-285750">
                        <a:buFontTx/>
                        <a:buChar char="-"/>
                      </a:pPr>
                      <a:r>
                        <a:rPr lang="es-CO" sz="1400" b="0" dirty="0">
                          <a:latin typeface="Arial" panose="020B0604020202020204" pitchFamily="34" charset="0"/>
                          <a:cs typeface="Arial" panose="020B0604020202020204" pitchFamily="34" charset="0"/>
                        </a:rPr>
                        <a:t>Generar las conclusiones de Auditoría.</a:t>
                      </a:r>
                    </a:p>
                  </a:txBody>
                  <a:tcPr/>
                </a:tc>
                <a:extLst>
                  <a:ext uri="{0D108BD9-81ED-4DB2-BD59-A6C34878D82A}">
                    <a16:rowId xmlns:a16="http://schemas.microsoft.com/office/drawing/2014/main" val="3459971272"/>
                  </a:ext>
                </a:extLst>
              </a:tr>
            </a:tbl>
          </a:graphicData>
        </a:graphic>
      </p:graphicFrame>
    </p:spTree>
    <p:extLst>
      <p:ext uri="{BB962C8B-B14F-4D97-AF65-F5344CB8AC3E}">
        <p14:creationId xmlns:p14="http://schemas.microsoft.com/office/powerpoint/2010/main" val="402986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echa: circular 7">
            <a:extLst>
              <a:ext uri="{FF2B5EF4-FFF2-40B4-BE49-F238E27FC236}">
                <a16:creationId xmlns:a16="http://schemas.microsoft.com/office/drawing/2014/main" id="{62813DE2-CED5-4225-B7D9-77A0D096BD27}"/>
              </a:ext>
            </a:extLst>
          </p:cNvPr>
          <p:cNvSpPr/>
          <p:nvPr/>
        </p:nvSpPr>
        <p:spPr>
          <a:xfrm>
            <a:off x="4346230" y="822960"/>
            <a:ext cx="3865300" cy="3865888"/>
          </a:xfrm>
          <a:prstGeom prst="circularArrow">
            <a:avLst>
              <a:gd name="adj1" fmla="val 10980"/>
              <a:gd name="adj2" fmla="val 1142322"/>
              <a:gd name="adj3" fmla="val 4500000"/>
              <a:gd name="adj4" fmla="val 6630480"/>
              <a:gd name="adj5" fmla="val 12500"/>
            </a:avLst>
          </a:prstGeom>
          <a:solidFill>
            <a:srgbClr val="11E93A"/>
          </a:solidFill>
          <a:ln w="2857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lecha: hacia la izquierda 8">
            <a:extLst>
              <a:ext uri="{FF2B5EF4-FFF2-40B4-BE49-F238E27FC236}">
                <a16:creationId xmlns:a16="http://schemas.microsoft.com/office/drawing/2014/main" id="{985E549B-091C-454E-B4B6-195927F2C994}"/>
              </a:ext>
            </a:extLst>
          </p:cNvPr>
          <p:cNvSpPr/>
          <p:nvPr/>
        </p:nvSpPr>
        <p:spPr>
          <a:xfrm flipH="1">
            <a:off x="1978369" y="2367284"/>
            <a:ext cx="2539221" cy="777240"/>
          </a:xfrm>
          <a:prstGeom prst="leftArrow">
            <a:avLst>
              <a:gd name="adj1" fmla="val 69608"/>
              <a:gd name="adj2" fmla="val 97058"/>
            </a:avLst>
          </a:prstGeom>
          <a:solidFill>
            <a:srgbClr val="11E93A"/>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dirty="0">
              <a:solidFill>
                <a:schemeClr val="tx1"/>
              </a:solidFill>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67BFF128-B319-4FB1-B169-C579B4806FF9}"/>
              </a:ext>
            </a:extLst>
          </p:cNvPr>
          <p:cNvSpPr txBox="1"/>
          <p:nvPr/>
        </p:nvSpPr>
        <p:spPr>
          <a:xfrm>
            <a:off x="1978369" y="1333512"/>
            <a:ext cx="2539221" cy="523220"/>
          </a:xfrm>
          <a:prstGeom prst="rect">
            <a:avLst/>
          </a:prstGeom>
          <a:noFill/>
        </p:spPr>
        <p:txBody>
          <a:bodyPr wrap="square" rtlCol="0">
            <a:spAutoFit/>
          </a:bodyPr>
          <a:lstStyle/>
          <a:p>
            <a:r>
              <a:rPr lang="es-CO" sz="2800" b="1" dirty="0">
                <a:solidFill>
                  <a:schemeClr val="accent5">
                    <a:lumMod val="75000"/>
                  </a:schemeClr>
                </a:solidFill>
                <a:latin typeface="Arial" panose="020B0604020202020204" pitchFamily="34" charset="0"/>
                <a:cs typeface="Arial" panose="020B0604020202020204" pitchFamily="34" charset="0"/>
              </a:rPr>
              <a:t>ESCUCHAR</a:t>
            </a:r>
            <a:endParaRPr lang="es-CO" sz="2000" b="1" dirty="0">
              <a:solidFill>
                <a:schemeClr val="accent5">
                  <a:lumMod val="75000"/>
                </a:schemeClr>
              </a:solidFill>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C8F62D6A-2BE0-45DA-A668-61F5E23DD3DA}"/>
              </a:ext>
            </a:extLst>
          </p:cNvPr>
          <p:cNvSpPr txBox="1"/>
          <p:nvPr/>
        </p:nvSpPr>
        <p:spPr>
          <a:xfrm>
            <a:off x="1978369" y="3655076"/>
            <a:ext cx="2539221" cy="523220"/>
          </a:xfrm>
          <a:prstGeom prst="rect">
            <a:avLst/>
          </a:prstGeom>
          <a:solidFill>
            <a:schemeClr val="bg1"/>
          </a:solidFill>
          <a:ln>
            <a:noFill/>
          </a:ln>
        </p:spPr>
        <p:txBody>
          <a:bodyPr wrap="square" rtlCol="0">
            <a:spAutoFit/>
          </a:bodyPr>
          <a:lstStyle/>
          <a:p>
            <a:r>
              <a:rPr lang="es-CO" sz="2800" b="1" dirty="0">
                <a:ln w="19050">
                  <a:solidFill>
                    <a:schemeClr val="accent5">
                      <a:lumMod val="75000"/>
                    </a:schemeClr>
                  </a:solidFill>
                </a:ln>
                <a:solidFill>
                  <a:schemeClr val="bg1"/>
                </a:solidFill>
                <a:latin typeface="Arial" panose="020B0604020202020204" pitchFamily="34" charset="0"/>
                <a:cs typeface="Arial" panose="020B0604020202020204" pitchFamily="34" charset="0"/>
              </a:rPr>
              <a:t>PREGUNTAR</a:t>
            </a:r>
            <a:endParaRPr lang="es-CO" sz="2000" b="1" dirty="0">
              <a:ln w="19050">
                <a:solidFill>
                  <a:schemeClr val="accent5">
                    <a:lumMod val="75000"/>
                  </a:schemeClr>
                </a:solidFill>
              </a:ln>
              <a:solidFill>
                <a:schemeClr val="bg1"/>
              </a:solidFill>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158A210E-13B8-492A-A6A9-9A988115F221}"/>
              </a:ext>
            </a:extLst>
          </p:cNvPr>
          <p:cNvSpPr txBox="1"/>
          <p:nvPr/>
        </p:nvSpPr>
        <p:spPr>
          <a:xfrm>
            <a:off x="8211530" y="1333512"/>
            <a:ext cx="2539221" cy="523220"/>
          </a:xfrm>
          <a:prstGeom prst="rect">
            <a:avLst/>
          </a:prstGeom>
          <a:solidFill>
            <a:schemeClr val="bg1"/>
          </a:solidFill>
          <a:ln>
            <a:noFill/>
          </a:ln>
        </p:spPr>
        <p:txBody>
          <a:bodyPr wrap="square" rtlCol="0">
            <a:spAutoFit/>
          </a:bodyPr>
          <a:lstStyle/>
          <a:p>
            <a:r>
              <a:rPr lang="es-CO" sz="2800" b="1" dirty="0">
                <a:ln w="19050">
                  <a:solidFill>
                    <a:schemeClr val="accent5">
                      <a:lumMod val="75000"/>
                    </a:schemeClr>
                  </a:solidFill>
                </a:ln>
                <a:solidFill>
                  <a:schemeClr val="bg1"/>
                </a:solidFill>
                <a:latin typeface="Arial" panose="020B0604020202020204" pitchFamily="34" charset="0"/>
                <a:cs typeface="Arial" panose="020B0604020202020204" pitchFamily="34" charset="0"/>
              </a:rPr>
              <a:t>OBSERVAR</a:t>
            </a:r>
            <a:endParaRPr lang="es-CO" sz="2000" b="1" dirty="0">
              <a:ln w="19050">
                <a:solidFill>
                  <a:schemeClr val="accent5">
                    <a:lumMod val="75000"/>
                  </a:schemeClr>
                </a:solidFill>
              </a:ln>
              <a:solidFill>
                <a:schemeClr val="bg1"/>
              </a:solidFill>
              <a:latin typeface="Arial" panose="020B0604020202020204" pitchFamily="34" charset="0"/>
              <a:cs typeface="Arial" panose="020B0604020202020204" pitchFamily="34" charset="0"/>
            </a:endParaRPr>
          </a:p>
        </p:txBody>
      </p:sp>
      <p:sp>
        <p:nvSpPr>
          <p:cNvPr id="14" name="CuadroTexto 13">
            <a:extLst>
              <a:ext uri="{FF2B5EF4-FFF2-40B4-BE49-F238E27FC236}">
                <a16:creationId xmlns:a16="http://schemas.microsoft.com/office/drawing/2014/main" id="{10578758-3403-4B7C-8E4F-834A1B5A15E6}"/>
              </a:ext>
            </a:extLst>
          </p:cNvPr>
          <p:cNvSpPr txBox="1"/>
          <p:nvPr/>
        </p:nvSpPr>
        <p:spPr>
          <a:xfrm>
            <a:off x="3247979" y="4420904"/>
            <a:ext cx="2539221" cy="523220"/>
          </a:xfrm>
          <a:prstGeom prst="rect">
            <a:avLst/>
          </a:prstGeom>
          <a:noFill/>
        </p:spPr>
        <p:txBody>
          <a:bodyPr wrap="square" rtlCol="0">
            <a:spAutoFit/>
          </a:bodyPr>
          <a:lstStyle/>
          <a:p>
            <a:r>
              <a:rPr lang="es-CO" sz="2800" b="1" dirty="0">
                <a:solidFill>
                  <a:schemeClr val="accent5">
                    <a:lumMod val="75000"/>
                  </a:schemeClr>
                </a:solidFill>
                <a:latin typeface="Arial" panose="020B0604020202020204" pitchFamily="34" charset="0"/>
                <a:cs typeface="Arial" panose="020B0604020202020204" pitchFamily="34" charset="0"/>
              </a:rPr>
              <a:t>REGISTRAR</a:t>
            </a:r>
            <a:endParaRPr lang="es-CO" sz="2000" b="1" dirty="0">
              <a:solidFill>
                <a:schemeClr val="accent5">
                  <a:lumMod val="75000"/>
                </a:schemeClr>
              </a:solidFill>
              <a:latin typeface="Arial" panose="020B0604020202020204" pitchFamily="34" charset="0"/>
              <a:cs typeface="Arial" panose="020B0604020202020204" pitchFamily="34" charset="0"/>
            </a:endParaRPr>
          </a:p>
        </p:txBody>
      </p:sp>
      <p:sp>
        <p:nvSpPr>
          <p:cNvPr id="15" name="CuadroTexto 14">
            <a:extLst>
              <a:ext uri="{FF2B5EF4-FFF2-40B4-BE49-F238E27FC236}">
                <a16:creationId xmlns:a16="http://schemas.microsoft.com/office/drawing/2014/main" id="{B8B4C51C-FF39-4914-A43F-A865F3D826E6}"/>
              </a:ext>
            </a:extLst>
          </p:cNvPr>
          <p:cNvSpPr txBox="1"/>
          <p:nvPr/>
        </p:nvSpPr>
        <p:spPr>
          <a:xfrm>
            <a:off x="6941918" y="4420904"/>
            <a:ext cx="2539221" cy="523220"/>
          </a:xfrm>
          <a:prstGeom prst="rect">
            <a:avLst/>
          </a:prstGeom>
          <a:solidFill>
            <a:schemeClr val="bg1"/>
          </a:solidFill>
          <a:ln>
            <a:noFill/>
          </a:ln>
        </p:spPr>
        <p:txBody>
          <a:bodyPr wrap="square" rtlCol="0">
            <a:spAutoFit/>
          </a:bodyPr>
          <a:lstStyle/>
          <a:p>
            <a:r>
              <a:rPr lang="es-CO" sz="2800" b="1" dirty="0">
                <a:ln w="19050">
                  <a:solidFill>
                    <a:schemeClr val="accent5">
                      <a:lumMod val="75000"/>
                    </a:schemeClr>
                  </a:solidFill>
                </a:ln>
                <a:solidFill>
                  <a:schemeClr val="bg1"/>
                </a:solidFill>
                <a:latin typeface="Arial" panose="020B0604020202020204" pitchFamily="34" charset="0"/>
                <a:cs typeface="Arial" panose="020B0604020202020204" pitchFamily="34" charset="0"/>
              </a:rPr>
              <a:t>EVALUAR</a:t>
            </a:r>
            <a:endParaRPr lang="es-CO" sz="2000" b="1" dirty="0">
              <a:ln w="19050">
                <a:solidFill>
                  <a:schemeClr val="accent5">
                    <a:lumMod val="75000"/>
                  </a:schemeClr>
                </a:solidFill>
              </a:ln>
              <a:solidFill>
                <a:schemeClr val="bg1"/>
              </a:solidFill>
              <a:latin typeface="Arial" panose="020B060402020202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id="{A4D3F26C-CA58-44B2-86EF-AC2B851B7D2D}"/>
              </a:ext>
            </a:extLst>
          </p:cNvPr>
          <p:cNvSpPr txBox="1"/>
          <p:nvPr/>
        </p:nvSpPr>
        <p:spPr>
          <a:xfrm>
            <a:off x="8211528" y="3655076"/>
            <a:ext cx="2539221" cy="523220"/>
          </a:xfrm>
          <a:prstGeom prst="rect">
            <a:avLst/>
          </a:prstGeom>
          <a:noFill/>
        </p:spPr>
        <p:txBody>
          <a:bodyPr wrap="square" rtlCol="0">
            <a:spAutoFit/>
          </a:bodyPr>
          <a:lstStyle/>
          <a:p>
            <a:r>
              <a:rPr lang="es-CO" sz="2800" b="1" dirty="0">
                <a:solidFill>
                  <a:schemeClr val="accent5">
                    <a:lumMod val="75000"/>
                  </a:schemeClr>
                </a:solidFill>
                <a:latin typeface="Arial" panose="020B0604020202020204" pitchFamily="34" charset="0"/>
                <a:cs typeface="Arial" panose="020B0604020202020204" pitchFamily="34" charset="0"/>
              </a:rPr>
              <a:t>ANALIZAR</a:t>
            </a:r>
            <a:endParaRPr lang="es-CO" sz="2000" b="1"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336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7B125419-3396-45F9-8B06-9C6B97F7B078}"/>
              </a:ext>
            </a:extLst>
          </p:cNvPr>
          <p:cNvGrpSpPr/>
          <p:nvPr/>
        </p:nvGrpSpPr>
        <p:grpSpPr>
          <a:xfrm>
            <a:off x="1327052" y="364121"/>
            <a:ext cx="9537895" cy="2519474"/>
            <a:chOff x="1267266" y="3415793"/>
            <a:chExt cx="9537895" cy="2519474"/>
          </a:xfrm>
        </p:grpSpPr>
        <p:cxnSp>
          <p:nvCxnSpPr>
            <p:cNvPr id="9" name="Conector recto 8">
              <a:extLst>
                <a:ext uri="{FF2B5EF4-FFF2-40B4-BE49-F238E27FC236}">
                  <a16:creationId xmlns:a16="http://schemas.microsoft.com/office/drawing/2014/main" id="{A244BAE9-514C-4F7D-BAE0-7878698868F0}"/>
                </a:ext>
              </a:extLst>
            </p:cNvPr>
            <p:cNvCxnSpPr>
              <a:cxnSpLocks/>
            </p:cNvCxnSpPr>
            <p:nvPr/>
          </p:nvCxnSpPr>
          <p:spPr>
            <a:xfrm flipV="1">
              <a:off x="1267266" y="5523544"/>
              <a:ext cx="9537895" cy="2074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Flecha: pentágono 11">
              <a:extLst>
                <a:ext uri="{FF2B5EF4-FFF2-40B4-BE49-F238E27FC236}">
                  <a16:creationId xmlns:a16="http://schemas.microsoft.com/office/drawing/2014/main" id="{9A17BFA0-CBB6-487B-8D47-A9BBA9F6D70D}"/>
                </a:ext>
              </a:extLst>
            </p:cNvPr>
            <p:cNvSpPr/>
            <p:nvPr/>
          </p:nvSpPr>
          <p:spPr>
            <a:xfrm rot="16200000">
              <a:off x="643609" y="4172233"/>
              <a:ext cx="2478240" cy="991776"/>
            </a:xfrm>
            <a:prstGeom prst="homePlat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18DF945B-BD19-4ECD-BF43-802FB4E05D01}"/>
                </a:ext>
              </a:extLst>
            </p:cNvPr>
            <p:cNvSpPr txBox="1"/>
            <p:nvPr/>
          </p:nvSpPr>
          <p:spPr>
            <a:xfrm>
              <a:off x="1386840" y="4609367"/>
              <a:ext cx="991777" cy="507831"/>
            </a:xfrm>
            <a:prstGeom prst="rect">
              <a:avLst/>
            </a:prstGeom>
            <a:noFill/>
          </p:spPr>
          <p:txBody>
            <a:bodyPr wrap="square" rtlCol="0">
              <a:spAutoFit/>
            </a:bodyPr>
            <a:lstStyle/>
            <a:p>
              <a:pPr algn="ctr"/>
              <a:r>
                <a:rPr lang="es-CO" sz="900" dirty="0">
                  <a:latin typeface="Arial" panose="020B0604020202020204" pitchFamily="34" charset="0"/>
                  <a:cs typeface="Arial" panose="020B0604020202020204" pitchFamily="34" charset="0"/>
                </a:rPr>
                <a:t>La Auditoria interna al SGCS BASC</a:t>
              </a:r>
            </a:p>
          </p:txBody>
        </p:sp>
        <p:sp>
          <p:nvSpPr>
            <p:cNvPr id="17" name="Flecha: pentágono 16">
              <a:extLst>
                <a:ext uri="{FF2B5EF4-FFF2-40B4-BE49-F238E27FC236}">
                  <a16:creationId xmlns:a16="http://schemas.microsoft.com/office/drawing/2014/main" id="{49BE213F-D389-4D90-BF7D-4C3E8D011976}"/>
                </a:ext>
              </a:extLst>
            </p:cNvPr>
            <p:cNvSpPr/>
            <p:nvPr/>
          </p:nvSpPr>
          <p:spPr>
            <a:xfrm rot="16200000">
              <a:off x="1825301" y="4172232"/>
              <a:ext cx="2478242" cy="991776"/>
            </a:xfrm>
            <a:prstGeom prst="homePlat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CuadroTexto 17">
              <a:extLst>
                <a:ext uri="{FF2B5EF4-FFF2-40B4-BE49-F238E27FC236}">
                  <a16:creationId xmlns:a16="http://schemas.microsoft.com/office/drawing/2014/main" id="{9B8D8579-CED0-4AE2-AD8D-9D07EA950D9E}"/>
                </a:ext>
              </a:extLst>
            </p:cNvPr>
            <p:cNvSpPr txBox="1"/>
            <p:nvPr/>
          </p:nvSpPr>
          <p:spPr>
            <a:xfrm>
              <a:off x="2568532" y="4583547"/>
              <a:ext cx="991777" cy="784830"/>
            </a:xfrm>
            <a:prstGeom prst="rect">
              <a:avLst/>
            </a:prstGeom>
            <a:noFill/>
          </p:spPr>
          <p:txBody>
            <a:bodyPr wrap="square" rtlCol="0">
              <a:spAutoFit/>
            </a:bodyPr>
            <a:lstStyle/>
            <a:p>
              <a:pPr algn="ctr"/>
              <a:r>
                <a:rPr lang="es-CO" sz="900" dirty="0">
                  <a:latin typeface="Arial" panose="020B0604020202020204" pitchFamily="34" charset="0"/>
                  <a:cs typeface="Arial" panose="020B0604020202020204" pitchFamily="34" charset="0"/>
                </a:rPr>
                <a:t>La auditoría interna.</a:t>
              </a:r>
            </a:p>
            <a:p>
              <a:pPr algn="ctr"/>
              <a:r>
                <a:rPr lang="es-CO" sz="900" dirty="0">
                  <a:latin typeface="Arial" panose="020B0604020202020204" pitchFamily="34" charset="0"/>
                  <a:cs typeface="Arial" panose="020B0604020202020204" pitchFamily="34" charset="0"/>
                </a:rPr>
                <a:t>Equipo Auditor BASC de la organización.</a:t>
              </a:r>
            </a:p>
          </p:txBody>
        </p:sp>
        <p:sp>
          <p:nvSpPr>
            <p:cNvPr id="19" name="Flecha: pentágono 18">
              <a:extLst>
                <a:ext uri="{FF2B5EF4-FFF2-40B4-BE49-F238E27FC236}">
                  <a16:creationId xmlns:a16="http://schemas.microsoft.com/office/drawing/2014/main" id="{00EC6841-D546-456D-8738-B06B23E58451}"/>
                </a:ext>
              </a:extLst>
            </p:cNvPr>
            <p:cNvSpPr/>
            <p:nvPr/>
          </p:nvSpPr>
          <p:spPr>
            <a:xfrm rot="16200000">
              <a:off x="3058092" y="4121134"/>
              <a:ext cx="2478240" cy="1093972"/>
            </a:xfrm>
            <a:prstGeom prst="homePlat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CuadroTexto 19">
              <a:extLst>
                <a:ext uri="{FF2B5EF4-FFF2-40B4-BE49-F238E27FC236}">
                  <a16:creationId xmlns:a16="http://schemas.microsoft.com/office/drawing/2014/main" id="{8BB114B7-130D-4F9C-8D41-AF3E63AC162E}"/>
                </a:ext>
              </a:extLst>
            </p:cNvPr>
            <p:cNvSpPr txBox="1"/>
            <p:nvPr/>
          </p:nvSpPr>
          <p:spPr>
            <a:xfrm>
              <a:off x="3727924" y="4614711"/>
              <a:ext cx="991777" cy="784830"/>
            </a:xfrm>
            <a:prstGeom prst="rect">
              <a:avLst/>
            </a:prstGeom>
            <a:noFill/>
          </p:spPr>
          <p:txBody>
            <a:bodyPr wrap="square" rtlCol="0">
              <a:spAutoFit/>
            </a:bodyPr>
            <a:lstStyle/>
            <a:p>
              <a:pPr algn="ctr"/>
              <a:r>
                <a:rPr lang="es-CO" sz="900" dirty="0">
                  <a:latin typeface="Arial" panose="020B0604020202020204" pitchFamily="34" charset="0"/>
                  <a:cs typeface="Arial" panose="020B0604020202020204" pitchFamily="34" charset="0"/>
                </a:rPr>
                <a:t>Si el SGCS-BASC cumple con los requisitos planificados.</a:t>
              </a:r>
            </a:p>
          </p:txBody>
        </p:sp>
        <p:sp>
          <p:nvSpPr>
            <p:cNvPr id="21" name="Flecha: pentágono 20">
              <a:extLst>
                <a:ext uri="{FF2B5EF4-FFF2-40B4-BE49-F238E27FC236}">
                  <a16:creationId xmlns:a16="http://schemas.microsoft.com/office/drawing/2014/main" id="{5EF7E3F4-4239-451F-AFAB-178BA92319A7}"/>
                </a:ext>
              </a:extLst>
            </p:cNvPr>
            <p:cNvSpPr/>
            <p:nvPr/>
          </p:nvSpPr>
          <p:spPr>
            <a:xfrm rot="16200000">
              <a:off x="6561065" y="4171198"/>
              <a:ext cx="2480309" cy="991776"/>
            </a:xfrm>
            <a:prstGeom prst="homePlat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CuadroTexto 22">
              <a:extLst>
                <a:ext uri="{FF2B5EF4-FFF2-40B4-BE49-F238E27FC236}">
                  <a16:creationId xmlns:a16="http://schemas.microsoft.com/office/drawing/2014/main" id="{49537C12-47A0-4904-B4AF-1128E684535B}"/>
                </a:ext>
              </a:extLst>
            </p:cNvPr>
            <p:cNvSpPr txBox="1"/>
            <p:nvPr/>
          </p:nvSpPr>
          <p:spPr>
            <a:xfrm>
              <a:off x="4860930" y="4631506"/>
              <a:ext cx="1093972" cy="646331"/>
            </a:xfrm>
            <a:prstGeom prst="rect">
              <a:avLst/>
            </a:prstGeom>
            <a:noFill/>
          </p:spPr>
          <p:txBody>
            <a:bodyPr wrap="square" rtlCol="0">
              <a:spAutoFit/>
            </a:bodyPr>
            <a:lstStyle/>
            <a:p>
              <a:pPr algn="ctr"/>
              <a:r>
                <a:rPr lang="es-CO" sz="900" dirty="0">
                  <a:latin typeface="Arial" panose="020B0604020202020204" pitchFamily="34" charset="0"/>
                  <a:cs typeface="Arial" panose="020B0604020202020204" pitchFamily="34" charset="0"/>
                </a:rPr>
                <a:t>Oportunidades de mejora a través de recomendaciones</a:t>
              </a:r>
            </a:p>
          </p:txBody>
        </p:sp>
        <p:sp>
          <p:nvSpPr>
            <p:cNvPr id="26" name="Flecha: pentágono 25">
              <a:extLst>
                <a:ext uri="{FF2B5EF4-FFF2-40B4-BE49-F238E27FC236}">
                  <a16:creationId xmlns:a16="http://schemas.microsoft.com/office/drawing/2014/main" id="{F1D4C580-DF23-49A0-ADD9-1893E2E75903}"/>
                </a:ext>
              </a:extLst>
            </p:cNvPr>
            <p:cNvSpPr/>
            <p:nvPr/>
          </p:nvSpPr>
          <p:spPr>
            <a:xfrm rot="16200000">
              <a:off x="5369342" y="4171198"/>
              <a:ext cx="2480306" cy="991776"/>
            </a:xfrm>
            <a:prstGeom prst="homePlat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55E26A05-D77C-4B39-B8C4-FF750C4AA1D4}"/>
                </a:ext>
              </a:extLst>
            </p:cNvPr>
            <p:cNvSpPr txBox="1"/>
            <p:nvPr/>
          </p:nvSpPr>
          <p:spPr>
            <a:xfrm>
              <a:off x="8481550" y="4437240"/>
              <a:ext cx="991777" cy="1061829"/>
            </a:xfrm>
            <a:prstGeom prst="rect">
              <a:avLst/>
            </a:prstGeom>
            <a:noFill/>
          </p:spPr>
          <p:txBody>
            <a:bodyPr wrap="square" rtlCol="0">
              <a:spAutoFit/>
            </a:bodyPr>
            <a:lstStyle/>
            <a:p>
              <a:pPr algn="ctr"/>
              <a:r>
                <a:rPr lang="es-CO" sz="900" dirty="0">
                  <a:latin typeface="Arial" panose="020B0604020202020204" pitchFamily="34" charset="0"/>
                  <a:cs typeface="Arial" panose="020B0604020202020204" pitchFamily="34" charset="0"/>
                </a:rPr>
                <a:t>Bajo los principios fundamentales: documentación, registro de transacciones o eventos. </a:t>
              </a:r>
            </a:p>
          </p:txBody>
        </p:sp>
        <p:sp>
          <p:nvSpPr>
            <p:cNvPr id="28" name="Flecha: pentágono 27">
              <a:extLst>
                <a:ext uri="{FF2B5EF4-FFF2-40B4-BE49-F238E27FC236}">
                  <a16:creationId xmlns:a16="http://schemas.microsoft.com/office/drawing/2014/main" id="{F26662EF-85E0-4563-8F8D-3E57718DD4C0}"/>
                </a:ext>
              </a:extLst>
            </p:cNvPr>
            <p:cNvSpPr/>
            <p:nvPr/>
          </p:nvSpPr>
          <p:spPr>
            <a:xfrm rot="16200000">
              <a:off x="4176765" y="4170166"/>
              <a:ext cx="2478241" cy="991776"/>
            </a:xfrm>
            <a:prstGeom prst="homePlat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CuadroTexto 28">
              <a:extLst>
                <a:ext uri="{FF2B5EF4-FFF2-40B4-BE49-F238E27FC236}">
                  <a16:creationId xmlns:a16="http://schemas.microsoft.com/office/drawing/2014/main" id="{D870B223-82E0-4FE5-9663-D489E1A1D91F}"/>
                </a:ext>
              </a:extLst>
            </p:cNvPr>
            <p:cNvSpPr txBox="1"/>
            <p:nvPr/>
          </p:nvSpPr>
          <p:spPr>
            <a:xfrm>
              <a:off x="6096000" y="4591697"/>
              <a:ext cx="1021578" cy="784830"/>
            </a:xfrm>
            <a:prstGeom prst="rect">
              <a:avLst/>
            </a:prstGeom>
            <a:noFill/>
          </p:spPr>
          <p:txBody>
            <a:bodyPr wrap="square" rtlCol="0">
              <a:spAutoFit/>
            </a:bodyPr>
            <a:lstStyle/>
            <a:p>
              <a:pPr algn="ctr"/>
              <a:r>
                <a:rPr lang="es-CO" sz="900" dirty="0">
                  <a:latin typeface="Arial" panose="020B0604020202020204" pitchFamily="34" charset="0"/>
                  <a:cs typeface="Arial" panose="020B0604020202020204" pitchFamily="34" charset="0"/>
                </a:rPr>
                <a:t>Una evaluación objetiva del proceso de gestión del riesgo.</a:t>
              </a:r>
            </a:p>
          </p:txBody>
        </p:sp>
        <p:sp>
          <p:nvSpPr>
            <p:cNvPr id="30" name="Flecha: pentágono 29">
              <a:extLst>
                <a:ext uri="{FF2B5EF4-FFF2-40B4-BE49-F238E27FC236}">
                  <a16:creationId xmlns:a16="http://schemas.microsoft.com/office/drawing/2014/main" id="{E5F6B921-E9FD-43E7-8CC3-412B7BF7D26E}"/>
                </a:ext>
              </a:extLst>
            </p:cNvPr>
            <p:cNvSpPr/>
            <p:nvPr/>
          </p:nvSpPr>
          <p:spPr>
            <a:xfrm rot="16200000">
              <a:off x="7732717" y="4169130"/>
              <a:ext cx="2480309" cy="991776"/>
            </a:xfrm>
            <a:prstGeom prst="homePlat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627D691C-E772-49A4-847D-5D92599E3124}"/>
                </a:ext>
              </a:extLst>
            </p:cNvPr>
            <p:cNvSpPr txBox="1"/>
            <p:nvPr/>
          </p:nvSpPr>
          <p:spPr>
            <a:xfrm>
              <a:off x="7312723" y="4580202"/>
              <a:ext cx="991777" cy="784830"/>
            </a:xfrm>
            <a:prstGeom prst="rect">
              <a:avLst/>
            </a:prstGeom>
            <a:noFill/>
          </p:spPr>
          <p:txBody>
            <a:bodyPr wrap="square" rtlCol="0">
              <a:spAutoFit/>
            </a:bodyPr>
            <a:lstStyle/>
            <a:p>
              <a:pPr algn="ctr"/>
              <a:r>
                <a:rPr lang="es-CO" sz="900" dirty="0">
                  <a:latin typeface="Arial" panose="020B0604020202020204" pitchFamily="34" charset="0"/>
                  <a:cs typeface="Arial" panose="020B0604020202020204" pitchFamily="34" charset="0"/>
                </a:rPr>
                <a:t>Definiciones características en los diferentes hallazgos.</a:t>
              </a:r>
            </a:p>
          </p:txBody>
        </p:sp>
        <p:sp>
          <p:nvSpPr>
            <p:cNvPr id="32" name="Flecha: pentágono 31">
              <a:extLst>
                <a:ext uri="{FF2B5EF4-FFF2-40B4-BE49-F238E27FC236}">
                  <a16:creationId xmlns:a16="http://schemas.microsoft.com/office/drawing/2014/main" id="{0681A618-68C8-4630-B9DD-9B7997BEF0F8}"/>
                </a:ext>
              </a:extLst>
            </p:cNvPr>
            <p:cNvSpPr/>
            <p:nvPr/>
          </p:nvSpPr>
          <p:spPr>
            <a:xfrm rot="16200000">
              <a:off x="8915690" y="4164595"/>
              <a:ext cx="2489379" cy="991776"/>
            </a:xfrm>
            <a:prstGeom prst="homePlat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CuadroTexto 32">
              <a:extLst>
                <a:ext uri="{FF2B5EF4-FFF2-40B4-BE49-F238E27FC236}">
                  <a16:creationId xmlns:a16="http://schemas.microsoft.com/office/drawing/2014/main" id="{47E0C5E5-C634-4045-ABAA-000F7A4BD9C3}"/>
                </a:ext>
              </a:extLst>
            </p:cNvPr>
            <p:cNvSpPr txBox="1"/>
            <p:nvPr/>
          </p:nvSpPr>
          <p:spPr>
            <a:xfrm>
              <a:off x="9664491" y="4289881"/>
              <a:ext cx="991777" cy="923330"/>
            </a:xfrm>
            <a:prstGeom prst="rect">
              <a:avLst/>
            </a:prstGeom>
            <a:noFill/>
          </p:spPr>
          <p:txBody>
            <a:bodyPr wrap="square" rtlCol="0">
              <a:spAutoFit/>
            </a:bodyPr>
            <a:lstStyle/>
            <a:p>
              <a:pPr algn="ctr"/>
              <a:r>
                <a:rPr lang="es-CO" sz="900" dirty="0">
                  <a:latin typeface="Arial" panose="020B0604020202020204" pitchFamily="34" charset="0"/>
                  <a:cs typeface="Arial" panose="020B0604020202020204" pitchFamily="34" charset="0"/>
                </a:rPr>
                <a:t>Planificación, ejecución, presentación del informe y seguimiento de acciones.</a:t>
              </a:r>
            </a:p>
          </p:txBody>
        </p:sp>
        <p:sp>
          <p:nvSpPr>
            <p:cNvPr id="34" name="Elipse 33">
              <a:extLst>
                <a:ext uri="{FF2B5EF4-FFF2-40B4-BE49-F238E27FC236}">
                  <a16:creationId xmlns:a16="http://schemas.microsoft.com/office/drawing/2014/main" id="{384480B9-9147-4E61-ADF5-70D04EBDA6AC}"/>
                </a:ext>
              </a:extLst>
            </p:cNvPr>
            <p:cNvSpPr/>
            <p:nvPr/>
          </p:nvSpPr>
          <p:spPr>
            <a:xfrm>
              <a:off x="1609822" y="4001758"/>
              <a:ext cx="540000" cy="54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Elipse 34">
              <a:extLst>
                <a:ext uri="{FF2B5EF4-FFF2-40B4-BE49-F238E27FC236}">
                  <a16:creationId xmlns:a16="http://schemas.microsoft.com/office/drawing/2014/main" id="{DB190980-A46E-4189-89EE-1CB007ACD88A}"/>
                </a:ext>
              </a:extLst>
            </p:cNvPr>
            <p:cNvSpPr/>
            <p:nvPr/>
          </p:nvSpPr>
          <p:spPr>
            <a:xfrm>
              <a:off x="1699822" y="4091758"/>
              <a:ext cx="360000" cy="360000"/>
            </a:xfrm>
            <a:prstGeom prst="ellipse">
              <a:avLst/>
            </a:prstGeom>
            <a:solidFill>
              <a:srgbClr val="F5B88F"/>
            </a:solidFill>
            <a:ln>
              <a:solidFill>
                <a:srgbClr val="F5B8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5" name="Imagen 14">
              <a:extLst>
                <a:ext uri="{FF2B5EF4-FFF2-40B4-BE49-F238E27FC236}">
                  <a16:creationId xmlns:a16="http://schemas.microsoft.com/office/drawing/2014/main" id="{71F81E40-F5C6-498E-A27D-4ED7F8317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796" y="4128706"/>
              <a:ext cx="224051" cy="277008"/>
            </a:xfrm>
            <a:prstGeom prst="rect">
              <a:avLst/>
            </a:prstGeom>
          </p:spPr>
        </p:pic>
        <p:sp>
          <p:nvSpPr>
            <p:cNvPr id="36" name="Elipse 35">
              <a:extLst>
                <a:ext uri="{FF2B5EF4-FFF2-40B4-BE49-F238E27FC236}">
                  <a16:creationId xmlns:a16="http://schemas.microsoft.com/office/drawing/2014/main" id="{4B361E6C-3D8B-4604-B0C4-4AD8F2EE4EA9}"/>
                </a:ext>
              </a:extLst>
            </p:cNvPr>
            <p:cNvSpPr/>
            <p:nvPr/>
          </p:nvSpPr>
          <p:spPr>
            <a:xfrm>
              <a:off x="2781596" y="3991304"/>
              <a:ext cx="540000" cy="54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Elipse 36">
              <a:extLst>
                <a:ext uri="{FF2B5EF4-FFF2-40B4-BE49-F238E27FC236}">
                  <a16:creationId xmlns:a16="http://schemas.microsoft.com/office/drawing/2014/main" id="{02A0189D-338B-4D03-A064-09E8A732E05B}"/>
                </a:ext>
              </a:extLst>
            </p:cNvPr>
            <p:cNvSpPr/>
            <p:nvPr/>
          </p:nvSpPr>
          <p:spPr>
            <a:xfrm>
              <a:off x="2871596" y="4081304"/>
              <a:ext cx="360000" cy="360000"/>
            </a:xfrm>
            <a:prstGeom prst="ellipse">
              <a:avLst/>
            </a:prstGeom>
            <a:solidFill>
              <a:srgbClr val="F5B88F"/>
            </a:solidFill>
            <a:ln>
              <a:solidFill>
                <a:srgbClr val="F5B8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8" name="Imagen 37">
              <a:extLst>
                <a:ext uri="{FF2B5EF4-FFF2-40B4-BE49-F238E27FC236}">
                  <a16:creationId xmlns:a16="http://schemas.microsoft.com/office/drawing/2014/main" id="{AC84AD97-337B-482B-9CF6-91549B0FA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570" y="4118252"/>
              <a:ext cx="224051" cy="277008"/>
            </a:xfrm>
            <a:prstGeom prst="rect">
              <a:avLst/>
            </a:prstGeom>
          </p:spPr>
        </p:pic>
        <p:sp>
          <p:nvSpPr>
            <p:cNvPr id="39" name="Elipse 38">
              <a:extLst>
                <a:ext uri="{FF2B5EF4-FFF2-40B4-BE49-F238E27FC236}">
                  <a16:creationId xmlns:a16="http://schemas.microsoft.com/office/drawing/2014/main" id="{8C072FAE-8A0B-455A-A7F2-66680377C2CF}"/>
                </a:ext>
              </a:extLst>
            </p:cNvPr>
            <p:cNvSpPr/>
            <p:nvPr/>
          </p:nvSpPr>
          <p:spPr>
            <a:xfrm>
              <a:off x="3978158" y="4004140"/>
              <a:ext cx="540000" cy="54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Elipse 39">
              <a:extLst>
                <a:ext uri="{FF2B5EF4-FFF2-40B4-BE49-F238E27FC236}">
                  <a16:creationId xmlns:a16="http://schemas.microsoft.com/office/drawing/2014/main" id="{C08990B2-7151-471E-9826-805813D7B23A}"/>
                </a:ext>
              </a:extLst>
            </p:cNvPr>
            <p:cNvSpPr/>
            <p:nvPr/>
          </p:nvSpPr>
          <p:spPr>
            <a:xfrm>
              <a:off x="4068158" y="4094140"/>
              <a:ext cx="360000" cy="360000"/>
            </a:xfrm>
            <a:prstGeom prst="ellipse">
              <a:avLst/>
            </a:prstGeom>
            <a:solidFill>
              <a:srgbClr val="F5B88F"/>
            </a:solidFill>
            <a:ln>
              <a:solidFill>
                <a:srgbClr val="F5B8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1" name="Imagen 40">
              <a:extLst>
                <a:ext uri="{FF2B5EF4-FFF2-40B4-BE49-F238E27FC236}">
                  <a16:creationId xmlns:a16="http://schemas.microsoft.com/office/drawing/2014/main" id="{95F727D7-25DE-40BB-8CE1-66DBBA86B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132" y="4131088"/>
              <a:ext cx="224051" cy="277008"/>
            </a:xfrm>
            <a:prstGeom prst="rect">
              <a:avLst/>
            </a:prstGeom>
          </p:spPr>
        </p:pic>
        <p:sp>
          <p:nvSpPr>
            <p:cNvPr id="42" name="Elipse 41">
              <a:extLst>
                <a:ext uri="{FF2B5EF4-FFF2-40B4-BE49-F238E27FC236}">
                  <a16:creationId xmlns:a16="http://schemas.microsoft.com/office/drawing/2014/main" id="{E09FA03B-5D9B-4368-9886-74DEDDF1907F}"/>
                </a:ext>
              </a:extLst>
            </p:cNvPr>
            <p:cNvSpPr/>
            <p:nvPr/>
          </p:nvSpPr>
          <p:spPr>
            <a:xfrm>
              <a:off x="7544379" y="4006776"/>
              <a:ext cx="540000" cy="54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49F9CC76-64AE-4041-BE44-F2A56984DC25}"/>
                </a:ext>
              </a:extLst>
            </p:cNvPr>
            <p:cNvSpPr/>
            <p:nvPr/>
          </p:nvSpPr>
          <p:spPr>
            <a:xfrm>
              <a:off x="7634379" y="4096776"/>
              <a:ext cx="360000" cy="360000"/>
            </a:xfrm>
            <a:prstGeom prst="ellipse">
              <a:avLst/>
            </a:prstGeom>
            <a:solidFill>
              <a:srgbClr val="F5B88F"/>
            </a:solidFill>
            <a:ln>
              <a:solidFill>
                <a:srgbClr val="F5B8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4" name="Imagen 43">
              <a:extLst>
                <a:ext uri="{FF2B5EF4-FFF2-40B4-BE49-F238E27FC236}">
                  <a16:creationId xmlns:a16="http://schemas.microsoft.com/office/drawing/2014/main" id="{D584C105-6497-4718-B93B-0D161CE35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2353" y="4133724"/>
              <a:ext cx="224051" cy="277008"/>
            </a:xfrm>
            <a:prstGeom prst="rect">
              <a:avLst/>
            </a:prstGeom>
          </p:spPr>
        </p:pic>
        <p:sp>
          <p:nvSpPr>
            <p:cNvPr id="45" name="Elipse 44">
              <a:extLst>
                <a:ext uri="{FF2B5EF4-FFF2-40B4-BE49-F238E27FC236}">
                  <a16:creationId xmlns:a16="http://schemas.microsoft.com/office/drawing/2014/main" id="{E3EDEB78-FE07-4D46-B9AF-171C3F53360C}"/>
                </a:ext>
              </a:extLst>
            </p:cNvPr>
            <p:cNvSpPr/>
            <p:nvPr/>
          </p:nvSpPr>
          <p:spPr>
            <a:xfrm>
              <a:off x="6342245" y="4024429"/>
              <a:ext cx="540000" cy="54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1D408F03-BF50-49FC-87F1-FFAD4443D306}"/>
                </a:ext>
              </a:extLst>
            </p:cNvPr>
            <p:cNvSpPr/>
            <p:nvPr/>
          </p:nvSpPr>
          <p:spPr>
            <a:xfrm>
              <a:off x="6432245" y="4102295"/>
              <a:ext cx="360000" cy="360000"/>
            </a:xfrm>
            <a:prstGeom prst="ellipse">
              <a:avLst/>
            </a:prstGeom>
            <a:solidFill>
              <a:srgbClr val="F5B88F"/>
            </a:solidFill>
            <a:ln>
              <a:solidFill>
                <a:srgbClr val="F5B8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7" name="Imagen 46">
              <a:extLst>
                <a:ext uri="{FF2B5EF4-FFF2-40B4-BE49-F238E27FC236}">
                  <a16:creationId xmlns:a16="http://schemas.microsoft.com/office/drawing/2014/main" id="{576FDE8F-8248-476F-83B4-A54E90A79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219" y="4151377"/>
              <a:ext cx="224051" cy="277008"/>
            </a:xfrm>
            <a:prstGeom prst="rect">
              <a:avLst/>
            </a:prstGeom>
          </p:spPr>
        </p:pic>
        <p:sp>
          <p:nvSpPr>
            <p:cNvPr id="48" name="Elipse 47">
              <a:extLst>
                <a:ext uri="{FF2B5EF4-FFF2-40B4-BE49-F238E27FC236}">
                  <a16:creationId xmlns:a16="http://schemas.microsoft.com/office/drawing/2014/main" id="{D15DCACE-26F2-4684-AF63-614E736F770C}"/>
                </a:ext>
              </a:extLst>
            </p:cNvPr>
            <p:cNvSpPr/>
            <p:nvPr/>
          </p:nvSpPr>
          <p:spPr>
            <a:xfrm>
              <a:off x="5141770" y="4003313"/>
              <a:ext cx="540000" cy="54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Elipse 48">
              <a:extLst>
                <a:ext uri="{FF2B5EF4-FFF2-40B4-BE49-F238E27FC236}">
                  <a16:creationId xmlns:a16="http://schemas.microsoft.com/office/drawing/2014/main" id="{4CAEF177-9E4C-4E61-B8F5-B911455FCA94}"/>
                </a:ext>
              </a:extLst>
            </p:cNvPr>
            <p:cNvSpPr/>
            <p:nvPr/>
          </p:nvSpPr>
          <p:spPr>
            <a:xfrm>
              <a:off x="5231770" y="4093313"/>
              <a:ext cx="360000" cy="360000"/>
            </a:xfrm>
            <a:prstGeom prst="ellipse">
              <a:avLst/>
            </a:prstGeom>
            <a:solidFill>
              <a:srgbClr val="F5B88F"/>
            </a:solidFill>
            <a:ln>
              <a:solidFill>
                <a:srgbClr val="F5B8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0" name="Imagen 49">
              <a:extLst>
                <a:ext uri="{FF2B5EF4-FFF2-40B4-BE49-F238E27FC236}">
                  <a16:creationId xmlns:a16="http://schemas.microsoft.com/office/drawing/2014/main" id="{FFC3B526-50C2-4112-ADFC-ECB3E96EA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744" y="4130261"/>
              <a:ext cx="224051" cy="277008"/>
            </a:xfrm>
            <a:prstGeom prst="rect">
              <a:avLst/>
            </a:prstGeom>
          </p:spPr>
        </p:pic>
        <p:sp>
          <p:nvSpPr>
            <p:cNvPr id="51" name="Elipse 50">
              <a:extLst>
                <a:ext uri="{FF2B5EF4-FFF2-40B4-BE49-F238E27FC236}">
                  <a16:creationId xmlns:a16="http://schemas.microsoft.com/office/drawing/2014/main" id="{9FFF11A8-DC57-4D8B-8958-E6AE47A628A9}"/>
                </a:ext>
              </a:extLst>
            </p:cNvPr>
            <p:cNvSpPr/>
            <p:nvPr/>
          </p:nvSpPr>
          <p:spPr>
            <a:xfrm>
              <a:off x="8716428" y="3859173"/>
              <a:ext cx="540000" cy="54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Elipse 51">
              <a:extLst>
                <a:ext uri="{FF2B5EF4-FFF2-40B4-BE49-F238E27FC236}">
                  <a16:creationId xmlns:a16="http://schemas.microsoft.com/office/drawing/2014/main" id="{2D261C6C-265F-4807-B2A9-4B3518DEA068}"/>
                </a:ext>
              </a:extLst>
            </p:cNvPr>
            <p:cNvSpPr/>
            <p:nvPr/>
          </p:nvSpPr>
          <p:spPr>
            <a:xfrm>
              <a:off x="8806428" y="3949173"/>
              <a:ext cx="360000" cy="360000"/>
            </a:xfrm>
            <a:prstGeom prst="ellipse">
              <a:avLst/>
            </a:prstGeom>
            <a:solidFill>
              <a:srgbClr val="F5B88F"/>
            </a:solidFill>
            <a:ln>
              <a:solidFill>
                <a:srgbClr val="F5B8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3" name="Imagen 52">
              <a:extLst>
                <a:ext uri="{FF2B5EF4-FFF2-40B4-BE49-F238E27FC236}">
                  <a16:creationId xmlns:a16="http://schemas.microsoft.com/office/drawing/2014/main" id="{250149A9-21E8-4000-86B7-046C17656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4402" y="3986121"/>
              <a:ext cx="224051" cy="277008"/>
            </a:xfrm>
            <a:prstGeom prst="rect">
              <a:avLst/>
            </a:prstGeom>
          </p:spPr>
        </p:pic>
        <p:sp>
          <p:nvSpPr>
            <p:cNvPr id="54" name="Elipse 53">
              <a:extLst>
                <a:ext uri="{FF2B5EF4-FFF2-40B4-BE49-F238E27FC236}">
                  <a16:creationId xmlns:a16="http://schemas.microsoft.com/office/drawing/2014/main" id="{622546FA-4BB1-478A-921D-FE8C115EC5A0}"/>
                </a:ext>
              </a:extLst>
            </p:cNvPr>
            <p:cNvSpPr/>
            <p:nvPr/>
          </p:nvSpPr>
          <p:spPr>
            <a:xfrm>
              <a:off x="9890381" y="3732228"/>
              <a:ext cx="540000" cy="54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Elipse 54">
              <a:extLst>
                <a:ext uri="{FF2B5EF4-FFF2-40B4-BE49-F238E27FC236}">
                  <a16:creationId xmlns:a16="http://schemas.microsoft.com/office/drawing/2014/main" id="{73F32F5C-274F-4ABF-9A82-1C70390CD557}"/>
                </a:ext>
              </a:extLst>
            </p:cNvPr>
            <p:cNvSpPr/>
            <p:nvPr/>
          </p:nvSpPr>
          <p:spPr>
            <a:xfrm>
              <a:off x="9980381" y="3822228"/>
              <a:ext cx="360000" cy="360000"/>
            </a:xfrm>
            <a:prstGeom prst="ellipse">
              <a:avLst/>
            </a:prstGeom>
            <a:solidFill>
              <a:srgbClr val="F5B88F"/>
            </a:solidFill>
            <a:ln>
              <a:solidFill>
                <a:srgbClr val="F5B88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6" name="Imagen 55">
              <a:extLst>
                <a:ext uri="{FF2B5EF4-FFF2-40B4-BE49-F238E27FC236}">
                  <a16:creationId xmlns:a16="http://schemas.microsoft.com/office/drawing/2014/main" id="{C7CE98DB-E7A5-4858-9785-202B27D0C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355" y="3859176"/>
              <a:ext cx="224051" cy="277008"/>
            </a:xfrm>
            <a:prstGeom prst="rect">
              <a:avLst/>
            </a:prstGeom>
          </p:spPr>
        </p:pic>
        <p:sp>
          <p:nvSpPr>
            <p:cNvPr id="59" name="CuadroTexto 58">
              <a:extLst>
                <a:ext uri="{FF2B5EF4-FFF2-40B4-BE49-F238E27FC236}">
                  <a16:creationId xmlns:a16="http://schemas.microsoft.com/office/drawing/2014/main" id="{AEA7650F-0EBD-4B71-841A-AFB9240EF9D6}"/>
                </a:ext>
              </a:extLst>
            </p:cNvPr>
            <p:cNvSpPr txBox="1"/>
            <p:nvPr/>
          </p:nvSpPr>
          <p:spPr>
            <a:xfrm>
              <a:off x="1361636" y="5577626"/>
              <a:ext cx="991777" cy="261610"/>
            </a:xfrm>
            <a:prstGeom prst="rect">
              <a:avLst/>
            </a:prstGeom>
            <a:noFill/>
          </p:spPr>
          <p:txBody>
            <a:bodyPr wrap="square" rtlCol="0">
              <a:spAutoFit/>
            </a:bodyPr>
            <a:lstStyle/>
            <a:p>
              <a:pPr algn="ctr"/>
              <a:r>
                <a:rPr lang="es-CO" sz="1050" b="1" dirty="0">
                  <a:latin typeface="Arial" panose="020B0604020202020204" pitchFamily="34" charset="0"/>
                  <a:cs typeface="Arial" panose="020B0604020202020204" pitchFamily="34" charset="0"/>
                </a:rPr>
                <a:t>1.APOYAR</a:t>
              </a:r>
            </a:p>
          </p:txBody>
        </p:sp>
        <p:sp>
          <p:nvSpPr>
            <p:cNvPr id="60" name="CuadroTexto 59">
              <a:extLst>
                <a:ext uri="{FF2B5EF4-FFF2-40B4-BE49-F238E27FC236}">
                  <a16:creationId xmlns:a16="http://schemas.microsoft.com/office/drawing/2014/main" id="{0F1EF8E0-6A70-4506-8A06-47E681052E9F}"/>
                </a:ext>
              </a:extLst>
            </p:cNvPr>
            <p:cNvSpPr txBox="1"/>
            <p:nvPr/>
          </p:nvSpPr>
          <p:spPr>
            <a:xfrm>
              <a:off x="2489465" y="5573579"/>
              <a:ext cx="1169499" cy="261610"/>
            </a:xfrm>
            <a:prstGeom prst="rect">
              <a:avLst/>
            </a:prstGeom>
            <a:noFill/>
          </p:spPr>
          <p:txBody>
            <a:bodyPr wrap="square" rtlCol="0">
              <a:spAutoFit/>
            </a:bodyPr>
            <a:lstStyle/>
            <a:p>
              <a:pPr algn="ctr"/>
              <a:r>
                <a:rPr lang="es-CO" sz="1050" b="1" dirty="0">
                  <a:latin typeface="Arial" panose="020B0604020202020204" pitchFamily="34" charset="0"/>
                  <a:cs typeface="Arial" panose="020B0604020202020204" pitchFamily="34" charset="0"/>
                </a:rPr>
                <a:t>2.APLICAR</a:t>
              </a:r>
            </a:p>
          </p:txBody>
        </p:sp>
        <p:sp>
          <p:nvSpPr>
            <p:cNvPr id="61" name="CuadroTexto 60">
              <a:extLst>
                <a:ext uri="{FF2B5EF4-FFF2-40B4-BE49-F238E27FC236}">
                  <a16:creationId xmlns:a16="http://schemas.microsoft.com/office/drawing/2014/main" id="{FB703E13-55DC-498F-8F5F-F622826FD019}"/>
                </a:ext>
              </a:extLst>
            </p:cNvPr>
            <p:cNvSpPr txBox="1"/>
            <p:nvPr/>
          </p:nvSpPr>
          <p:spPr>
            <a:xfrm>
              <a:off x="3658964" y="5581351"/>
              <a:ext cx="1256466" cy="253916"/>
            </a:xfrm>
            <a:prstGeom prst="rect">
              <a:avLst/>
            </a:prstGeom>
            <a:noFill/>
          </p:spPr>
          <p:txBody>
            <a:bodyPr wrap="square" rtlCol="0">
              <a:spAutoFit/>
            </a:bodyPr>
            <a:lstStyle/>
            <a:p>
              <a:pPr algn="ctr"/>
              <a:r>
                <a:rPr lang="es-CO" sz="1050" b="1" dirty="0">
                  <a:latin typeface="Arial" panose="020B0604020202020204" pitchFamily="34" charset="0"/>
                  <a:cs typeface="Arial" panose="020B0604020202020204" pitchFamily="34" charset="0"/>
                </a:rPr>
                <a:t>3.DETERMINAR</a:t>
              </a:r>
            </a:p>
          </p:txBody>
        </p:sp>
        <p:sp>
          <p:nvSpPr>
            <p:cNvPr id="62" name="CuadroTexto 61">
              <a:extLst>
                <a:ext uri="{FF2B5EF4-FFF2-40B4-BE49-F238E27FC236}">
                  <a16:creationId xmlns:a16="http://schemas.microsoft.com/office/drawing/2014/main" id="{787999F7-EB66-46EF-BF3A-02DF027EE428}"/>
                </a:ext>
              </a:extLst>
            </p:cNvPr>
            <p:cNvSpPr txBox="1"/>
            <p:nvPr/>
          </p:nvSpPr>
          <p:spPr>
            <a:xfrm>
              <a:off x="7198865" y="5594962"/>
              <a:ext cx="1169499" cy="261610"/>
            </a:xfrm>
            <a:prstGeom prst="rect">
              <a:avLst/>
            </a:prstGeom>
            <a:noFill/>
          </p:spPr>
          <p:txBody>
            <a:bodyPr wrap="square" rtlCol="0">
              <a:spAutoFit/>
            </a:bodyPr>
            <a:lstStyle/>
            <a:p>
              <a:pPr algn="ctr"/>
              <a:r>
                <a:rPr lang="es-CO" sz="1050" b="1" dirty="0">
                  <a:latin typeface="Arial" panose="020B0604020202020204" pitchFamily="34" charset="0"/>
                  <a:cs typeface="Arial" panose="020B0604020202020204" pitchFamily="34" charset="0"/>
                </a:rPr>
                <a:t>6.PRESENTAR</a:t>
              </a:r>
            </a:p>
          </p:txBody>
        </p:sp>
        <p:sp>
          <p:nvSpPr>
            <p:cNvPr id="63" name="CuadroTexto 62">
              <a:extLst>
                <a:ext uri="{FF2B5EF4-FFF2-40B4-BE49-F238E27FC236}">
                  <a16:creationId xmlns:a16="http://schemas.microsoft.com/office/drawing/2014/main" id="{F30132E8-A77D-410F-BE22-95FA63E68899}"/>
                </a:ext>
              </a:extLst>
            </p:cNvPr>
            <p:cNvSpPr txBox="1"/>
            <p:nvPr/>
          </p:nvSpPr>
          <p:spPr>
            <a:xfrm>
              <a:off x="6021322" y="5603580"/>
              <a:ext cx="1169499" cy="261610"/>
            </a:xfrm>
            <a:prstGeom prst="rect">
              <a:avLst/>
            </a:prstGeom>
            <a:noFill/>
          </p:spPr>
          <p:txBody>
            <a:bodyPr wrap="square" rtlCol="0">
              <a:spAutoFit/>
            </a:bodyPr>
            <a:lstStyle/>
            <a:p>
              <a:pPr algn="ctr"/>
              <a:r>
                <a:rPr lang="es-CO" sz="1050" b="1" dirty="0">
                  <a:latin typeface="Arial" panose="020B0604020202020204" pitchFamily="34" charset="0"/>
                  <a:cs typeface="Arial" panose="020B0604020202020204" pitchFamily="34" charset="0"/>
                </a:rPr>
                <a:t>5.PROVEER</a:t>
              </a:r>
            </a:p>
          </p:txBody>
        </p:sp>
        <p:sp>
          <p:nvSpPr>
            <p:cNvPr id="64" name="CuadroTexto 63">
              <a:extLst>
                <a:ext uri="{FF2B5EF4-FFF2-40B4-BE49-F238E27FC236}">
                  <a16:creationId xmlns:a16="http://schemas.microsoft.com/office/drawing/2014/main" id="{DAA12949-6F34-4757-8C42-C1898D361CB2}"/>
                </a:ext>
              </a:extLst>
            </p:cNvPr>
            <p:cNvSpPr txBox="1"/>
            <p:nvPr/>
          </p:nvSpPr>
          <p:spPr>
            <a:xfrm>
              <a:off x="4822369" y="5613553"/>
              <a:ext cx="1169499" cy="261610"/>
            </a:xfrm>
            <a:prstGeom prst="rect">
              <a:avLst/>
            </a:prstGeom>
            <a:noFill/>
          </p:spPr>
          <p:txBody>
            <a:bodyPr wrap="square" rtlCol="0">
              <a:spAutoFit/>
            </a:bodyPr>
            <a:lstStyle/>
            <a:p>
              <a:pPr algn="ctr"/>
              <a:r>
                <a:rPr lang="es-CO" sz="1050" b="1" dirty="0">
                  <a:latin typeface="Arial" panose="020B0604020202020204" pitchFamily="34" charset="0"/>
                  <a:cs typeface="Arial" panose="020B0604020202020204" pitchFamily="34" charset="0"/>
                </a:rPr>
                <a:t>4.SUGERIR</a:t>
              </a:r>
            </a:p>
          </p:txBody>
        </p:sp>
        <p:sp>
          <p:nvSpPr>
            <p:cNvPr id="65" name="CuadroTexto 64">
              <a:extLst>
                <a:ext uri="{FF2B5EF4-FFF2-40B4-BE49-F238E27FC236}">
                  <a16:creationId xmlns:a16="http://schemas.microsoft.com/office/drawing/2014/main" id="{A579A2F5-CA40-4603-AF36-57BFEF467A1F}"/>
                </a:ext>
              </a:extLst>
            </p:cNvPr>
            <p:cNvSpPr txBox="1"/>
            <p:nvPr/>
          </p:nvSpPr>
          <p:spPr>
            <a:xfrm>
              <a:off x="8376342" y="5627163"/>
              <a:ext cx="1169499" cy="261610"/>
            </a:xfrm>
            <a:prstGeom prst="rect">
              <a:avLst/>
            </a:prstGeom>
            <a:noFill/>
          </p:spPr>
          <p:txBody>
            <a:bodyPr wrap="square" rtlCol="0">
              <a:spAutoFit/>
            </a:bodyPr>
            <a:lstStyle/>
            <a:p>
              <a:pPr algn="ctr"/>
              <a:r>
                <a:rPr lang="es-CO" sz="1050" b="1" dirty="0">
                  <a:latin typeface="Arial" panose="020B0604020202020204" pitchFamily="34" charset="0"/>
                  <a:cs typeface="Arial" panose="020B0604020202020204" pitchFamily="34" charset="0"/>
                </a:rPr>
                <a:t>7.OPERAR</a:t>
              </a:r>
            </a:p>
          </p:txBody>
        </p:sp>
        <p:sp>
          <p:nvSpPr>
            <p:cNvPr id="66" name="CuadroTexto 65">
              <a:extLst>
                <a:ext uri="{FF2B5EF4-FFF2-40B4-BE49-F238E27FC236}">
                  <a16:creationId xmlns:a16="http://schemas.microsoft.com/office/drawing/2014/main" id="{2FC2F17C-E1F2-41CA-8B8E-3ACA6E90F7BC}"/>
                </a:ext>
              </a:extLst>
            </p:cNvPr>
            <p:cNvSpPr txBox="1"/>
            <p:nvPr/>
          </p:nvSpPr>
          <p:spPr>
            <a:xfrm>
              <a:off x="9580592" y="5519769"/>
              <a:ext cx="1169499" cy="415498"/>
            </a:xfrm>
            <a:prstGeom prst="rect">
              <a:avLst/>
            </a:prstGeom>
            <a:noFill/>
          </p:spPr>
          <p:txBody>
            <a:bodyPr wrap="square" rtlCol="0">
              <a:spAutoFit/>
            </a:bodyPr>
            <a:lstStyle/>
            <a:p>
              <a:pPr algn="ctr"/>
              <a:r>
                <a:rPr lang="es-CO" sz="1050" b="1" dirty="0">
                  <a:latin typeface="Arial" panose="020B0604020202020204" pitchFamily="34" charset="0"/>
                  <a:cs typeface="Arial" panose="020B0604020202020204" pitchFamily="34" charset="0"/>
                </a:rPr>
                <a:t>8.PRESENTAR FASES</a:t>
              </a:r>
            </a:p>
          </p:txBody>
        </p:sp>
      </p:grpSp>
    </p:spTree>
    <p:extLst>
      <p:ext uri="{BB962C8B-B14F-4D97-AF65-F5344CB8AC3E}">
        <p14:creationId xmlns:p14="http://schemas.microsoft.com/office/powerpoint/2010/main" val="3631490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3389824A-A089-42AB-A1E4-DA85727FA6AE}"/>
              </a:ext>
            </a:extLst>
          </p:cNvPr>
          <p:cNvGrpSpPr/>
          <p:nvPr/>
        </p:nvGrpSpPr>
        <p:grpSpPr>
          <a:xfrm>
            <a:off x="1905096" y="2009091"/>
            <a:ext cx="8922328" cy="2030880"/>
            <a:chOff x="1517169" y="284382"/>
            <a:chExt cx="8922328" cy="2030880"/>
          </a:xfrm>
        </p:grpSpPr>
        <p:sp>
          <p:nvSpPr>
            <p:cNvPr id="13" name="Rectángulo: esquinas redondeadas 12">
              <a:extLst>
                <a:ext uri="{FF2B5EF4-FFF2-40B4-BE49-F238E27FC236}">
                  <a16:creationId xmlns:a16="http://schemas.microsoft.com/office/drawing/2014/main" id="{E30D411E-085D-4C30-A922-B550085F2541}"/>
                </a:ext>
              </a:extLst>
            </p:cNvPr>
            <p:cNvSpPr/>
            <p:nvPr/>
          </p:nvSpPr>
          <p:spPr>
            <a:xfrm>
              <a:off x="1517169" y="284382"/>
              <a:ext cx="8922328" cy="2030880"/>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07EC210-7BD9-4B53-9035-09274F6E8B41}"/>
                </a:ext>
              </a:extLst>
            </p:cNvPr>
            <p:cNvSpPr txBox="1"/>
            <p:nvPr/>
          </p:nvSpPr>
          <p:spPr>
            <a:xfrm>
              <a:off x="3039056" y="499379"/>
              <a:ext cx="7126483" cy="1815882"/>
            </a:xfrm>
            <a:prstGeom prst="rect">
              <a:avLst/>
            </a:prstGeom>
            <a:noFill/>
          </p:spPr>
          <p:txBody>
            <a:bodyPr wrap="square" rtlCol="0">
              <a:spAutoFit/>
            </a:bodyPr>
            <a:lstStyle/>
            <a:p>
              <a:pPr marL="285750" indent="-285750">
                <a:buFont typeface="Arial" panose="020B0604020202020204" pitchFamily="34" charset="0"/>
                <a:buChar char="•"/>
              </a:pPr>
              <a:r>
                <a:rPr lang="es-CO" sz="1400" dirty="0">
                  <a:latin typeface="Arial" panose="020B0604020202020204" pitchFamily="34" charset="0"/>
                  <a:cs typeface="Arial" panose="020B0604020202020204" pitchFamily="34" charset="0"/>
                </a:rPr>
                <a:t>No conformidades potenciales y oportunidades de mejora detectadas en el análisis de los procesos.</a:t>
              </a:r>
            </a:p>
            <a:p>
              <a:pPr marL="285750" indent="-285750">
                <a:buFont typeface="Arial" panose="020B0604020202020204" pitchFamily="34" charset="0"/>
                <a:buChar char="•"/>
              </a:pPr>
              <a:r>
                <a:rPr lang="es-CO" sz="1400" dirty="0">
                  <a:latin typeface="Arial" panose="020B0604020202020204" pitchFamily="34" charset="0"/>
                  <a:cs typeface="Arial" panose="020B0604020202020204" pitchFamily="34" charset="0"/>
                </a:rPr>
                <a:t>La revisión gerencial sobre el Sistema de Control y Seguridad BASC.</a:t>
              </a:r>
            </a:p>
            <a:p>
              <a:pPr marL="285750" indent="-285750">
                <a:buFont typeface="Arial" panose="020B0604020202020204" pitchFamily="34" charset="0"/>
                <a:buChar char="•"/>
              </a:pPr>
              <a:r>
                <a:rPr lang="es-CO" sz="1400" dirty="0">
                  <a:latin typeface="Arial" panose="020B0604020202020204" pitchFamily="34" charset="0"/>
                  <a:cs typeface="Arial" panose="020B0604020202020204" pitchFamily="34" charset="0"/>
                </a:rPr>
                <a:t>No conformidades, observaciones y oportunidades de mejora encontradas en las Auditorías internas.</a:t>
              </a:r>
            </a:p>
            <a:p>
              <a:pPr marL="285750" indent="-285750">
                <a:buFont typeface="Arial" panose="020B0604020202020204" pitchFamily="34" charset="0"/>
                <a:buChar char="•"/>
              </a:pPr>
              <a:r>
                <a:rPr lang="es-CO" sz="1400" dirty="0">
                  <a:latin typeface="Arial" panose="020B0604020202020204" pitchFamily="34" charset="0"/>
                  <a:cs typeface="Arial" panose="020B0604020202020204" pitchFamily="34" charset="0"/>
                </a:rPr>
                <a:t>No conformidades potenciales, observaciones y oportunidades de mejora detectadas en el desarrollo diario del trabajo.</a:t>
              </a:r>
            </a:p>
            <a:p>
              <a:endParaRPr lang="es-CO" sz="1400" dirty="0">
                <a:latin typeface="Arial" panose="020B0604020202020204" pitchFamily="34" charset="0"/>
                <a:cs typeface="Arial" panose="020B0604020202020204" pitchFamily="34" charset="0"/>
              </a:endParaRPr>
            </a:p>
          </p:txBody>
        </p:sp>
        <p:pic>
          <p:nvPicPr>
            <p:cNvPr id="18" name="Imagen 17">
              <a:extLst>
                <a:ext uri="{FF2B5EF4-FFF2-40B4-BE49-F238E27FC236}">
                  <a16:creationId xmlns:a16="http://schemas.microsoft.com/office/drawing/2014/main" id="{B20C7870-71EA-49C2-9099-1E956F745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781" y="715488"/>
              <a:ext cx="1168663" cy="1168663"/>
            </a:xfrm>
            <a:prstGeom prst="rect">
              <a:avLst/>
            </a:prstGeom>
          </p:spPr>
        </p:pic>
      </p:grpSp>
    </p:spTree>
    <p:extLst>
      <p:ext uri="{BB962C8B-B14F-4D97-AF65-F5344CB8AC3E}">
        <p14:creationId xmlns:p14="http://schemas.microsoft.com/office/powerpoint/2010/main" val="2876698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48579E5C-2921-448E-AB40-777C5EE31C7D}"/>
              </a:ext>
            </a:extLst>
          </p:cNvPr>
          <p:cNvGrpSpPr/>
          <p:nvPr/>
        </p:nvGrpSpPr>
        <p:grpSpPr>
          <a:xfrm>
            <a:off x="1473974" y="554346"/>
            <a:ext cx="9244052" cy="5462406"/>
            <a:chOff x="1495203" y="817594"/>
            <a:chExt cx="9244052" cy="5462406"/>
          </a:xfrm>
        </p:grpSpPr>
        <p:sp>
          <p:nvSpPr>
            <p:cNvPr id="19" name="Rectángulo 18">
              <a:extLst>
                <a:ext uri="{FF2B5EF4-FFF2-40B4-BE49-F238E27FC236}">
                  <a16:creationId xmlns:a16="http://schemas.microsoft.com/office/drawing/2014/main" id="{D1AE7D59-C022-401D-9137-CB0202DE1262}"/>
                </a:ext>
              </a:extLst>
            </p:cNvPr>
            <p:cNvSpPr/>
            <p:nvPr/>
          </p:nvSpPr>
          <p:spPr>
            <a:xfrm>
              <a:off x="1497497" y="817594"/>
              <a:ext cx="2226365"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latin typeface="Arial" panose="020B0604020202020204" pitchFamily="34" charset="0"/>
                  <a:cs typeface="Arial" panose="020B0604020202020204" pitchFamily="34" charset="0"/>
                </a:rPr>
                <a:t>NO CONFORMIDAD</a:t>
              </a:r>
            </a:p>
          </p:txBody>
        </p:sp>
        <p:sp>
          <p:nvSpPr>
            <p:cNvPr id="20" name="Rectángulo 19">
              <a:extLst>
                <a:ext uri="{FF2B5EF4-FFF2-40B4-BE49-F238E27FC236}">
                  <a16:creationId xmlns:a16="http://schemas.microsoft.com/office/drawing/2014/main" id="{D2784ACF-E9BD-4620-B047-AD09C018CBCF}"/>
                </a:ext>
              </a:extLst>
            </p:cNvPr>
            <p:cNvSpPr/>
            <p:nvPr/>
          </p:nvSpPr>
          <p:spPr>
            <a:xfrm>
              <a:off x="1497496" y="1432268"/>
              <a:ext cx="2226365" cy="192401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Incumplimiento de un requisito.</a:t>
              </a: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p:txBody>
        </p:sp>
        <p:sp>
          <p:nvSpPr>
            <p:cNvPr id="34" name="Flecha: hacia abajo 33">
              <a:extLst>
                <a:ext uri="{FF2B5EF4-FFF2-40B4-BE49-F238E27FC236}">
                  <a16:creationId xmlns:a16="http://schemas.microsoft.com/office/drawing/2014/main" id="{480EF891-B83D-4AAA-99D4-3AE880469F49}"/>
                </a:ext>
              </a:extLst>
            </p:cNvPr>
            <p:cNvSpPr/>
            <p:nvPr/>
          </p:nvSpPr>
          <p:spPr>
            <a:xfrm>
              <a:off x="2345636" y="1432269"/>
              <a:ext cx="530087" cy="46305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35" name="Rectángulo 34">
              <a:extLst>
                <a:ext uri="{FF2B5EF4-FFF2-40B4-BE49-F238E27FC236}">
                  <a16:creationId xmlns:a16="http://schemas.microsoft.com/office/drawing/2014/main" id="{68E90DA8-890D-4994-8DB5-79185F2FDDBB}"/>
                </a:ext>
              </a:extLst>
            </p:cNvPr>
            <p:cNvSpPr/>
            <p:nvPr/>
          </p:nvSpPr>
          <p:spPr>
            <a:xfrm>
              <a:off x="3836504" y="824221"/>
              <a:ext cx="2226365"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latin typeface="Arial" panose="020B0604020202020204" pitchFamily="34" charset="0"/>
                  <a:cs typeface="Arial" panose="020B0604020202020204" pitchFamily="34" charset="0"/>
                </a:rPr>
                <a:t>CORRECCIÓN</a:t>
              </a:r>
            </a:p>
          </p:txBody>
        </p:sp>
        <p:sp>
          <p:nvSpPr>
            <p:cNvPr id="36" name="Rectángulo 35">
              <a:extLst>
                <a:ext uri="{FF2B5EF4-FFF2-40B4-BE49-F238E27FC236}">
                  <a16:creationId xmlns:a16="http://schemas.microsoft.com/office/drawing/2014/main" id="{8AF9A647-D46B-4745-9943-4E47BD25337F}"/>
                </a:ext>
              </a:extLst>
            </p:cNvPr>
            <p:cNvSpPr/>
            <p:nvPr/>
          </p:nvSpPr>
          <p:spPr>
            <a:xfrm>
              <a:off x="3836503" y="1481927"/>
              <a:ext cx="2226365" cy="192401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solidFill>
                  <a:schemeClr val="tx1"/>
                </a:solidFill>
                <a:latin typeface="Arial" panose="020B0604020202020204" pitchFamily="34" charset="0"/>
                <a:cs typeface="Arial" panose="020B0604020202020204" pitchFamily="34" charset="0"/>
              </a:endParaRPr>
            </a:p>
            <a:p>
              <a:pPr algn="ctr"/>
              <a:endParaRPr lang="es-CO" sz="12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Eliminar uno no conformidad detectada</a:t>
              </a:r>
            </a:p>
            <a:p>
              <a:pPr algn="ctr"/>
              <a:endParaRPr lang="es-CO" sz="8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Mantener registros de las correcciones y del análisis para determinar si se requieren acciones correctivas adicionales.</a:t>
              </a: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p:txBody>
        </p:sp>
        <p:sp>
          <p:nvSpPr>
            <p:cNvPr id="37" name="Flecha: hacia abajo 36">
              <a:extLst>
                <a:ext uri="{FF2B5EF4-FFF2-40B4-BE49-F238E27FC236}">
                  <a16:creationId xmlns:a16="http://schemas.microsoft.com/office/drawing/2014/main" id="{61B9259A-35A1-49CD-B5F3-46FAEBF2664C}"/>
                </a:ext>
              </a:extLst>
            </p:cNvPr>
            <p:cNvSpPr/>
            <p:nvPr/>
          </p:nvSpPr>
          <p:spPr>
            <a:xfrm>
              <a:off x="4684643" y="1438896"/>
              <a:ext cx="530087" cy="46305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38" name="Rectángulo 37">
              <a:extLst>
                <a:ext uri="{FF2B5EF4-FFF2-40B4-BE49-F238E27FC236}">
                  <a16:creationId xmlns:a16="http://schemas.microsoft.com/office/drawing/2014/main" id="{035B43FD-683A-4DAE-B60D-FF4596A8BC69}"/>
                </a:ext>
              </a:extLst>
            </p:cNvPr>
            <p:cNvSpPr/>
            <p:nvPr/>
          </p:nvSpPr>
          <p:spPr>
            <a:xfrm>
              <a:off x="6155647" y="824222"/>
              <a:ext cx="2226365"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latin typeface="Arial" panose="020B0604020202020204" pitchFamily="34" charset="0"/>
                  <a:cs typeface="Arial" panose="020B0604020202020204" pitchFamily="34" charset="0"/>
                </a:rPr>
                <a:t>ACCIÓN CORRECTIVA</a:t>
              </a:r>
            </a:p>
          </p:txBody>
        </p:sp>
        <p:sp>
          <p:nvSpPr>
            <p:cNvPr id="39" name="Rectángulo 38">
              <a:extLst>
                <a:ext uri="{FF2B5EF4-FFF2-40B4-BE49-F238E27FC236}">
                  <a16:creationId xmlns:a16="http://schemas.microsoft.com/office/drawing/2014/main" id="{69B6FECA-7D50-4536-A11E-DA3DFF94E349}"/>
                </a:ext>
              </a:extLst>
            </p:cNvPr>
            <p:cNvSpPr/>
            <p:nvPr/>
          </p:nvSpPr>
          <p:spPr>
            <a:xfrm>
              <a:off x="6155646" y="1479260"/>
              <a:ext cx="2226365" cy="192401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900" dirty="0">
                <a:solidFill>
                  <a:schemeClr val="tx1"/>
                </a:solidFill>
                <a:latin typeface="Arial" panose="020B0604020202020204" pitchFamily="34" charset="0"/>
                <a:cs typeface="Arial" panose="020B0604020202020204" pitchFamily="34" charset="0"/>
              </a:endParaRPr>
            </a:p>
            <a:p>
              <a:pPr algn="ctr"/>
              <a:endParaRPr lang="es-CO" sz="900" dirty="0">
                <a:solidFill>
                  <a:schemeClr val="tx1"/>
                </a:solidFill>
                <a:latin typeface="Arial" panose="020B0604020202020204" pitchFamily="34" charset="0"/>
                <a:cs typeface="Arial" panose="020B0604020202020204" pitchFamily="34" charset="0"/>
              </a:endParaRPr>
            </a:p>
            <a:p>
              <a:pPr algn="ctr"/>
              <a:endParaRPr lang="es-CO" sz="9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Eliminar la causa de una no conformidad detectada u otra situación.</a:t>
              </a:r>
            </a:p>
            <a:p>
              <a:pPr algn="ct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r>
                <a:rPr lang="es-CO" sz="800" dirty="0">
                  <a:solidFill>
                    <a:schemeClr val="tx1"/>
                  </a:solidFill>
                  <a:latin typeface="Arial" panose="020B0604020202020204" pitchFamily="34" charset="0"/>
                  <a:cs typeface="Arial" panose="020B0604020202020204" pitchFamily="34" charset="0"/>
                </a:rPr>
                <a:t>Registrar los no conformidades</a:t>
              </a:r>
            </a:p>
            <a:p>
              <a:pPr marL="228600" indent="-228600">
                <a:buAutoNum type="alphaLcPeriod"/>
              </a:pPr>
              <a:r>
                <a:rPr lang="es-CO" sz="800" dirty="0">
                  <a:solidFill>
                    <a:schemeClr val="tx1"/>
                  </a:solidFill>
                  <a:latin typeface="Arial" panose="020B0604020202020204" pitchFamily="34" charset="0"/>
                  <a:cs typeface="Arial" panose="020B0604020202020204" pitchFamily="34" charset="0"/>
                </a:rPr>
                <a:t>Desarrollar un análisis de las causas</a:t>
              </a:r>
            </a:p>
            <a:p>
              <a:pPr marL="228600" indent="-228600">
                <a:buAutoNum type="alphaLcPeriod"/>
              </a:pPr>
              <a:r>
                <a:rPr lang="es-CO" sz="800" dirty="0">
                  <a:solidFill>
                    <a:schemeClr val="tx1"/>
                  </a:solidFill>
                  <a:latin typeface="Arial" panose="020B0604020202020204" pitchFamily="34" charset="0"/>
                  <a:cs typeface="Arial" panose="020B0604020202020204" pitchFamily="34" charset="0"/>
                </a:rPr>
                <a:t>Determinar e implementar las acciones correspondientes para eliminar estas causas, incluyendo fechas limites y los responsables</a:t>
              </a:r>
            </a:p>
            <a:p>
              <a:pPr marL="228600" indent="-228600">
                <a:buAutoNum type="alphaLcPeriod"/>
              </a:pPr>
              <a:r>
                <a:rPr lang="es-CO" sz="800" dirty="0">
                  <a:solidFill>
                    <a:schemeClr val="tx1"/>
                  </a:solidFill>
                  <a:latin typeface="Arial" panose="020B0604020202020204" pitchFamily="34" charset="0"/>
                  <a:cs typeface="Arial" panose="020B0604020202020204" pitchFamily="34" charset="0"/>
                </a:rPr>
                <a:t>Verificar la eficacia de las acciones tomadas</a:t>
              </a: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p:txBody>
        </p:sp>
        <p:sp>
          <p:nvSpPr>
            <p:cNvPr id="40" name="Flecha: hacia abajo 39">
              <a:extLst>
                <a:ext uri="{FF2B5EF4-FFF2-40B4-BE49-F238E27FC236}">
                  <a16:creationId xmlns:a16="http://schemas.microsoft.com/office/drawing/2014/main" id="{6B23A731-1D94-4163-90A7-CACEE19BA1DE}"/>
                </a:ext>
              </a:extLst>
            </p:cNvPr>
            <p:cNvSpPr/>
            <p:nvPr/>
          </p:nvSpPr>
          <p:spPr>
            <a:xfrm>
              <a:off x="7003786" y="1438897"/>
              <a:ext cx="530087" cy="46305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41" name="Rectángulo 40">
              <a:extLst>
                <a:ext uri="{FF2B5EF4-FFF2-40B4-BE49-F238E27FC236}">
                  <a16:creationId xmlns:a16="http://schemas.microsoft.com/office/drawing/2014/main" id="{DD5C01C4-DBE9-4811-A7E9-2BE3D8D56CCB}"/>
                </a:ext>
              </a:extLst>
            </p:cNvPr>
            <p:cNvSpPr/>
            <p:nvPr/>
          </p:nvSpPr>
          <p:spPr>
            <a:xfrm>
              <a:off x="8488026" y="837474"/>
              <a:ext cx="2226365"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latin typeface="Arial" panose="020B0604020202020204" pitchFamily="34" charset="0"/>
                  <a:cs typeface="Arial" panose="020B0604020202020204" pitchFamily="34" charset="0"/>
                </a:rPr>
                <a:t>ACCIÓN DE MEJORA</a:t>
              </a:r>
            </a:p>
          </p:txBody>
        </p:sp>
        <p:sp>
          <p:nvSpPr>
            <p:cNvPr id="42" name="Rectángulo 41">
              <a:extLst>
                <a:ext uri="{FF2B5EF4-FFF2-40B4-BE49-F238E27FC236}">
                  <a16:creationId xmlns:a16="http://schemas.microsoft.com/office/drawing/2014/main" id="{FFCB7F16-059A-4F77-B4F9-5AC7B937533E}"/>
                </a:ext>
              </a:extLst>
            </p:cNvPr>
            <p:cNvSpPr/>
            <p:nvPr/>
          </p:nvSpPr>
          <p:spPr>
            <a:xfrm>
              <a:off x="8488025" y="1473673"/>
              <a:ext cx="2226365" cy="192401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Determinar, registrar y dar seguimiento a las oportunidades de mejora e implementar acciones para resultados previstos, fortalecer el sistema y la gestión de riesgos.</a:t>
              </a: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p:txBody>
        </p:sp>
        <p:sp>
          <p:nvSpPr>
            <p:cNvPr id="43" name="Flecha: hacia abajo 42">
              <a:extLst>
                <a:ext uri="{FF2B5EF4-FFF2-40B4-BE49-F238E27FC236}">
                  <a16:creationId xmlns:a16="http://schemas.microsoft.com/office/drawing/2014/main" id="{3A9236D1-7F80-4AE6-82D4-6C98C90FBF68}"/>
                </a:ext>
              </a:extLst>
            </p:cNvPr>
            <p:cNvSpPr/>
            <p:nvPr/>
          </p:nvSpPr>
          <p:spPr>
            <a:xfrm>
              <a:off x="9336165" y="1452149"/>
              <a:ext cx="530087" cy="46305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44" name="Rectángulo 43">
              <a:extLst>
                <a:ext uri="{FF2B5EF4-FFF2-40B4-BE49-F238E27FC236}">
                  <a16:creationId xmlns:a16="http://schemas.microsoft.com/office/drawing/2014/main" id="{FA4734A5-72C9-4ABF-A1C2-6DBB8D4EF16F}"/>
                </a:ext>
              </a:extLst>
            </p:cNvPr>
            <p:cNvSpPr/>
            <p:nvPr/>
          </p:nvSpPr>
          <p:spPr>
            <a:xfrm>
              <a:off x="1497495" y="3396649"/>
              <a:ext cx="9216895" cy="2883351"/>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600" b="1" dirty="0">
                <a:solidFill>
                  <a:schemeClr val="tx1"/>
                </a:solidFill>
                <a:latin typeface="Arial" panose="020B0604020202020204" pitchFamily="34" charset="0"/>
                <a:cs typeface="Arial" panose="020B0604020202020204" pitchFamily="34" charset="0"/>
              </a:endParaRPr>
            </a:p>
            <a:p>
              <a:pPr algn="ctr"/>
              <a:r>
                <a:rPr lang="es-CO" sz="1600" b="1" dirty="0">
                  <a:solidFill>
                    <a:srgbClr val="2F5597"/>
                  </a:solidFill>
                  <a:latin typeface="Arial" panose="020B0604020202020204" pitchFamily="34" charset="0"/>
                  <a:cs typeface="Arial" panose="020B0604020202020204" pitchFamily="34" charset="0"/>
                </a:rPr>
                <a:t>REVISIÓN POR LA DIRECCIÓN</a:t>
              </a:r>
            </a:p>
            <a:p>
              <a:pPr algn="ctr"/>
              <a:endParaRPr lang="es-CO" sz="1600" b="1" dirty="0">
                <a:solidFill>
                  <a:schemeClr val="tx1"/>
                </a:solidFill>
                <a:latin typeface="Arial" panose="020B0604020202020204" pitchFamily="34" charset="0"/>
                <a:cs typeface="Arial" panose="020B0604020202020204" pitchFamily="34" charset="0"/>
              </a:endParaRPr>
            </a:p>
            <a:p>
              <a:pPr algn="ctr"/>
              <a:endParaRPr lang="es-CO" sz="1600" b="1" dirty="0">
                <a:solidFill>
                  <a:schemeClr val="tx1"/>
                </a:solidFill>
                <a:latin typeface="Arial" panose="020B0604020202020204" pitchFamily="34" charset="0"/>
                <a:cs typeface="Arial" panose="020B0604020202020204" pitchFamily="34" charset="0"/>
              </a:endParaRPr>
            </a:p>
            <a:p>
              <a:pPr algn="ctr"/>
              <a:endParaRPr lang="es-CO" sz="1600" b="1" dirty="0">
                <a:solidFill>
                  <a:schemeClr val="tx1"/>
                </a:solidFill>
                <a:latin typeface="Arial" panose="020B0604020202020204" pitchFamily="34" charset="0"/>
                <a:cs typeface="Arial" panose="020B0604020202020204" pitchFamily="34" charset="0"/>
              </a:endParaRPr>
            </a:p>
            <a:p>
              <a:pPr algn="ctr"/>
              <a:endParaRPr lang="es-CO" sz="1600" b="1" dirty="0">
                <a:solidFill>
                  <a:schemeClr val="tx1"/>
                </a:solidFill>
                <a:latin typeface="Arial" panose="020B0604020202020204" pitchFamily="34" charset="0"/>
                <a:cs typeface="Arial" panose="020B0604020202020204" pitchFamily="34" charset="0"/>
              </a:endParaRPr>
            </a:p>
            <a:p>
              <a:pPr algn="ctr"/>
              <a:endParaRPr lang="es-CO" sz="1600" b="1" dirty="0">
                <a:solidFill>
                  <a:schemeClr val="tx1"/>
                </a:solidFill>
                <a:latin typeface="Arial" panose="020B0604020202020204" pitchFamily="34" charset="0"/>
                <a:cs typeface="Arial" panose="020B0604020202020204" pitchFamily="34" charset="0"/>
              </a:endParaRPr>
            </a:p>
            <a:p>
              <a:pPr algn="ctr"/>
              <a:endParaRPr lang="es-CO" sz="1600" b="1" dirty="0">
                <a:solidFill>
                  <a:schemeClr val="tx1"/>
                </a:solidFill>
                <a:latin typeface="Arial" panose="020B0604020202020204" pitchFamily="34" charset="0"/>
                <a:cs typeface="Arial" panose="020B0604020202020204" pitchFamily="34" charset="0"/>
              </a:endParaRPr>
            </a:p>
            <a:p>
              <a:pPr algn="ctr"/>
              <a:endParaRPr lang="es-CO" sz="1600" b="1" dirty="0">
                <a:solidFill>
                  <a:schemeClr val="tx1"/>
                </a:solidFill>
                <a:latin typeface="Arial" panose="020B0604020202020204" pitchFamily="34" charset="0"/>
                <a:cs typeface="Arial" panose="020B0604020202020204" pitchFamily="34" charset="0"/>
              </a:endParaRPr>
            </a:p>
            <a:p>
              <a:pPr algn="ctr"/>
              <a:endParaRPr lang="es-CO" sz="1600" b="1" dirty="0">
                <a:solidFill>
                  <a:schemeClr val="tx1"/>
                </a:solidFill>
                <a:latin typeface="Arial" panose="020B0604020202020204" pitchFamily="34" charset="0"/>
                <a:cs typeface="Arial" panose="020B0604020202020204" pitchFamily="34" charset="0"/>
              </a:endParaRPr>
            </a:p>
            <a:p>
              <a:pPr algn="ctr"/>
              <a:endParaRPr lang="es-CO" sz="1600" b="1" dirty="0">
                <a:solidFill>
                  <a:schemeClr val="tx1"/>
                </a:solidFill>
                <a:latin typeface="Arial" panose="020B0604020202020204" pitchFamily="34" charset="0"/>
                <a:cs typeface="Arial" panose="020B0604020202020204" pitchFamily="34" charset="0"/>
              </a:endParaRPr>
            </a:p>
            <a:p>
              <a:pPr algn="ctr"/>
              <a:endParaRPr lang="es-CO" sz="1600" b="1" dirty="0">
                <a:solidFill>
                  <a:schemeClr val="tx1"/>
                </a:solidFill>
                <a:latin typeface="Arial" panose="020B0604020202020204" pitchFamily="34" charset="0"/>
                <a:cs typeface="Arial" panose="020B0604020202020204" pitchFamily="34" charset="0"/>
              </a:endParaRPr>
            </a:p>
          </p:txBody>
        </p:sp>
        <p:sp>
          <p:nvSpPr>
            <p:cNvPr id="45" name="CuadroTexto 44">
              <a:extLst>
                <a:ext uri="{FF2B5EF4-FFF2-40B4-BE49-F238E27FC236}">
                  <a16:creationId xmlns:a16="http://schemas.microsoft.com/office/drawing/2014/main" id="{9B2EE7E5-9FA7-4F7D-9C1D-2C1A3F8CD58E}"/>
                </a:ext>
              </a:extLst>
            </p:cNvPr>
            <p:cNvSpPr txBox="1"/>
            <p:nvPr/>
          </p:nvSpPr>
          <p:spPr>
            <a:xfrm>
              <a:off x="1495203" y="3841889"/>
              <a:ext cx="8065656" cy="246221"/>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La alta dirección debe revisar el SGCS BASC a intervalos planificados (mínimo una vez al año) y debe incluir:</a:t>
              </a:r>
            </a:p>
          </p:txBody>
        </p:sp>
        <p:sp>
          <p:nvSpPr>
            <p:cNvPr id="46" name="CuadroTexto 45">
              <a:extLst>
                <a:ext uri="{FF2B5EF4-FFF2-40B4-BE49-F238E27FC236}">
                  <a16:creationId xmlns:a16="http://schemas.microsoft.com/office/drawing/2014/main" id="{16CD4969-998C-46BE-B4E3-62B2F34F9B76}"/>
                </a:ext>
              </a:extLst>
            </p:cNvPr>
            <p:cNvSpPr txBox="1"/>
            <p:nvPr/>
          </p:nvSpPr>
          <p:spPr>
            <a:xfrm>
              <a:off x="1495203" y="4097449"/>
              <a:ext cx="4660443" cy="2062103"/>
            </a:xfrm>
            <a:prstGeom prst="rect">
              <a:avLst/>
            </a:prstGeom>
            <a:noFill/>
          </p:spPr>
          <p:txBody>
            <a:bodyPr wrap="square" rtlCol="0">
              <a:spAutoFit/>
            </a:bodyPr>
            <a:lstStyle/>
            <a:p>
              <a:r>
                <a:rPr lang="es-CO" sz="800" b="1" dirty="0">
                  <a:solidFill>
                    <a:srgbClr val="2F5597"/>
                  </a:solidFill>
                  <a:latin typeface="Arial" panose="020B0604020202020204" pitchFamily="34" charset="0"/>
                  <a:cs typeface="Arial" panose="020B0604020202020204" pitchFamily="34" charset="0"/>
                </a:rPr>
                <a:t>Evidencia sobre los elementos de entrada:</a:t>
              </a:r>
            </a:p>
            <a:p>
              <a:r>
                <a:rPr lang="es-CO" sz="800" dirty="0">
                  <a:latin typeface="Arial" panose="020B0604020202020204" pitchFamily="34" charset="0"/>
                  <a:cs typeface="Arial" panose="020B0604020202020204" pitchFamily="34" charset="0"/>
                </a:rPr>
                <a:t>a) Cumplimiento de acuerdos documentados en revisiones anteriores por la dirección.</a:t>
              </a:r>
            </a:p>
            <a:p>
              <a:r>
                <a:rPr lang="es-CO" sz="800" dirty="0">
                  <a:latin typeface="Arial" panose="020B0604020202020204" pitchFamily="34" charset="0"/>
                  <a:cs typeface="Arial" panose="020B0604020202020204" pitchFamily="34" charset="0"/>
                </a:rPr>
                <a:t>b) Los cambios en : </a:t>
              </a:r>
            </a:p>
            <a:p>
              <a:pPr marL="180975"/>
              <a:r>
                <a:rPr lang="es-CO" sz="800" dirty="0">
                  <a:latin typeface="Arial" panose="020B0604020202020204" pitchFamily="34" charset="0"/>
                  <a:cs typeface="Arial" panose="020B0604020202020204" pitchFamily="34" charset="0"/>
                </a:rPr>
                <a:t>1. Los factores externos e internos que sean pertinentes.</a:t>
              </a:r>
            </a:p>
            <a:p>
              <a:pPr marL="180975"/>
              <a:r>
                <a:rPr lang="es-CO" sz="800" dirty="0">
                  <a:latin typeface="Arial" panose="020B0604020202020204" pitchFamily="34" charset="0"/>
                  <a:cs typeface="Arial" panose="020B0604020202020204" pitchFamily="34" charset="0"/>
                </a:rPr>
                <a:t>2. Las necesidades y expectativas de las partes interesadas, incluidos los requisitos legales y reglamentarios.</a:t>
              </a:r>
            </a:p>
            <a:p>
              <a:pPr marL="180975"/>
              <a:r>
                <a:rPr lang="es-CO" sz="800" dirty="0">
                  <a:latin typeface="Arial" panose="020B0604020202020204" pitchFamily="34" charset="0"/>
                  <a:cs typeface="Arial" panose="020B0604020202020204" pitchFamily="34" charset="0"/>
                </a:rPr>
                <a:t>3. La gestión de riesgos.</a:t>
              </a:r>
            </a:p>
            <a:p>
              <a:r>
                <a:rPr lang="es-CO" sz="800" dirty="0">
                  <a:latin typeface="Arial" panose="020B0604020202020204" pitchFamily="34" charset="0"/>
                  <a:cs typeface="Arial" panose="020B0604020202020204" pitchFamily="34" charset="0"/>
                </a:rPr>
                <a:t>c) El cumplimiento de los objetivos.</a:t>
              </a:r>
            </a:p>
            <a:p>
              <a:r>
                <a:rPr lang="es-CO" sz="800" dirty="0">
                  <a:latin typeface="Arial" panose="020B0604020202020204" pitchFamily="34" charset="0"/>
                  <a:cs typeface="Arial" panose="020B0604020202020204" pitchFamily="34" charset="0"/>
                </a:rPr>
                <a:t>d) La información sobre el desempeño del SGCS BASC, incluidas las tendencias relativas a: </a:t>
              </a:r>
            </a:p>
            <a:p>
              <a:pPr marL="180975"/>
              <a:r>
                <a:rPr lang="es-CO" sz="800" dirty="0">
                  <a:latin typeface="Arial" panose="020B0604020202020204" pitchFamily="34" charset="0"/>
                  <a:cs typeface="Arial" panose="020B0604020202020204" pitchFamily="34" charset="0"/>
                </a:rPr>
                <a:t>1. Indicadores de los procesos. </a:t>
              </a:r>
            </a:p>
            <a:p>
              <a:pPr marL="180975"/>
              <a:r>
                <a:rPr lang="es-CO" sz="800" dirty="0">
                  <a:latin typeface="Arial" panose="020B0604020202020204" pitchFamily="34" charset="0"/>
                  <a:cs typeface="Arial" panose="020B0604020202020204" pitchFamily="34" charset="0"/>
                </a:rPr>
                <a:t>2. No conformidades y acciones correctivas.  </a:t>
              </a:r>
            </a:p>
            <a:p>
              <a:pPr marL="180975"/>
              <a:r>
                <a:rPr lang="es-CO" sz="800" dirty="0">
                  <a:latin typeface="Arial" panose="020B0604020202020204" pitchFamily="34" charset="0"/>
                  <a:cs typeface="Arial" panose="020B0604020202020204" pitchFamily="34" charset="0"/>
                </a:rPr>
                <a:t>3. Resultados de seguimiento y medición.</a:t>
              </a:r>
            </a:p>
            <a:p>
              <a:pPr marL="180975"/>
              <a:r>
                <a:rPr lang="es-CO" sz="800" dirty="0">
                  <a:latin typeface="Arial" panose="020B0604020202020204" pitchFamily="34" charset="0"/>
                  <a:cs typeface="Arial" panose="020B0604020202020204" pitchFamily="34" charset="0"/>
                </a:rPr>
                <a:t>4. Cumplimiento de los requisitos legales y reglamentarios. </a:t>
              </a:r>
            </a:p>
            <a:p>
              <a:pPr marL="180975"/>
              <a:r>
                <a:rPr lang="es-CO" sz="800" dirty="0">
                  <a:latin typeface="Arial" panose="020B0604020202020204" pitchFamily="34" charset="0"/>
                  <a:cs typeface="Arial" panose="020B0604020202020204" pitchFamily="34" charset="0"/>
                </a:rPr>
                <a:t>5. Resultados de las auditorias.</a:t>
              </a:r>
            </a:p>
            <a:p>
              <a:r>
                <a:rPr lang="es-CO" sz="800" dirty="0">
                  <a:latin typeface="Arial" panose="020B0604020202020204" pitchFamily="34" charset="0"/>
                  <a:cs typeface="Arial" panose="020B0604020202020204" pitchFamily="34" charset="0"/>
                </a:rPr>
                <a:t>e) Asignación de los recursos.</a:t>
              </a:r>
            </a:p>
            <a:p>
              <a:r>
                <a:rPr lang="es-CO" sz="800" dirty="0">
                  <a:latin typeface="Arial" panose="020B0604020202020204" pitchFamily="34" charset="0"/>
                  <a:cs typeface="Arial" panose="020B0604020202020204" pitchFamily="34" charset="0"/>
                </a:rPr>
                <a:t>f)  Las acciones de mejora.</a:t>
              </a:r>
            </a:p>
          </p:txBody>
        </p:sp>
        <p:sp>
          <p:nvSpPr>
            <p:cNvPr id="47" name="CuadroTexto 46">
              <a:extLst>
                <a:ext uri="{FF2B5EF4-FFF2-40B4-BE49-F238E27FC236}">
                  <a16:creationId xmlns:a16="http://schemas.microsoft.com/office/drawing/2014/main" id="{24468AFE-41B0-43B6-AE8E-CF4A045817D4}"/>
                </a:ext>
              </a:extLst>
            </p:cNvPr>
            <p:cNvSpPr txBox="1"/>
            <p:nvPr/>
          </p:nvSpPr>
          <p:spPr>
            <a:xfrm>
              <a:off x="6291400" y="4121498"/>
              <a:ext cx="4447855" cy="1200329"/>
            </a:xfrm>
            <a:prstGeom prst="rect">
              <a:avLst/>
            </a:prstGeom>
            <a:noFill/>
          </p:spPr>
          <p:txBody>
            <a:bodyPr wrap="square" rtlCol="0">
              <a:spAutoFit/>
            </a:bodyPr>
            <a:lstStyle/>
            <a:p>
              <a:r>
                <a:rPr lang="es-CO" sz="800" b="1" dirty="0">
                  <a:solidFill>
                    <a:srgbClr val="2F5597"/>
                  </a:solidFill>
                  <a:latin typeface="Arial" panose="020B0604020202020204" pitchFamily="34" charset="0"/>
                  <a:cs typeface="Arial" panose="020B0604020202020204" pitchFamily="34" charset="0"/>
                </a:rPr>
                <a:t>Los elementos de salida de la revisión por la dirección deben incluir:</a:t>
              </a:r>
            </a:p>
            <a:p>
              <a:pPr marL="360363"/>
              <a:r>
                <a:rPr lang="es-CO" sz="800" dirty="0">
                  <a:latin typeface="Arial" panose="020B0604020202020204" pitchFamily="34" charset="0"/>
                  <a:cs typeface="Arial" panose="020B0604020202020204" pitchFamily="34" charset="0"/>
                </a:rPr>
                <a:t>a) Las conclusiones sobre la eficacia del sistema.</a:t>
              </a:r>
            </a:p>
            <a:p>
              <a:pPr marL="360363"/>
              <a:r>
                <a:rPr lang="es-CO" sz="800" dirty="0">
                  <a:latin typeface="Arial" panose="020B0604020202020204" pitchFamily="34" charset="0"/>
                  <a:cs typeface="Arial" panose="020B0604020202020204" pitchFamily="34" charset="0"/>
                </a:rPr>
                <a:t>b) Las decisiones relacionadas con las oportunidades de mejora.</a:t>
              </a:r>
            </a:p>
            <a:p>
              <a:pPr marL="360363"/>
              <a:r>
                <a:rPr lang="es-CO" sz="800" dirty="0">
                  <a:latin typeface="Arial" panose="020B0604020202020204" pitchFamily="34" charset="0"/>
                  <a:cs typeface="Arial" panose="020B0604020202020204" pitchFamily="34" charset="0"/>
                </a:rPr>
                <a:t>c) Las decisiones relacionadas con cualquier necesidad, incluidos los recursos.</a:t>
              </a:r>
            </a:p>
            <a:p>
              <a:pPr marL="360363"/>
              <a:r>
                <a:rPr lang="es-CO" sz="800" dirty="0">
                  <a:latin typeface="Arial" panose="020B0604020202020204" pitchFamily="34" charset="0"/>
                  <a:cs typeface="Arial" panose="020B0604020202020204" pitchFamily="34" charset="0"/>
                </a:rPr>
                <a:t>d) Las acciones necesarias cuando no se hayan logrado los objetivos. </a:t>
              </a:r>
            </a:p>
            <a:p>
              <a:pPr marL="360363"/>
              <a:endParaRPr lang="es-CO" sz="800" dirty="0">
                <a:latin typeface="Arial" panose="020B0604020202020204" pitchFamily="34" charset="0"/>
                <a:cs typeface="Arial" panose="020B0604020202020204" pitchFamily="34" charset="0"/>
              </a:endParaRPr>
            </a:p>
            <a:p>
              <a:pPr marL="180975"/>
              <a:r>
                <a:rPr lang="es-CO" sz="800" dirty="0">
                  <a:latin typeface="Arial" panose="020B0604020202020204" pitchFamily="34" charset="0"/>
                  <a:cs typeface="Arial" panose="020B0604020202020204" pitchFamily="34" charset="0"/>
                </a:rPr>
                <a:t>La empresa debe conservar información documentada, como evidencia de los resultados de las revisiones por la direcciones </a:t>
              </a:r>
            </a:p>
            <a:p>
              <a:pPr algn="r"/>
              <a:endParaRPr lang="es-CO" sz="800" dirty="0">
                <a:latin typeface="Arial" panose="020B0604020202020204" pitchFamily="34" charset="0"/>
                <a:cs typeface="Arial" panose="020B0604020202020204" pitchFamily="34" charset="0"/>
              </a:endParaRPr>
            </a:p>
          </p:txBody>
        </p:sp>
        <p:cxnSp>
          <p:nvCxnSpPr>
            <p:cNvPr id="48" name="Conector recto 47">
              <a:extLst>
                <a:ext uri="{FF2B5EF4-FFF2-40B4-BE49-F238E27FC236}">
                  <a16:creationId xmlns:a16="http://schemas.microsoft.com/office/drawing/2014/main" id="{0E708EE9-8DAD-48D8-851A-04B513BD246C}"/>
                </a:ext>
              </a:extLst>
            </p:cNvPr>
            <p:cNvCxnSpPr>
              <a:cxnSpLocks/>
            </p:cNvCxnSpPr>
            <p:nvPr/>
          </p:nvCxnSpPr>
          <p:spPr>
            <a:xfrm>
              <a:off x="1495203" y="3584448"/>
              <a:ext cx="9199302" cy="0"/>
            </a:xfrm>
            <a:prstGeom prst="line">
              <a:avLst/>
            </a:prstGeom>
            <a:ln w="76200">
              <a:solidFill>
                <a:srgbClr val="2F5597"/>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8345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id="{E30D411E-085D-4C30-A922-B550085F2541}"/>
              </a:ext>
            </a:extLst>
          </p:cNvPr>
          <p:cNvSpPr/>
          <p:nvPr/>
        </p:nvSpPr>
        <p:spPr>
          <a:xfrm>
            <a:off x="1517169" y="284382"/>
            <a:ext cx="8922328" cy="1599770"/>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07EC210-7BD9-4B53-9035-09274F6E8B41}"/>
              </a:ext>
            </a:extLst>
          </p:cNvPr>
          <p:cNvSpPr txBox="1"/>
          <p:nvPr/>
        </p:nvSpPr>
        <p:spPr>
          <a:xfrm>
            <a:off x="3039056" y="607212"/>
            <a:ext cx="7126483" cy="954107"/>
          </a:xfrm>
          <a:prstGeom prst="rect">
            <a:avLst/>
          </a:prstGeom>
          <a:noFill/>
        </p:spPr>
        <p:txBody>
          <a:bodyPr wrap="square" rtlCol="0">
            <a:spAutoFit/>
          </a:bodyPr>
          <a:lstStyle/>
          <a:p>
            <a:pPr marL="285750" indent="-285750">
              <a:buFont typeface="Arial" panose="020B0604020202020204" pitchFamily="34" charset="0"/>
              <a:buChar char="•"/>
            </a:pPr>
            <a:r>
              <a:rPr lang="es-CO" sz="1400" dirty="0">
                <a:latin typeface="Arial" panose="020B0604020202020204" pitchFamily="34" charset="0"/>
                <a:cs typeface="Arial" panose="020B0604020202020204" pitchFamily="34" charset="0"/>
              </a:rPr>
              <a:t>BASCF03 Formato acta de reunión</a:t>
            </a:r>
          </a:p>
          <a:p>
            <a:pPr marL="285750" indent="-285750">
              <a:buFont typeface="Arial" panose="020B0604020202020204" pitchFamily="34" charset="0"/>
              <a:buChar char="•"/>
            </a:pPr>
            <a:r>
              <a:rPr lang="es-CO" sz="1400" dirty="0">
                <a:latin typeface="Arial" panose="020B0604020202020204" pitchFamily="34" charset="0"/>
                <a:cs typeface="Arial" panose="020B0604020202020204" pitchFamily="34" charset="0"/>
              </a:rPr>
              <a:t>BASCF01 Formato plan acción preventiva y correctiva</a:t>
            </a:r>
          </a:p>
          <a:p>
            <a:pPr marL="285750" indent="-285750">
              <a:buFont typeface="Arial" panose="020B0604020202020204" pitchFamily="34" charset="0"/>
              <a:buChar char="•"/>
            </a:pPr>
            <a:r>
              <a:rPr lang="es-CO" sz="1400" dirty="0">
                <a:latin typeface="Arial" panose="020B0604020202020204" pitchFamily="34" charset="0"/>
                <a:cs typeface="Arial" panose="020B0604020202020204" pitchFamily="34" charset="0"/>
              </a:rPr>
              <a:t>BASCF02 Formato implementación acciones preventivas- correctivas</a:t>
            </a:r>
          </a:p>
          <a:p>
            <a:pPr marL="285750" indent="-285750">
              <a:buFont typeface="Arial" panose="020B0604020202020204" pitchFamily="34" charset="0"/>
              <a:buChar char="•"/>
            </a:pPr>
            <a:r>
              <a:rPr lang="es-CO" sz="1400" dirty="0">
                <a:latin typeface="Arial" panose="020B0604020202020204" pitchFamily="34" charset="0"/>
                <a:cs typeface="Arial" panose="020B0604020202020204" pitchFamily="34" charset="0"/>
              </a:rPr>
              <a:t>BASCF04 Formato conclusiones de Auditoría.</a:t>
            </a:r>
          </a:p>
        </p:txBody>
      </p:sp>
      <p:pic>
        <p:nvPicPr>
          <p:cNvPr id="18" name="Imagen 17">
            <a:extLst>
              <a:ext uri="{FF2B5EF4-FFF2-40B4-BE49-F238E27FC236}">
                <a16:creationId xmlns:a16="http://schemas.microsoft.com/office/drawing/2014/main" id="{B20C7870-71EA-49C2-9099-1E956F745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781" y="499935"/>
            <a:ext cx="1168663" cy="1168663"/>
          </a:xfrm>
          <a:prstGeom prst="rect">
            <a:avLst/>
          </a:prstGeom>
        </p:spPr>
      </p:pic>
    </p:spTree>
    <p:extLst>
      <p:ext uri="{BB962C8B-B14F-4D97-AF65-F5344CB8AC3E}">
        <p14:creationId xmlns:p14="http://schemas.microsoft.com/office/powerpoint/2010/main" val="2185652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FED6B0A7-D85D-4019-A9DA-1B9D885B9903}"/>
              </a:ext>
            </a:extLst>
          </p:cNvPr>
          <p:cNvGrpSpPr/>
          <p:nvPr/>
        </p:nvGrpSpPr>
        <p:grpSpPr>
          <a:xfrm>
            <a:off x="1634836" y="1050908"/>
            <a:ext cx="8922328" cy="4345977"/>
            <a:chOff x="1634836" y="1050908"/>
            <a:chExt cx="8922328" cy="4345977"/>
          </a:xfrm>
        </p:grpSpPr>
        <p:sp>
          <p:nvSpPr>
            <p:cNvPr id="6" name="Rectángulo: esquinas redondeadas 5">
              <a:extLst>
                <a:ext uri="{FF2B5EF4-FFF2-40B4-BE49-F238E27FC236}">
                  <a16:creationId xmlns:a16="http://schemas.microsoft.com/office/drawing/2014/main" id="{11467528-EC01-437A-B30D-C10E44E24ACE}"/>
                </a:ext>
              </a:extLst>
            </p:cNvPr>
            <p:cNvSpPr/>
            <p:nvPr/>
          </p:nvSpPr>
          <p:spPr>
            <a:xfrm>
              <a:off x="1634836" y="2644259"/>
              <a:ext cx="8922328" cy="1569482"/>
            </a:xfrm>
            <a:prstGeom prst="roundRect">
              <a:avLst/>
            </a:prstGeom>
            <a:solidFill>
              <a:srgbClr val="02A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97D912E3-B290-4100-A49B-C9E501D2B123}"/>
                </a:ext>
              </a:extLst>
            </p:cNvPr>
            <p:cNvSpPr/>
            <p:nvPr/>
          </p:nvSpPr>
          <p:spPr>
            <a:xfrm>
              <a:off x="1859167" y="2899723"/>
              <a:ext cx="720000" cy="720000"/>
            </a:xfrm>
            <a:prstGeom prst="ellipse">
              <a:avLst/>
            </a:prstGeom>
            <a:solidFill>
              <a:srgbClr val="02AA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chemeClr val="bg1"/>
                  </a:solidFill>
                  <a:latin typeface="Arial" panose="020B0604020202020204" pitchFamily="34" charset="0"/>
                  <a:cs typeface="Arial" panose="020B0604020202020204" pitchFamily="34" charset="0"/>
                </a:rPr>
                <a:t>3</a:t>
              </a:r>
            </a:p>
          </p:txBody>
        </p:sp>
        <p:sp>
          <p:nvSpPr>
            <p:cNvPr id="11" name="CuadroTexto 10">
              <a:extLst>
                <a:ext uri="{FF2B5EF4-FFF2-40B4-BE49-F238E27FC236}">
                  <a16:creationId xmlns:a16="http://schemas.microsoft.com/office/drawing/2014/main" id="{37EE1B54-DA2B-48AC-802D-0C7385308AE3}"/>
                </a:ext>
              </a:extLst>
            </p:cNvPr>
            <p:cNvSpPr txBox="1"/>
            <p:nvPr/>
          </p:nvSpPr>
          <p:spPr>
            <a:xfrm>
              <a:off x="2803499" y="2767191"/>
              <a:ext cx="7577053" cy="1015663"/>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PRESENTACIÓN DEL INFORME  (VERIFICAR)</a:t>
              </a:r>
            </a:p>
            <a:p>
              <a:endParaRPr lang="es-CO" sz="1400" b="1" dirty="0">
                <a:solidFill>
                  <a:schemeClr val="bg1"/>
                </a:solidFill>
                <a:latin typeface="Arial" panose="020B0604020202020204" pitchFamily="34" charset="0"/>
                <a:cs typeface="Arial" panose="020B0604020202020204" pitchFamily="34" charset="0"/>
              </a:endParaRPr>
            </a:p>
            <a:p>
              <a:r>
                <a:rPr lang="es-CO" sz="1400" dirty="0">
                  <a:solidFill>
                    <a:schemeClr val="bg1"/>
                  </a:solidFill>
                  <a:latin typeface="Arial" panose="020B0604020202020204" pitchFamily="34" charset="0"/>
                  <a:cs typeface="Arial" panose="020B0604020202020204" pitchFamily="34" charset="0"/>
                </a:rPr>
                <a:t>Presentación del informe de Auditoría como elemento de juicio para toma de decisiones de Acciones correctivas.</a:t>
              </a:r>
            </a:p>
          </p:txBody>
        </p:sp>
        <p:sp>
          <p:nvSpPr>
            <p:cNvPr id="23" name="Rectángulo: esquinas redondeadas 22">
              <a:extLst>
                <a:ext uri="{FF2B5EF4-FFF2-40B4-BE49-F238E27FC236}">
                  <a16:creationId xmlns:a16="http://schemas.microsoft.com/office/drawing/2014/main" id="{C1F3509F-82A0-4433-988A-D88E8AEF6EB3}"/>
                </a:ext>
              </a:extLst>
            </p:cNvPr>
            <p:cNvSpPr/>
            <p:nvPr/>
          </p:nvSpPr>
          <p:spPr>
            <a:xfrm>
              <a:off x="1634836" y="1050908"/>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ECAAECE0-AFFA-4DD0-864A-8E39FAE4D983}"/>
                </a:ext>
              </a:extLst>
            </p:cNvPr>
            <p:cNvSpPr/>
            <p:nvPr/>
          </p:nvSpPr>
          <p:spPr>
            <a:xfrm>
              <a:off x="2039168" y="1201744"/>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1</a:t>
              </a:r>
            </a:p>
          </p:txBody>
        </p:sp>
        <p:sp>
          <p:nvSpPr>
            <p:cNvPr id="26" name="CuadroTexto 25">
              <a:extLst>
                <a:ext uri="{FF2B5EF4-FFF2-40B4-BE49-F238E27FC236}">
                  <a16:creationId xmlns:a16="http://schemas.microsoft.com/office/drawing/2014/main" id="{5D22B3F5-1F4A-403A-A836-5F60870D63FB}"/>
                </a:ext>
              </a:extLst>
            </p:cNvPr>
            <p:cNvSpPr txBox="1"/>
            <p:nvPr/>
          </p:nvSpPr>
          <p:spPr>
            <a:xfrm>
              <a:off x="2803499" y="1201744"/>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PLANIFICACIÓN (</a:t>
              </a:r>
              <a:r>
                <a:rPr lang="es-CO" b="1" dirty="0">
                  <a:solidFill>
                    <a:srgbClr val="02AAC7"/>
                  </a:solidFill>
                  <a:latin typeface="Arial" panose="020B0604020202020204" pitchFamily="34" charset="0"/>
                  <a:cs typeface="Arial" panose="020B0604020202020204" pitchFamily="34" charset="0"/>
                </a:rPr>
                <a:t>PLANEAR</a:t>
              </a:r>
              <a:r>
                <a:rPr lang="es-CO" dirty="0">
                  <a:solidFill>
                    <a:srgbClr val="02AAC7"/>
                  </a:solidFill>
                  <a:latin typeface="Arial" panose="020B0604020202020204" pitchFamily="34" charset="0"/>
                  <a:cs typeface="Arial" panose="020B0604020202020204" pitchFamily="34" charset="0"/>
                </a:rPr>
                <a:t>)</a:t>
              </a:r>
            </a:p>
          </p:txBody>
        </p:sp>
        <p:sp>
          <p:nvSpPr>
            <p:cNvPr id="27" name="Rectángulo: esquinas redondeadas 26">
              <a:extLst>
                <a:ext uri="{FF2B5EF4-FFF2-40B4-BE49-F238E27FC236}">
                  <a16:creationId xmlns:a16="http://schemas.microsoft.com/office/drawing/2014/main" id="{27C0DDDE-0A4F-47A7-A96E-C8064F24A188}"/>
                </a:ext>
              </a:extLst>
            </p:cNvPr>
            <p:cNvSpPr/>
            <p:nvPr/>
          </p:nvSpPr>
          <p:spPr>
            <a:xfrm>
              <a:off x="1634836" y="1849740"/>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Elipse 31">
              <a:extLst>
                <a:ext uri="{FF2B5EF4-FFF2-40B4-BE49-F238E27FC236}">
                  <a16:creationId xmlns:a16="http://schemas.microsoft.com/office/drawing/2014/main" id="{B11B8804-DD18-4179-8C8D-64DF08F1E790}"/>
                </a:ext>
              </a:extLst>
            </p:cNvPr>
            <p:cNvSpPr/>
            <p:nvPr/>
          </p:nvSpPr>
          <p:spPr>
            <a:xfrm>
              <a:off x="2039168" y="2000576"/>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2</a:t>
              </a:r>
            </a:p>
          </p:txBody>
        </p:sp>
        <p:sp>
          <p:nvSpPr>
            <p:cNvPr id="33" name="CuadroTexto 32">
              <a:extLst>
                <a:ext uri="{FF2B5EF4-FFF2-40B4-BE49-F238E27FC236}">
                  <a16:creationId xmlns:a16="http://schemas.microsoft.com/office/drawing/2014/main" id="{8DAF14A4-FFD5-4712-A7B6-EA5918EEB9D5}"/>
                </a:ext>
              </a:extLst>
            </p:cNvPr>
            <p:cNvSpPr txBox="1"/>
            <p:nvPr/>
          </p:nvSpPr>
          <p:spPr>
            <a:xfrm>
              <a:off x="2803499" y="2000576"/>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EJECUCIÓN (</a:t>
              </a:r>
              <a:r>
                <a:rPr lang="es-CO" b="1" dirty="0">
                  <a:solidFill>
                    <a:srgbClr val="02AAC7"/>
                  </a:solidFill>
                  <a:latin typeface="Arial" panose="020B0604020202020204" pitchFamily="34" charset="0"/>
                  <a:cs typeface="Arial" panose="020B0604020202020204" pitchFamily="34" charset="0"/>
                </a:rPr>
                <a:t>HACER</a:t>
              </a:r>
              <a:r>
                <a:rPr lang="es-CO" dirty="0">
                  <a:solidFill>
                    <a:srgbClr val="02AAC7"/>
                  </a:solidFill>
                  <a:latin typeface="Arial" panose="020B0604020202020204" pitchFamily="34" charset="0"/>
                  <a:cs typeface="Arial" panose="020B0604020202020204" pitchFamily="34" charset="0"/>
                </a:rPr>
                <a:t>)</a:t>
              </a:r>
            </a:p>
          </p:txBody>
        </p:sp>
        <p:sp>
          <p:nvSpPr>
            <p:cNvPr id="34" name="Rectángulo: esquinas redondeadas 33">
              <a:extLst>
                <a:ext uri="{FF2B5EF4-FFF2-40B4-BE49-F238E27FC236}">
                  <a16:creationId xmlns:a16="http://schemas.microsoft.com/office/drawing/2014/main" id="{3D97199A-E7A0-4A84-89AE-644DB41A365C}"/>
                </a:ext>
              </a:extLst>
            </p:cNvPr>
            <p:cNvSpPr/>
            <p:nvPr/>
          </p:nvSpPr>
          <p:spPr>
            <a:xfrm>
              <a:off x="1634836" y="4748889"/>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Elipse 34">
              <a:extLst>
                <a:ext uri="{FF2B5EF4-FFF2-40B4-BE49-F238E27FC236}">
                  <a16:creationId xmlns:a16="http://schemas.microsoft.com/office/drawing/2014/main" id="{A0DC670F-0AEF-485E-BA2D-B5DF1B562B43}"/>
                </a:ext>
              </a:extLst>
            </p:cNvPr>
            <p:cNvSpPr/>
            <p:nvPr/>
          </p:nvSpPr>
          <p:spPr>
            <a:xfrm>
              <a:off x="2039168" y="4899725"/>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4</a:t>
              </a:r>
            </a:p>
          </p:txBody>
        </p:sp>
        <p:sp>
          <p:nvSpPr>
            <p:cNvPr id="36" name="CuadroTexto 35">
              <a:extLst>
                <a:ext uri="{FF2B5EF4-FFF2-40B4-BE49-F238E27FC236}">
                  <a16:creationId xmlns:a16="http://schemas.microsoft.com/office/drawing/2014/main" id="{626428F5-96E0-423E-8A9D-B4AF0C8AAF95}"/>
                </a:ext>
              </a:extLst>
            </p:cNvPr>
            <p:cNvSpPr txBox="1"/>
            <p:nvPr/>
          </p:nvSpPr>
          <p:spPr>
            <a:xfrm>
              <a:off x="2803499" y="4899725"/>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SEGUIMIENTO DE ACCIONES (</a:t>
              </a:r>
              <a:r>
                <a:rPr lang="es-CO" b="1" dirty="0">
                  <a:solidFill>
                    <a:srgbClr val="02AAC7"/>
                  </a:solidFill>
                  <a:latin typeface="Arial" panose="020B0604020202020204" pitchFamily="34" charset="0"/>
                  <a:cs typeface="Arial" panose="020B0604020202020204" pitchFamily="34" charset="0"/>
                </a:rPr>
                <a:t>ACTUAR</a:t>
              </a:r>
              <a:r>
                <a:rPr lang="es-CO" dirty="0">
                  <a:solidFill>
                    <a:srgbClr val="02AAC7"/>
                  </a:solidFill>
                  <a:latin typeface="Arial" panose="020B0604020202020204" pitchFamily="34" charset="0"/>
                  <a:cs typeface="Arial" panose="020B0604020202020204" pitchFamily="34" charset="0"/>
                </a:rPr>
                <a:t>)</a:t>
              </a:r>
            </a:p>
          </p:txBody>
        </p:sp>
        <p:cxnSp>
          <p:nvCxnSpPr>
            <p:cNvPr id="13" name="Conector recto de flecha 12">
              <a:extLst>
                <a:ext uri="{FF2B5EF4-FFF2-40B4-BE49-F238E27FC236}">
                  <a16:creationId xmlns:a16="http://schemas.microsoft.com/office/drawing/2014/main" id="{4DC3840C-C101-41A8-8CBC-2DA71E040446}"/>
                </a:ext>
              </a:extLst>
            </p:cNvPr>
            <p:cNvCxnSpPr>
              <a:cxnSpLocks/>
              <a:stCxn id="6" idx="2"/>
              <a:endCxn id="34" idx="0"/>
            </p:cNvCxnSpPr>
            <p:nvPr/>
          </p:nvCxnSpPr>
          <p:spPr>
            <a:xfrm>
              <a:off x="6096000" y="4213741"/>
              <a:ext cx="0" cy="535148"/>
            </a:xfrm>
            <a:prstGeom prst="straightConnector1">
              <a:avLst/>
            </a:prstGeom>
            <a:ln w="57150">
              <a:solidFill>
                <a:srgbClr val="02AAC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507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a 10">
            <a:extLst>
              <a:ext uri="{FF2B5EF4-FFF2-40B4-BE49-F238E27FC236}">
                <a16:creationId xmlns:a16="http://schemas.microsoft.com/office/drawing/2014/main" id="{94050076-E24A-4C29-8E10-E859BA6C1D46}"/>
              </a:ext>
            </a:extLst>
          </p:cNvPr>
          <p:cNvGraphicFramePr>
            <a:graphicFrameLocks noGrp="1"/>
          </p:cNvGraphicFramePr>
          <p:nvPr>
            <p:extLst>
              <p:ext uri="{D42A27DB-BD31-4B8C-83A1-F6EECF244321}">
                <p14:modId xmlns:p14="http://schemas.microsoft.com/office/powerpoint/2010/main" val="665453801"/>
              </p:ext>
            </p:extLst>
          </p:nvPr>
        </p:nvGraphicFramePr>
        <p:xfrm>
          <a:off x="896202" y="1009934"/>
          <a:ext cx="10399595" cy="5181600"/>
        </p:xfrm>
        <a:graphic>
          <a:graphicData uri="http://schemas.openxmlformats.org/drawingml/2006/table">
            <a:tbl>
              <a:tblPr firstRow="1" bandRow="1">
                <a:tableStyleId>{5C22544A-7EE6-4342-B048-85BDC9FD1C3A}</a:tableStyleId>
              </a:tblPr>
              <a:tblGrid>
                <a:gridCol w="2129052">
                  <a:extLst>
                    <a:ext uri="{9D8B030D-6E8A-4147-A177-3AD203B41FA5}">
                      <a16:colId xmlns:a16="http://schemas.microsoft.com/office/drawing/2014/main" val="2732111041"/>
                    </a:ext>
                  </a:extLst>
                </a:gridCol>
                <a:gridCol w="8270543">
                  <a:extLst>
                    <a:ext uri="{9D8B030D-6E8A-4147-A177-3AD203B41FA5}">
                      <a16:colId xmlns:a16="http://schemas.microsoft.com/office/drawing/2014/main" val="1385116042"/>
                    </a:ext>
                  </a:extLst>
                </a:gridCol>
              </a:tblGrid>
              <a:tr h="370840">
                <a:tc>
                  <a:txBody>
                    <a:bodyPr/>
                    <a:lstStyle/>
                    <a:p>
                      <a:r>
                        <a:rPr lang="es-CO" sz="1200" b="1" dirty="0">
                          <a:solidFill>
                            <a:schemeClr val="bg1"/>
                          </a:solidFill>
                          <a:latin typeface="Arial" panose="020B0604020202020204" pitchFamily="34" charset="0"/>
                          <a:cs typeface="Arial" panose="020B0604020202020204" pitchFamily="34" charset="0"/>
                        </a:rPr>
                        <a:t>1. INFORME GENERAL DE LA AUDITORÍA INTERNA REALIZADA</a:t>
                      </a:r>
                    </a:p>
                  </a:txBody>
                  <a:tcPr>
                    <a:solidFill>
                      <a:schemeClr val="accent1">
                        <a:lumMod val="75000"/>
                      </a:schemeClr>
                    </a:solidFill>
                  </a:tcPr>
                </a:tc>
                <a:tc>
                  <a:txBody>
                    <a:bodyPr/>
                    <a:lstStyle/>
                    <a:p>
                      <a:pPr marL="0" algn="l" defTabSz="914400" rtl="0" eaLnBrk="1" latinLnBrk="0" hangingPunct="1"/>
                      <a:r>
                        <a:rPr lang="es-CO" sz="1400" b="0" kern="1200" dirty="0">
                          <a:solidFill>
                            <a:schemeClr val="dk1"/>
                          </a:solidFill>
                          <a:latin typeface="Arial" panose="020B0604020202020204" pitchFamily="34" charset="0"/>
                          <a:ea typeface="+mn-ea"/>
                          <a:cs typeface="Arial" panose="020B0604020202020204" pitchFamily="34" charset="0"/>
                        </a:rPr>
                        <a:t>Cada acción emprendida por el equipo Auditor Interno BASC debe generar un informe que permita dar a conocer los resultados, específicamente en lo referente a la labor evaluadora de acompañamiento o asesoría.</a:t>
                      </a:r>
                    </a:p>
                  </a:txBody>
                  <a:tcPr>
                    <a:solidFill>
                      <a:schemeClr val="accent1">
                        <a:lumMod val="40000"/>
                        <a:lumOff val="60000"/>
                      </a:schemeClr>
                    </a:solidFill>
                  </a:tcPr>
                </a:tc>
                <a:extLst>
                  <a:ext uri="{0D108BD9-81ED-4DB2-BD59-A6C34878D82A}">
                    <a16:rowId xmlns:a16="http://schemas.microsoft.com/office/drawing/2014/main" val="3128832396"/>
                  </a:ext>
                </a:extLst>
              </a:tr>
              <a:tr h="370840">
                <a:tc>
                  <a:txBody>
                    <a:bodyPr/>
                    <a:lstStyle/>
                    <a:p>
                      <a:r>
                        <a:rPr lang="es-CO" sz="1200" b="1" dirty="0">
                          <a:solidFill>
                            <a:schemeClr val="bg1"/>
                          </a:solidFill>
                          <a:latin typeface="Arial" panose="020B0604020202020204" pitchFamily="34" charset="0"/>
                          <a:cs typeface="Arial" panose="020B0604020202020204" pitchFamily="34" charset="0"/>
                        </a:rPr>
                        <a:t>2. INFORME EJECUTIVO ANUAL</a:t>
                      </a:r>
                    </a:p>
                  </a:txBody>
                  <a:tcPr>
                    <a:solidFill>
                      <a:schemeClr val="accent1">
                        <a:lumMod val="75000"/>
                      </a:schemeClr>
                    </a:solidFill>
                  </a:tcPr>
                </a:tc>
                <a:tc>
                  <a:txBody>
                    <a:bodyPr/>
                    <a:lstStyle/>
                    <a:p>
                      <a:r>
                        <a:rPr lang="es-CO" sz="1400" b="0" dirty="0">
                          <a:latin typeface="Arial" panose="020B0604020202020204" pitchFamily="34" charset="0"/>
                          <a:cs typeface="Arial" panose="020B0604020202020204" pitchFamily="34" charset="0"/>
                        </a:rPr>
                        <a:t>El Auditor BASC, debe rendir un informe ejecutivo Anual a la Alta dirección, acerca del estado del SGCS BASC y los resultados de la evaluación del sistema derivados de la Auditorías Internas realizadas a lo largo del año, incluyendo las recomendaciones y sugerencias que procuren su optimización.</a:t>
                      </a:r>
                    </a:p>
                  </a:txBody>
                  <a:tcPr>
                    <a:solidFill>
                      <a:schemeClr val="accent1">
                        <a:lumMod val="40000"/>
                        <a:lumOff val="60000"/>
                      </a:schemeClr>
                    </a:solidFill>
                  </a:tcPr>
                </a:tc>
                <a:extLst>
                  <a:ext uri="{0D108BD9-81ED-4DB2-BD59-A6C34878D82A}">
                    <a16:rowId xmlns:a16="http://schemas.microsoft.com/office/drawing/2014/main" val="2413177335"/>
                  </a:ext>
                </a:extLst>
              </a:tr>
              <a:tr h="0">
                <a:tc>
                  <a:txBody>
                    <a:bodyPr/>
                    <a:lstStyle/>
                    <a:p>
                      <a:r>
                        <a:rPr lang="es-CO" sz="1200" b="1" dirty="0">
                          <a:solidFill>
                            <a:schemeClr val="bg1"/>
                          </a:solidFill>
                          <a:latin typeface="Arial" panose="020B0604020202020204" pitchFamily="34" charset="0"/>
                          <a:cs typeface="Arial" panose="020B0604020202020204" pitchFamily="34" charset="0"/>
                        </a:rPr>
                        <a:t>3. INFORME DE GESTIÓN</a:t>
                      </a:r>
                    </a:p>
                  </a:txBody>
                  <a:tcPr>
                    <a:solidFill>
                      <a:schemeClr val="accent1">
                        <a:lumMod val="75000"/>
                      </a:schemeClr>
                    </a:solidFill>
                  </a:tcPr>
                </a:tc>
                <a:tc>
                  <a:txBody>
                    <a:bodyPr/>
                    <a:lstStyle/>
                    <a:p>
                      <a:r>
                        <a:rPr lang="es-CO" sz="1400" b="0" dirty="0">
                          <a:latin typeface="Arial" panose="020B0604020202020204" pitchFamily="34" charset="0"/>
                          <a:cs typeface="Arial" panose="020B0604020202020204" pitchFamily="34" charset="0"/>
                        </a:rPr>
                        <a:t>Mediante el cual se reporta a la Alta Direccion, el estado de avance del Programa de Auditoría Interna y demás actividades que el Equipo Auditor hubiere realizado en un periodo determinado. </a:t>
                      </a:r>
                    </a:p>
                    <a:p>
                      <a:r>
                        <a:rPr lang="es-CO" sz="1400" b="0" dirty="0">
                          <a:latin typeface="Arial" panose="020B0604020202020204" pitchFamily="34" charset="0"/>
                          <a:cs typeface="Arial" panose="020B0604020202020204" pitchFamily="34" charset="0"/>
                        </a:rPr>
                        <a:t>Debe contener una descripción de la gestión realizada por el Equipo Auditor en cabeza del Líder Auditor, así:</a:t>
                      </a:r>
                    </a:p>
                    <a:p>
                      <a:pPr marL="285750" indent="-285750">
                        <a:buFontTx/>
                        <a:buChar char="-"/>
                      </a:pPr>
                      <a:r>
                        <a:rPr lang="es-CO" sz="1400" b="0" dirty="0">
                          <a:latin typeface="Arial" panose="020B0604020202020204" pitchFamily="34" charset="0"/>
                          <a:cs typeface="Arial" panose="020B0604020202020204" pitchFamily="34" charset="0"/>
                        </a:rPr>
                        <a:t>Periodo objeto del informe.</a:t>
                      </a:r>
                    </a:p>
                    <a:p>
                      <a:pPr marL="285750" indent="-285750">
                        <a:buFontTx/>
                        <a:buChar char="-"/>
                      </a:pPr>
                      <a:r>
                        <a:rPr lang="es-CO" sz="1400" b="0" dirty="0">
                          <a:latin typeface="Arial" panose="020B0604020202020204" pitchFamily="34" charset="0"/>
                          <a:cs typeface="Arial" panose="020B0604020202020204" pitchFamily="34" charset="0"/>
                        </a:rPr>
                        <a:t>Manifestación de las principales labores desarrolladas de los logros alcanzados y de las dificultades que se afrontaron para realizar cabalmente sus funciones. </a:t>
                      </a:r>
                    </a:p>
                    <a:p>
                      <a:pPr marL="285750" indent="-285750">
                        <a:buFontTx/>
                        <a:buChar char="-"/>
                      </a:pPr>
                      <a:r>
                        <a:rPr lang="es-CO" sz="1400" b="0" dirty="0">
                          <a:latin typeface="Arial" panose="020B0604020202020204" pitchFamily="34" charset="0"/>
                          <a:cs typeface="Arial" panose="020B0604020202020204" pitchFamily="34" charset="0"/>
                        </a:rPr>
                        <a:t>Explicación de las causas de desviación de lo planeado frente a lo ejecutado</a:t>
                      </a:r>
                    </a:p>
                    <a:p>
                      <a:pPr marL="285750" indent="-285750">
                        <a:buFontTx/>
                        <a:buChar char="-"/>
                      </a:pPr>
                      <a:r>
                        <a:rPr lang="es-CO" sz="1400" b="0" dirty="0">
                          <a:latin typeface="Arial" panose="020B0604020202020204" pitchFamily="34" charset="0"/>
                          <a:cs typeface="Arial" panose="020B0604020202020204" pitchFamily="34" charset="0"/>
                        </a:rPr>
                        <a:t>Información sobre el talento humano vinculado para desarrollar el trabajo, indicando sus cualidades profesionales y carga laboral.</a:t>
                      </a:r>
                    </a:p>
                    <a:p>
                      <a:pPr marL="285750" indent="-285750">
                        <a:buFontTx/>
                        <a:buChar char="-"/>
                      </a:pPr>
                      <a:r>
                        <a:rPr lang="es-CO" sz="1400" b="0" dirty="0">
                          <a:latin typeface="Arial" panose="020B0604020202020204" pitchFamily="34" charset="0"/>
                          <a:cs typeface="Arial" panose="020B0604020202020204" pitchFamily="34" charset="0"/>
                        </a:rPr>
                        <a:t>Concepto sobre la suficiencia y adecuación de los recursos físicos y financieros utilizados y propuesta sobre las apropiaciones que deberían hacerse para el futuro.</a:t>
                      </a:r>
                    </a:p>
                    <a:p>
                      <a:pPr marL="285750" indent="-285750">
                        <a:buFontTx/>
                        <a:buChar char="-"/>
                      </a:pPr>
                      <a:r>
                        <a:rPr lang="es-CO" sz="1400" b="0" dirty="0">
                          <a:latin typeface="Arial" panose="020B0604020202020204" pitchFamily="34" charset="0"/>
                          <a:cs typeface="Arial" panose="020B0604020202020204" pitchFamily="34" charset="0"/>
                        </a:rPr>
                        <a:t>Enumeración de recomendaciones para mejorar la eficacia y eficiencia del trabajo del equipo auditor, así como la calidad de la comunicación de este con las partes auditadas.</a:t>
                      </a:r>
                    </a:p>
                    <a:p>
                      <a:pPr marL="285750" indent="-285750">
                        <a:buFontTx/>
                        <a:buChar char="-"/>
                      </a:pPr>
                      <a:r>
                        <a:rPr lang="es-CO" sz="1400" b="0" dirty="0">
                          <a:latin typeface="Arial" panose="020B0604020202020204" pitchFamily="34" charset="0"/>
                          <a:cs typeface="Arial" panose="020B0604020202020204" pitchFamily="34" charset="0"/>
                        </a:rPr>
                        <a:t>Carta de remisión al máximo directivo por parte del auditor BASC. </a:t>
                      </a:r>
                    </a:p>
                    <a:p>
                      <a:pPr marL="285750" indent="-285750">
                        <a:buFontTx/>
                        <a:buChar char="-"/>
                      </a:pPr>
                      <a:endParaRPr lang="es-CO" sz="1400" b="0" dirty="0">
                        <a:latin typeface="Arial" panose="020B0604020202020204" pitchFamily="34" charset="0"/>
                        <a:cs typeface="Arial" panose="020B0604020202020204" pitchFamily="34" charset="0"/>
                      </a:endParaRPr>
                    </a:p>
                  </a:txBody>
                  <a:tcPr>
                    <a:solidFill>
                      <a:schemeClr val="accent1">
                        <a:lumMod val="40000"/>
                        <a:lumOff val="60000"/>
                      </a:schemeClr>
                    </a:solidFill>
                  </a:tcPr>
                </a:tc>
                <a:extLst>
                  <a:ext uri="{0D108BD9-81ED-4DB2-BD59-A6C34878D82A}">
                    <a16:rowId xmlns:a16="http://schemas.microsoft.com/office/drawing/2014/main" val="2706743359"/>
                  </a:ext>
                </a:extLst>
              </a:tr>
            </a:tbl>
          </a:graphicData>
        </a:graphic>
      </p:graphicFrame>
    </p:spTree>
    <p:extLst>
      <p:ext uri="{BB962C8B-B14F-4D97-AF65-F5344CB8AC3E}">
        <p14:creationId xmlns:p14="http://schemas.microsoft.com/office/powerpoint/2010/main" val="52526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B18B4F6A-DE83-4AE9-A461-8DC820F8EB70}"/>
              </a:ext>
            </a:extLst>
          </p:cNvPr>
          <p:cNvGrpSpPr/>
          <p:nvPr/>
        </p:nvGrpSpPr>
        <p:grpSpPr>
          <a:xfrm>
            <a:off x="1517169" y="284381"/>
            <a:ext cx="8922328" cy="2154019"/>
            <a:chOff x="1517169" y="284381"/>
            <a:chExt cx="8922328" cy="2154019"/>
          </a:xfrm>
        </p:grpSpPr>
        <p:sp>
          <p:nvSpPr>
            <p:cNvPr id="13" name="Rectángulo: esquinas redondeadas 12">
              <a:extLst>
                <a:ext uri="{FF2B5EF4-FFF2-40B4-BE49-F238E27FC236}">
                  <a16:creationId xmlns:a16="http://schemas.microsoft.com/office/drawing/2014/main" id="{E30D411E-085D-4C30-A922-B550085F2541}"/>
                </a:ext>
              </a:extLst>
            </p:cNvPr>
            <p:cNvSpPr/>
            <p:nvPr/>
          </p:nvSpPr>
          <p:spPr>
            <a:xfrm>
              <a:off x="1517169" y="284381"/>
              <a:ext cx="8922328" cy="2154019"/>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07EC210-7BD9-4B53-9035-09274F6E8B41}"/>
                </a:ext>
              </a:extLst>
            </p:cNvPr>
            <p:cNvSpPr txBox="1"/>
            <p:nvPr/>
          </p:nvSpPr>
          <p:spPr>
            <a:xfrm>
              <a:off x="3025804" y="472875"/>
              <a:ext cx="7126483" cy="1815882"/>
            </a:xfrm>
            <a:prstGeom prst="rect">
              <a:avLst/>
            </a:prstGeom>
            <a:noFill/>
          </p:spPr>
          <p:txBody>
            <a:bodyPr wrap="square" rtlCol="0">
              <a:spAutoFit/>
            </a:bodyPr>
            <a:lstStyle/>
            <a:p>
              <a:pPr algn="just"/>
              <a:r>
                <a:rPr lang="es-CO" sz="1400" dirty="0">
                  <a:latin typeface="Arial" panose="020B0604020202020204" pitchFamily="34" charset="0"/>
                  <a:cs typeface="Arial" panose="020B0604020202020204" pitchFamily="34" charset="0"/>
                </a:rPr>
                <a:t>Es condición primordial que los informes estén constructivamente redactados, de tal manera que inviten a la “acción” y no a la “reacción” defensiva. Saber expresar las cosas puede ser más importante que decirlas. </a:t>
              </a:r>
            </a:p>
            <a:p>
              <a:pPr algn="just"/>
              <a:r>
                <a:rPr lang="es-CO" sz="1400" dirty="0">
                  <a:latin typeface="Arial" panose="020B0604020202020204" pitchFamily="34" charset="0"/>
                  <a:cs typeface="Arial" panose="020B0604020202020204" pitchFamily="34" charset="0"/>
                </a:rPr>
                <a:t>Recuerde que si se promueve la labor cooperada y concertada entre el Equipo Auditor y las partes auditadas, la comunicación de resultados no podrá ser algo que tome por sorpresa al interesado, ya que éste estará al tanto del proceso. Sin embargo, cuando dentro de este trabajo de cooperación se evidencian irregularidades que apuntan a hechos ilícitos, éstos deberán ser denunciados oportunamente</a:t>
              </a:r>
            </a:p>
          </p:txBody>
        </p:sp>
        <p:pic>
          <p:nvPicPr>
            <p:cNvPr id="18" name="Imagen 17">
              <a:extLst>
                <a:ext uri="{FF2B5EF4-FFF2-40B4-BE49-F238E27FC236}">
                  <a16:creationId xmlns:a16="http://schemas.microsoft.com/office/drawing/2014/main" id="{B20C7870-71EA-49C2-9099-1E956F745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781" y="715488"/>
              <a:ext cx="1168663" cy="1168663"/>
            </a:xfrm>
            <a:prstGeom prst="rect">
              <a:avLst/>
            </a:prstGeom>
          </p:spPr>
        </p:pic>
      </p:grpSp>
    </p:spTree>
    <p:extLst>
      <p:ext uri="{BB962C8B-B14F-4D97-AF65-F5344CB8AC3E}">
        <p14:creationId xmlns:p14="http://schemas.microsoft.com/office/powerpoint/2010/main" val="2267724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9AD9EC2-191C-4B2C-8B2A-79DEBE87E3DD}"/>
              </a:ext>
            </a:extLst>
          </p:cNvPr>
          <p:cNvGrpSpPr/>
          <p:nvPr/>
        </p:nvGrpSpPr>
        <p:grpSpPr>
          <a:xfrm>
            <a:off x="1802091" y="3673021"/>
            <a:ext cx="8922328" cy="1807468"/>
            <a:chOff x="1649691" y="907636"/>
            <a:chExt cx="8922328" cy="1807468"/>
          </a:xfrm>
        </p:grpSpPr>
        <p:sp>
          <p:nvSpPr>
            <p:cNvPr id="5" name="Rectángulo: esquinas redondeadas 4">
              <a:extLst>
                <a:ext uri="{FF2B5EF4-FFF2-40B4-BE49-F238E27FC236}">
                  <a16:creationId xmlns:a16="http://schemas.microsoft.com/office/drawing/2014/main" id="{91ECE589-42A9-4498-B0EB-94C9D7257C76}"/>
                </a:ext>
              </a:extLst>
            </p:cNvPr>
            <p:cNvSpPr/>
            <p:nvPr/>
          </p:nvSpPr>
          <p:spPr>
            <a:xfrm>
              <a:off x="1649691" y="907636"/>
              <a:ext cx="8922328" cy="1807468"/>
            </a:xfrm>
            <a:prstGeom prst="roundRect">
              <a:avLst/>
            </a:prstGeom>
            <a:solidFill>
              <a:schemeClr val="bg1"/>
            </a:solidFill>
            <a:ln w="57150">
              <a:solidFill>
                <a:srgbClr val="C941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2465092A-2AC6-4AB0-BB69-4436CC4F1814}"/>
                </a:ext>
              </a:extLst>
            </p:cNvPr>
            <p:cNvSpPr txBox="1"/>
            <p:nvPr/>
          </p:nvSpPr>
          <p:spPr>
            <a:xfrm>
              <a:off x="3652501" y="1226594"/>
              <a:ext cx="6742906" cy="1169551"/>
            </a:xfrm>
            <a:prstGeom prst="rect">
              <a:avLst/>
            </a:prstGeom>
            <a:noFill/>
          </p:spPr>
          <p:txBody>
            <a:bodyPr wrap="square" rtlCol="0">
              <a:spAutoFit/>
            </a:bodyPr>
            <a:lstStyle/>
            <a:p>
              <a:pPr marL="285750" indent="-285750">
                <a:buFont typeface="Arial" panose="020B0604020202020204" pitchFamily="34" charset="0"/>
                <a:buChar char="•"/>
              </a:pPr>
              <a:r>
                <a:rPr lang="es-CO" sz="1400" dirty="0">
                  <a:solidFill>
                    <a:srgbClr val="C94143"/>
                  </a:solidFill>
                  <a:latin typeface="Arial" panose="020B0604020202020204" pitchFamily="34" charset="0"/>
                  <a:cs typeface="Arial" panose="020B0604020202020204" pitchFamily="34" charset="0"/>
                </a:rPr>
                <a:t>Opiniones subjetivas.</a:t>
              </a:r>
            </a:p>
            <a:p>
              <a:pPr marL="285750" indent="-285750">
                <a:buFont typeface="Arial" panose="020B0604020202020204" pitchFamily="34" charset="0"/>
                <a:buChar char="•"/>
              </a:pPr>
              <a:r>
                <a:rPr lang="es-CO" sz="1400" dirty="0">
                  <a:solidFill>
                    <a:srgbClr val="C94143"/>
                  </a:solidFill>
                  <a:latin typeface="Arial" panose="020B0604020202020204" pitchFamily="34" charset="0"/>
                  <a:cs typeface="Arial" panose="020B0604020202020204" pitchFamily="34" charset="0"/>
                </a:rPr>
                <a:t>Información confidencial.</a:t>
              </a:r>
            </a:p>
            <a:p>
              <a:pPr marL="285750" indent="-285750">
                <a:buFont typeface="Arial" panose="020B0604020202020204" pitchFamily="34" charset="0"/>
                <a:buChar char="•"/>
              </a:pPr>
              <a:r>
                <a:rPr lang="es-CO" sz="1400" dirty="0">
                  <a:solidFill>
                    <a:srgbClr val="C94143"/>
                  </a:solidFill>
                  <a:latin typeface="Arial" panose="020B0604020202020204" pitchFamily="34" charset="0"/>
                  <a:cs typeface="Arial" panose="020B0604020202020204" pitchFamily="34" charset="0"/>
                </a:rPr>
                <a:t>Crítica a individuos.</a:t>
              </a:r>
            </a:p>
            <a:p>
              <a:pPr marL="285750" indent="-285750">
                <a:buFont typeface="Arial" panose="020B0604020202020204" pitchFamily="34" charset="0"/>
                <a:buChar char="•"/>
              </a:pPr>
              <a:r>
                <a:rPr lang="es-CO" sz="1400" dirty="0">
                  <a:solidFill>
                    <a:srgbClr val="C94143"/>
                  </a:solidFill>
                  <a:latin typeface="Arial" panose="020B0604020202020204" pitchFamily="34" charset="0"/>
                  <a:cs typeface="Arial" panose="020B0604020202020204" pitchFamily="34" charset="0"/>
                </a:rPr>
                <a:t>Declaraciones ambiguas.</a:t>
              </a:r>
            </a:p>
            <a:p>
              <a:pPr marL="285750" indent="-285750">
                <a:buFont typeface="Arial" panose="020B0604020202020204" pitchFamily="34" charset="0"/>
                <a:buChar char="•"/>
              </a:pPr>
              <a:r>
                <a:rPr lang="es-CO" sz="1400" dirty="0">
                  <a:solidFill>
                    <a:srgbClr val="C94143"/>
                  </a:solidFill>
                  <a:latin typeface="Arial" panose="020B0604020202020204" pitchFamily="34" charset="0"/>
                  <a:cs typeface="Arial" panose="020B0604020202020204" pitchFamily="34" charset="0"/>
                </a:rPr>
                <a:t>Detalles triviales.</a:t>
              </a:r>
            </a:p>
          </p:txBody>
        </p:sp>
        <p:pic>
          <p:nvPicPr>
            <p:cNvPr id="4" name="Imagen 3">
              <a:extLst>
                <a:ext uri="{FF2B5EF4-FFF2-40B4-BE49-F238E27FC236}">
                  <a16:creationId xmlns:a16="http://schemas.microsoft.com/office/drawing/2014/main" id="{85B4E526-C5B6-4198-8DF7-61E6C54BE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593" y="907636"/>
              <a:ext cx="2008636" cy="1807468"/>
            </a:xfrm>
            <a:prstGeom prst="rect">
              <a:avLst/>
            </a:prstGeom>
          </p:spPr>
        </p:pic>
      </p:grpSp>
      <p:grpSp>
        <p:nvGrpSpPr>
          <p:cNvPr id="7" name="Grupo 6">
            <a:extLst>
              <a:ext uri="{FF2B5EF4-FFF2-40B4-BE49-F238E27FC236}">
                <a16:creationId xmlns:a16="http://schemas.microsoft.com/office/drawing/2014/main" id="{DCBBA02F-DE99-4B06-A73C-39AA184852BD}"/>
              </a:ext>
            </a:extLst>
          </p:cNvPr>
          <p:cNvGrpSpPr/>
          <p:nvPr/>
        </p:nvGrpSpPr>
        <p:grpSpPr>
          <a:xfrm>
            <a:off x="1802091" y="666096"/>
            <a:ext cx="8922328" cy="2631490"/>
            <a:chOff x="1517169" y="3146060"/>
            <a:chExt cx="8922328" cy="2631490"/>
          </a:xfrm>
        </p:grpSpPr>
        <p:sp>
          <p:nvSpPr>
            <p:cNvPr id="8" name="Rectángulo: esquinas redondeadas 7">
              <a:extLst>
                <a:ext uri="{FF2B5EF4-FFF2-40B4-BE49-F238E27FC236}">
                  <a16:creationId xmlns:a16="http://schemas.microsoft.com/office/drawing/2014/main" id="{ADD7FD3A-2799-45E0-92DC-9B7133EE7182}"/>
                </a:ext>
              </a:extLst>
            </p:cNvPr>
            <p:cNvSpPr/>
            <p:nvPr/>
          </p:nvSpPr>
          <p:spPr>
            <a:xfrm>
              <a:off x="1517169" y="3146060"/>
              <a:ext cx="8922328" cy="2631490"/>
            </a:xfrm>
            <a:prstGeom prst="roundRect">
              <a:avLst/>
            </a:prstGeom>
            <a:solidFill>
              <a:schemeClr val="bg1"/>
            </a:solidFill>
            <a:ln w="57150">
              <a:solidFill>
                <a:srgbClr val="8EC7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C55889E-1265-4482-A72C-3D78288A1C4B}"/>
                </a:ext>
              </a:extLst>
            </p:cNvPr>
            <p:cNvSpPr txBox="1"/>
            <p:nvPr/>
          </p:nvSpPr>
          <p:spPr>
            <a:xfrm>
              <a:off x="3519979" y="3146060"/>
              <a:ext cx="6742906" cy="2631490"/>
            </a:xfrm>
            <a:prstGeom prst="rect">
              <a:avLst/>
            </a:prstGeom>
            <a:noFill/>
          </p:spPr>
          <p:txBody>
            <a:bodyPr wrap="square" rtlCol="0">
              <a:spAutoFit/>
            </a:bodyPr>
            <a:lstStyle/>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Fecha y número del informe.</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Número, fecha y lugar de realización de la Auditoría.</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Tipo de Auditoría.</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Auditor.</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Objetivo y alcance de la Auditoría.</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Áreas, personas y puntos auditados.</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No conformidades y observaciones halladas.</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Número de observaciones hechas.</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Observaciones generales o comentarios del Auditor.</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Descripción breve del tipo de no conformidad u observación.</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Responsable de la toma de acciones.</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Fecha en la cual se le hará revisión.</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Estado (se indica cuando se cierra solamente).</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Fecha programada para la próxima Auditoría.</a:t>
              </a:r>
            </a:p>
            <a:p>
              <a:pPr marL="285750" indent="-285750">
                <a:buFont typeface="Arial" panose="020B0604020202020204" pitchFamily="34" charset="0"/>
                <a:buChar char="•"/>
              </a:pPr>
              <a:r>
                <a:rPr lang="es-CO" sz="1100" dirty="0">
                  <a:solidFill>
                    <a:schemeClr val="accent6">
                      <a:lumMod val="50000"/>
                    </a:schemeClr>
                  </a:solidFill>
                  <a:latin typeface="Arial" panose="020B0604020202020204" pitchFamily="34" charset="0"/>
                  <a:cs typeface="Arial" panose="020B0604020202020204" pitchFamily="34" charset="0"/>
                </a:rPr>
                <a:t>Firma del Auditor.</a:t>
              </a:r>
            </a:p>
          </p:txBody>
        </p:sp>
        <p:pic>
          <p:nvPicPr>
            <p:cNvPr id="10" name="Imagen 9">
              <a:extLst>
                <a:ext uri="{FF2B5EF4-FFF2-40B4-BE49-F238E27FC236}">
                  <a16:creationId xmlns:a16="http://schemas.microsoft.com/office/drawing/2014/main" id="{23F35424-7650-4F35-9F42-CE236B5CA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169" y="3521495"/>
              <a:ext cx="2136652" cy="1880620"/>
            </a:xfrm>
            <a:prstGeom prst="rect">
              <a:avLst/>
            </a:prstGeom>
          </p:spPr>
        </p:pic>
      </p:grpSp>
    </p:spTree>
    <p:extLst>
      <p:ext uri="{BB962C8B-B14F-4D97-AF65-F5344CB8AC3E}">
        <p14:creationId xmlns:p14="http://schemas.microsoft.com/office/powerpoint/2010/main" val="3554458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DE3A4690-306D-46C6-938B-1FFC1275CD40}"/>
              </a:ext>
            </a:extLst>
          </p:cNvPr>
          <p:cNvGrpSpPr/>
          <p:nvPr/>
        </p:nvGrpSpPr>
        <p:grpSpPr>
          <a:xfrm>
            <a:off x="1634836" y="1050908"/>
            <a:ext cx="8922328" cy="4605348"/>
            <a:chOff x="1634836" y="1050908"/>
            <a:chExt cx="8922328" cy="4605348"/>
          </a:xfrm>
        </p:grpSpPr>
        <p:sp>
          <p:nvSpPr>
            <p:cNvPr id="6" name="Rectángulo: esquinas redondeadas 5">
              <a:extLst>
                <a:ext uri="{FF2B5EF4-FFF2-40B4-BE49-F238E27FC236}">
                  <a16:creationId xmlns:a16="http://schemas.microsoft.com/office/drawing/2014/main" id="{11467528-EC01-437A-B30D-C10E44E24ACE}"/>
                </a:ext>
              </a:extLst>
            </p:cNvPr>
            <p:cNvSpPr/>
            <p:nvPr/>
          </p:nvSpPr>
          <p:spPr>
            <a:xfrm>
              <a:off x="1634836" y="3447403"/>
              <a:ext cx="8922328" cy="2208853"/>
            </a:xfrm>
            <a:prstGeom prst="roundRect">
              <a:avLst/>
            </a:prstGeom>
            <a:solidFill>
              <a:srgbClr val="02A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97D912E3-B290-4100-A49B-C9E501D2B123}"/>
                </a:ext>
              </a:extLst>
            </p:cNvPr>
            <p:cNvSpPr/>
            <p:nvPr/>
          </p:nvSpPr>
          <p:spPr>
            <a:xfrm>
              <a:off x="1859167" y="4191829"/>
              <a:ext cx="720000" cy="720000"/>
            </a:xfrm>
            <a:prstGeom prst="ellipse">
              <a:avLst/>
            </a:prstGeom>
            <a:solidFill>
              <a:srgbClr val="02AA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chemeClr val="bg1"/>
                  </a:solidFill>
                  <a:latin typeface="Arial" panose="020B0604020202020204" pitchFamily="34" charset="0"/>
                  <a:cs typeface="Arial" panose="020B0604020202020204" pitchFamily="34" charset="0"/>
                </a:rPr>
                <a:t>4</a:t>
              </a:r>
            </a:p>
          </p:txBody>
        </p:sp>
        <p:sp>
          <p:nvSpPr>
            <p:cNvPr id="11" name="CuadroTexto 10">
              <a:extLst>
                <a:ext uri="{FF2B5EF4-FFF2-40B4-BE49-F238E27FC236}">
                  <a16:creationId xmlns:a16="http://schemas.microsoft.com/office/drawing/2014/main" id="{37EE1B54-DA2B-48AC-802D-0C7385308AE3}"/>
                </a:ext>
              </a:extLst>
            </p:cNvPr>
            <p:cNvSpPr txBox="1"/>
            <p:nvPr/>
          </p:nvSpPr>
          <p:spPr>
            <a:xfrm>
              <a:off x="2803499" y="3517328"/>
              <a:ext cx="7577053" cy="2092881"/>
            </a:xfrm>
            <a:prstGeom prst="rect">
              <a:avLst/>
            </a:prstGeom>
            <a:noFill/>
          </p:spPr>
          <p:txBody>
            <a:bodyPr wrap="square" rtlCol="0">
              <a:spAutoFit/>
            </a:bodyPr>
            <a:lstStyle/>
            <a:p>
              <a:r>
                <a:rPr lang="es-CO" dirty="0">
                  <a:solidFill>
                    <a:schemeClr val="bg1"/>
                  </a:solidFill>
                  <a:latin typeface="Arial" panose="020B0604020202020204" pitchFamily="34" charset="0"/>
                  <a:cs typeface="Arial" panose="020B0604020202020204" pitchFamily="34" charset="0"/>
                </a:rPr>
                <a:t>SEGUIMIENTO DE ACCIONES (</a:t>
              </a:r>
              <a:r>
                <a:rPr lang="es-CO" b="1" dirty="0">
                  <a:solidFill>
                    <a:schemeClr val="bg1"/>
                  </a:solidFill>
                  <a:latin typeface="Arial" panose="020B0604020202020204" pitchFamily="34" charset="0"/>
                  <a:cs typeface="Arial" panose="020B0604020202020204" pitchFamily="34" charset="0"/>
                </a:rPr>
                <a:t>ACTUAR</a:t>
              </a:r>
              <a:r>
                <a:rPr lang="es-CO" dirty="0">
                  <a:solidFill>
                    <a:schemeClr val="bg1"/>
                  </a:solidFill>
                  <a:latin typeface="Arial" panose="020B0604020202020204" pitchFamily="34" charset="0"/>
                  <a:cs typeface="Arial" panose="020B0604020202020204" pitchFamily="34" charset="0"/>
                </a:rPr>
                <a:t>)</a:t>
              </a:r>
            </a:p>
            <a:p>
              <a:pPr marL="285750" indent="-285750">
                <a:buFontTx/>
                <a:buChar char="-"/>
              </a:pPr>
              <a:r>
                <a:rPr lang="es-CO" sz="1400" dirty="0">
                  <a:solidFill>
                    <a:schemeClr val="bg1"/>
                  </a:solidFill>
                  <a:latin typeface="Arial" panose="020B0604020202020204" pitchFamily="34" charset="0"/>
                  <a:cs typeface="Arial" panose="020B0604020202020204" pitchFamily="34" charset="0"/>
                </a:rPr>
                <a:t>Nuevos objetivos para próxima Auditoría de seguimiento, para verificar las acciones correctivas implementadas del Informe General de Auditoría Interna.</a:t>
              </a:r>
            </a:p>
            <a:p>
              <a:pPr marL="285750" indent="-285750">
                <a:buFontTx/>
                <a:buChar char="-"/>
              </a:pPr>
              <a:r>
                <a:rPr lang="es-CO" sz="1400" dirty="0">
                  <a:solidFill>
                    <a:schemeClr val="bg1"/>
                  </a:solidFill>
                  <a:latin typeface="Arial" panose="020B0604020202020204" pitchFamily="34" charset="0"/>
                  <a:cs typeface="Arial" panose="020B0604020202020204" pitchFamily="34" charset="0"/>
                </a:rPr>
                <a:t>Verificar si las recomendaciones formuladas por el Equipo Auditor, se implementaron al interior de los procesos u operaciones de las diferentes áreas responsables de ejecutarlas.</a:t>
              </a:r>
            </a:p>
            <a:p>
              <a:pPr marL="285750" indent="-285750">
                <a:buFontTx/>
                <a:buChar char="-"/>
              </a:pPr>
              <a:r>
                <a:rPr lang="es-CO" sz="1400" dirty="0">
                  <a:solidFill>
                    <a:schemeClr val="bg1"/>
                  </a:solidFill>
                  <a:latin typeface="Arial" panose="020B0604020202020204" pitchFamily="34" charset="0"/>
                  <a:cs typeface="Arial" panose="020B0604020202020204" pitchFamily="34" charset="0"/>
                </a:rPr>
                <a:t>Evaluar las mejoras o impactos positivos, o la utilidad en la implementación de dichas recomendaciones e informar de los resultados a la Alta Dirección y al responsable del proceso.</a:t>
              </a:r>
            </a:p>
          </p:txBody>
        </p:sp>
        <p:sp>
          <p:nvSpPr>
            <p:cNvPr id="23" name="Rectángulo: esquinas redondeadas 22">
              <a:extLst>
                <a:ext uri="{FF2B5EF4-FFF2-40B4-BE49-F238E27FC236}">
                  <a16:creationId xmlns:a16="http://schemas.microsoft.com/office/drawing/2014/main" id="{C1F3509F-82A0-4433-988A-D88E8AEF6EB3}"/>
                </a:ext>
              </a:extLst>
            </p:cNvPr>
            <p:cNvSpPr/>
            <p:nvPr/>
          </p:nvSpPr>
          <p:spPr>
            <a:xfrm>
              <a:off x="1634836" y="1050908"/>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ECAAECE0-AFFA-4DD0-864A-8E39FAE4D983}"/>
                </a:ext>
              </a:extLst>
            </p:cNvPr>
            <p:cNvSpPr/>
            <p:nvPr/>
          </p:nvSpPr>
          <p:spPr>
            <a:xfrm>
              <a:off x="2039168" y="1201744"/>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1</a:t>
              </a:r>
            </a:p>
          </p:txBody>
        </p:sp>
        <p:sp>
          <p:nvSpPr>
            <p:cNvPr id="26" name="CuadroTexto 25">
              <a:extLst>
                <a:ext uri="{FF2B5EF4-FFF2-40B4-BE49-F238E27FC236}">
                  <a16:creationId xmlns:a16="http://schemas.microsoft.com/office/drawing/2014/main" id="{5D22B3F5-1F4A-403A-A836-5F60870D63FB}"/>
                </a:ext>
              </a:extLst>
            </p:cNvPr>
            <p:cNvSpPr txBox="1"/>
            <p:nvPr/>
          </p:nvSpPr>
          <p:spPr>
            <a:xfrm>
              <a:off x="2803499" y="1201744"/>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PLANIFICACIÓN (</a:t>
              </a:r>
              <a:r>
                <a:rPr lang="es-CO" b="1" dirty="0">
                  <a:solidFill>
                    <a:srgbClr val="02AAC7"/>
                  </a:solidFill>
                  <a:latin typeface="Arial" panose="020B0604020202020204" pitchFamily="34" charset="0"/>
                  <a:cs typeface="Arial" panose="020B0604020202020204" pitchFamily="34" charset="0"/>
                </a:rPr>
                <a:t>PLANEAR</a:t>
              </a:r>
              <a:r>
                <a:rPr lang="es-CO" dirty="0">
                  <a:solidFill>
                    <a:srgbClr val="02AAC7"/>
                  </a:solidFill>
                  <a:latin typeface="Arial" panose="020B0604020202020204" pitchFamily="34" charset="0"/>
                  <a:cs typeface="Arial" panose="020B0604020202020204" pitchFamily="34" charset="0"/>
                </a:rPr>
                <a:t>)</a:t>
              </a:r>
            </a:p>
          </p:txBody>
        </p:sp>
        <p:sp>
          <p:nvSpPr>
            <p:cNvPr id="27" name="Rectángulo: esquinas redondeadas 26">
              <a:extLst>
                <a:ext uri="{FF2B5EF4-FFF2-40B4-BE49-F238E27FC236}">
                  <a16:creationId xmlns:a16="http://schemas.microsoft.com/office/drawing/2014/main" id="{27C0DDDE-0A4F-47A7-A96E-C8064F24A188}"/>
                </a:ext>
              </a:extLst>
            </p:cNvPr>
            <p:cNvSpPr/>
            <p:nvPr/>
          </p:nvSpPr>
          <p:spPr>
            <a:xfrm>
              <a:off x="1634836" y="1849740"/>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Elipse 31">
              <a:extLst>
                <a:ext uri="{FF2B5EF4-FFF2-40B4-BE49-F238E27FC236}">
                  <a16:creationId xmlns:a16="http://schemas.microsoft.com/office/drawing/2014/main" id="{B11B8804-DD18-4179-8C8D-64DF08F1E790}"/>
                </a:ext>
              </a:extLst>
            </p:cNvPr>
            <p:cNvSpPr/>
            <p:nvPr/>
          </p:nvSpPr>
          <p:spPr>
            <a:xfrm>
              <a:off x="2039168" y="2000576"/>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2</a:t>
              </a:r>
            </a:p>
          </p:txBody>
        </p:sp>
        <p:sp>
          <p:nvSpPr>
            <p:cNvPr id="33" name="CuadroTexto 32">
              <a:extLst>
                <a:ext uri="{FF2B5EF4-FFF2-40B4-BE49-F238E27FC236}">
                  <a16:creationId xmlns:a16="http://schemas.microsoft.com/office/drawing/2014/main" id="{8DAF14A4-FFD5-4712-A7B6-EA5918EEB9D5}"/>
                </a:ext>
              </a:extLst>
            </p:cNvPr>
            <p:cNvSpPr txBox="1"/>
            <p:nvPr/>
          </p:nvSpPr>
          <p:spPr>
            <a:xfrm>
              <a:off x="2803499" y="2000576"/>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EJECUCIÓN (</a:t>
              </a:r>
              <a:r>
                <a:rPr lang="es-CO" b="1" dirty="0">
                  <a:solidFill>
                    <a:srgbClr val="02AAC7"/>
                  </a:solidFill>
                  <a:latin typeface="Arial" panose="020B0604020202020204" pitchFamily="34" charset="0"/>
                  <a:cs typeface="Arial" panose="020B0604020202020204" pitchFamily="34" charset="0"/>
                </a:rPr>
                <a:t>HACER</a:t>
              </a:r>
              <a:r>
                <a:rPr lang="es-CO" dirty="0">
                  <a:solidFill>
                    <a:srgbClr val="02AAC7"/>
                  </a:solidFill>
                  <a:latin typeface="Arial" panose="020B0604020202020204" pitchFamily="34" charset="0"/>
                  <a:cs typeface="Arial" panose="020B0604020202020204" pitchFamily="34" charset="0"/>
                </a:rPr>
                <a:t>)</a:t>
              </a:r>
            </a:p>
          </p:txBody>
        </p:sp>
        <p:sp>
          <p:nvSpPr>
            <p:cNvPr id="34" name="Rectángulo: esquinas redondeadas 33">
              <a:extLst>
                <a:ext uri="{FF2B5EF4-FFF2-40B4-BE49-F238E27FC236}">
                  <a16:creationId xmlns:a16="http://schemas.microsoft.com/office/drawing/2014/main" id="{3D97199A-E7A0-4A84-89AE-644DB41A365C}"/>
                </a:ext>
              </a:extLst>
            </p:cNvPr>
            <p:cNvSpPr/>
            <p:nvPr/>
          </p:nvSpPr>
          <p:spPr>
            <a:xfrm>
              <a:off x="1634836" y="2648572"/>
              <a:ext cx="8922328" cy="647996"/>
            </a:xfrm>
            <a:prstGeom prst="roundRect">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Elipse 34">
              <a:extLst>
                <a:ext uri="{FF2B5EF4-FFF2-40B4-BE49-F238E27FC236}">
                  <a16:creationId xmlns:a16="http://schemas.microsoft.com/office/drawing/2014/main" id="{A0DC670F-0AEF-485E-BA2D-B5DF1B562B43}"/>
                </a:ext>
              </a:extLst>
            </p:cNvPr>
            <p:cNvSpPr/>
            <p:nvPr/>
          </p:nvSpPr>
          <p:spPr>
            <a:xfrm>
              <a:off x="2039168" y="2799408"/>
              <a:ext cx="360000" cy="360000"/>
            </a:xfrm>
            <a:prstGeom prst="ellipse">
              <a:avLst/>
            </a:prstGeom>
            <a:solidFill>
              <a:schemeClr val="bg1"/>
            </a:solidFill>
            <a:ln w="57150">
              <a:solidFill>
                <a:srgbClr val="02AA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rgbClr val="02AAC7"/>
                  </a:solidFill>
                  <a:latin typeface="Arial" panose="020B0604020202020204" pitchFamily="34" charset="0"/>
                  <a:cs typeface="Arial" panose="020B0604020202020204" pitchFamily="34" charset="0"/>
                </a:rPr>
                <a:t>3</a:t>
              </a:r>
            </a:p>
          </p:txBody>
        </p:sp>
        <p:sp>
          <p:nvSpPr>
            <p:cNvPr id="36" name="CuadroTexto 35">
              <a:extLst>
                <a:ext uri="{FF2B5EF4-FFF2-40B4-BE49-F238E27FC236}">
                  <a16:creationId xmlns:a16="http://schemas.microsoft.com/office/drawing/2014/main" id="{626428F5-96E0-423E-8A9D-B4AF0C8AAF95}"/>
                </a:ext>
              </a:extLst>
            </p:cNvPr>
            <p:cNvSpPr txBox="1"/>
            <p:nvPr/>
          </p:nvSpPr>
          <p:spPr>
            <a:xfrm>
              <a:off x="2803499" y="2799408"/>
              <a:ext cx="7577053" cy="369332"/>
            </a:xfrm>
            <a:prstGeom prst="rect">
              <a:avLst/>
            </a:prstGeom>
            <a:noFill/>
          </p:spPr>
          <p:txBody>
            <a:bodyPr wrap="square" rtlCol="0">
              <a:spAutoFit/>
            </a:bodyPr>
            <a:lstStyle/>
            <a:p>
              <a:r>
                <a:rPr lang="es-CO" dirty="0">
                  <a:solidFill>
                    <a:srgbClr val="02AAC7"/>
                  </a:solidFill>
                  <a:latin typeface="Arial" panose="020B0604020202020204" pitchFamily="34" charset="0"/>
                  <a:cs typeface="Arial" panose="020B0604020202020204" pitchFamily="34" charset="0"/>
                </a:rPr>
                <a:t>PRESENTACIÓN DEL INFORME  (</a:t>
              </a:r>
              <a:r>
                <a:rPr lang="es-CO" b="1" dirty="0">
                  <a:solidFill>
                    <a:srgbClr val="02AAC7"/>
                  </a:solidFill>
                  <a:latin typeface="Arial" panose="020B0604020202020204" pitchFamily="34" charset="0"/>
                  <a:cs typeface="Arial" panose="020B0604020202020204" pitchFamily="34" charset="0"/>
                </a:rPr>
                <a:t>VERIFICAR</a:t>
              </a:r>
              <a:r>
                <a:rPr lang="es-CO" dirty="0">
                  <a:solidFill>
                    <a:srgbClr val="02AAC7"/>
                  </a:solidFill>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3141818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F1D7C401-CA47-4CC8-96EF-622D0C81D11C}"/>
              </a:ext>
            </a:extLst>
          </p:cNvPr>
          <p:cNvGrpSpPr/>
          <p:nvPr/>
        </p:nvGrpSpPr>
        <p:grpSpPr>
          <a:xfrm>
            <a:off x="1742253" y="2042842"/>
            <a:ext cx="8922328" cy="3465984"/>
            <a:chOff x="1517169" y="284381"/>
            <a:chExt cx="8922328" cy="3465984"/>
          </a:xfrm>
        </p:grpSpPr>
        <p:sp>
          <p:nvSpPr>
            <p:cNvPr id="13" name="Rectángulo: esquinas redondeadas 12">
              <a:extLst>
                <a:ext uri="{FF2B5EF4-FFF2-40B4-BE49-F238E27FC236}">
                  <a16:creationId xmlns:a16="http://schemas.microsoft.com/office/drawing/2014/main" id="{E30D411E-085D-4C30-A922-B550085F2541}"/>
                </a:ext>
              </a:extLst>
            </p:cNvPr>
            <p:cNvSpPr/>
            <p:nvPr/>
          </p:nvSpPr>
          <p:spPr>
            <a:xfrm>
              <a:off x="1517169" y="284381"/>
              <a:ext cx="8922328" cy="3465984"/>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07EC210-7BD9-4B53-9035-09274F6E8B41}"/>
                </a:ext>
              </a:extLst>
            </p:cNvPr>
            <p:cNvSpPr txBox="1"/>
            <p:nvPr/>
          </p:nvSpPr>
          <p:spPr>
            <a:xfrm>
              <a:off x="3025804" y="472875"/>
              <a:ext cx="7126483" cy="3139321"/>
            </a:xfrm>
            <a:prstGeom prst="rect">
              <a:avLst/>
            </a:prstGeom>
            <a:noFill/>
          </p:spPr>
          <p:txBody>
            <a:bodyPr wrap="square" rtlCol="0">
              <a:spAutoFit/>
            </a:bodyPr>
            <a:lstStyle/>
            <a:p>
              <a:pPr algn="just"/>
              <a:r>
                <a:rPr lang="es-CO" sz="1100" dirty="0">
                  <a:latin typeface="Arial" panose="020B0604020202020204" pitchFamily="34" charset="0"/>
                  <a:cs typeface="Arial" panose="020B0604020202020204" pitchFamily="34" charset="0"/>
                </a:rPr>
                <a:t>El Auditor y su equipo auditor son responsables de hacer el seguimiento y revisión de las acciones preventivas y correctivas. Este seguimiento debe garantizar que las actividades propuestas son adecuadas, que los recursos van a ser suministrados y que el tiempo previsto para la ejecución de las actividades van a ser cumplidos oportunamente.</a:t>
              </a:r>
            </a:p>
            <a:p>
              <a:pPr algn="just"/>
              <a:endParaRPr lang="es-CO" sz="1100" dirty="0">
                <a:latin typeface="Arial" panose="020B0604020202020204" pitchFamily="34" charset="0"/>
                <a:cs typeface="Arial" panose="020B0604020202020204" pitchFamily="34" charset="0"/>
              </a:endParaRPr>
            </a:p>
            <a:p>
              <a:pPr algn="just"/>
              <a:r>
                <a:rPr lang="es-CO" sz="1100" dirty="0">
                  <a:latin typeface="Arial" panose="020B0604020202020204" pitchFamily="34" charset="0"/>
                  <a:cs typeface="Arial" panose="020B0604020202020204" pitchFamily="34" charset="0"/>
                </a:rPr>
                <a:t>El equipo auditor o alguno de los auditores internos designados por el Auditor Principal luego de vencerse la fecha de cumplimiento de las acciones correctivas y preventivas, antes de la siguiente Auditoría, verifican la ejecución de las mismas.</a:t>
              </a:r>
            </a:p>
            <a:p>
              <a:pPr algn="just"/>
              <a:endParaRPr lang="es-CO" sz="1100" dirty="0">
                <a:latin typeface="Arial" panose="020B0604020202020204" pitchFamily="34" charset="0"/>
                <a:cs typeface="Arial" panose="020B0604020202020204" pitchFamily="34" charset="0"/>
              </a:endParaRPr>
            </a:p>
            <a:p>
              <a:pPr algn="just"/>
              <a:r>
                <a:rPr lang="es-CO" sz="1100" b="1" dirty="0">
                  <a:latin typeface="Arial" panose="020B0604020202020204" pitchFamily="34" charset="0"/>
                  <a:cs typeface="Arial" panose="020B0604020202020204" pitchFamily="34" charset="0"/>
                </a:rPr>
                <a:t>INFORME: ANÁLISIS DE LA EFECTIVIDAD DE LAS ACCIONES CORRECTIVAS Y PREVENTIVAS </a:t>
              </a:r>
            </a:p>
            <a:p>
              <a:pPr algn="just"/>
              <a:endParaRPr lang="es-CO" sz="1100" dirty="0">
                <a:latin typeface="Arial" panose="020B0604020202020204" pitchFamily="34" charset="0"/>
                <a:cs typeface="Arial" panose="020B0604020202020204" pitchFamily="34" charset="0"/>
              </a:endParaRPr>
            </a:p>
            <a:p>
              <a:pPr algn="just"/>
              <a:r>
                <a:rPr lang="es-CO" sz="1100" dirty="0">
                  <a:latin typeface="Arial" panose="020B0604020202020204" pitchFamily="34" charset="0"/>
                  <a:cs typeface="Arial" panose="020B0604020202020204" pitchFamily="34" charset="0"/>
                </a:rPr>
                <a:t>El auditor BASC al finalizar cada ciclo anual de Auditorías, debe elaborar un Informe de análisis de la efectividad de las acciones correctivas y preventivas implementadas por cada área, teniendo en cuenta que las no conformidades detectadas no se repitan o que hayan sido eliminadas totalmente; las conclusiones del análisis se presentan como información para el proceso de Revisión al Sistema de Gestión de Control y Seguridad BASC.</a:t>
              </a:r>
            </a:p>
            <a:p>
              <a:pPr algn="just"/>
              <a:endParaRPr lang="es-CO" sz="1100" b="1" dirty="0">
                <a:latin typeface="Arial" panose="020B0604020202020204" pitchFamily="34" charset="0"/>
                <a:cs typeface="Arial" panose="020B0604020202020204" pitchFamily="34" charset="0"/>
              </a:endParaRPr>
            </a:p>
            <a:p>
              <a:pPr algn="just"/>
              <a:r>
                <a:rPr lang="es-CO" sz="1100" b="1" dirty="0">
                  <a:latin typeface="Arial" panose="020B0604020202020204" pitchFamily="34" charset="0"/>
                  <a:cs typeface="Arial" panose="020B0604020202020204" pitchFamily="34" charset="0"/>
                </a:rPr>
                <a:t>NOTA: Este Informe se hace en un formato establecido.</a:t>
              </a:r>
            </a:p>
          </p:txBody>
        </p:sp>
        <p:pic>
          <p:nvPicPr>
            <p:cNvPr id="18" name="Imagen 17">
              <a:extLst>
                <a:ext uri="{FF2B5EF4-FFF2-40B4-BE49-F238E27FC236}">
                  <a16:creationId xmlns:a16="http://schemas.microsoft.com/office/drawing/2014/main" id="{B20C7870-71EA-49C2-9099-1E956F745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781" y="1433041"/>
              <a:ext cx="1168663" cy="1168663"/>
            </a:xfrm>
            <a:prstGeom prst="rect">
              <a:avLst/>
            </a:prstGeom>
          </p:spPr>
        </p:pic>
      </p:grpSp>
    </p:spTree>
    <p:extLst>
      <p:ext uri="{BB962C8B-B14F-4D97-AF65-F5344CB8AC3E}">
        <p14:creationId xmlns:p14="http://schemas.microsoft.com/office/powerpoint/2010/main" val="171268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46BE9711-FD34-4F97-9D99-0A03975D5F92}"/>
              </a:ext>
            </a:extLst>
          </p:cNvPr>
          <p:cNvGrpSpPr/>
          <p:nvPr/>
        </p:nvGrpSpPr>
        <p:grpSpPr>
          <a:xfrm>
            <a:off x="1476265" y="554346"/>
            <a:ext cx="9223525" cy="3269171"/>
            <a:chOff x="1476265" y="554346"/>
            <a:chExt cx="9223525" cy="3269171"/>
          </a:xfrm>
        </p:grpSpPr>
        <p:sp>
          <p:nvSpPr>
            <p:cNvPr id="19" name="Rectángulo 18">
              <a:extLst>
                <a:ext uri="{FF2B5EF4-FFF2-40B4-BE49-F238E27FC236}">
                  <a16:creationId xmlns:a16="http://schemas.microsoft.com/office/drawing/2014/main" id="{D1AE7D59-C022-401D-9137-CB0202DE1262}"/>
                </a:ext>
              </a:extLst>
            </p:cNvPr>
            <p:cNvSpPr/>
            <p:nvPr/>
          </p:nvSpPr>
          <p:spPr>
            <a:xfrm>
              <a:off x="1476267" y="554346"/>
              <a:ext cx="2226365"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latin typeface="Arial" panose="020B0604020202020204" pitchFamily="34" charset="0"/>
                  <a:cs typeface="Arial" panose="020B0604020202020204" pitchFamily="34" charset="0"/>
                </a:rPr>
                <a:t>NO CONFORMIDAD</a:t>
              </a:r>
            </a:p>
          </p:txBody>
        </p:sp>
        <p:sp>
          <p:nvSpPr>
            <p:cNvPr id="20" name="Rectángulo 19">
              <a:extLst>
                <a:ext uri="{FF2B5EF4-FFF2-40B4-BE49-F238E27FC236}">
                  <a16:creationId xmlns:a16="http://schemas.microsoft.com/office/drawing/2014/main" id="{D2784ACF-E9BD-4620-B047-AD09C018CBCF}"/>
                </a:ext>
              </a:extLst>
            </p:cNvPr>
            <p:cNvSpPr/>
            <p:nvPr/>
          </p:nvSpPr>
          <p:spPr>
            <a:xfrm>
              <a:off x="1476266" y="1169020"/>
              <a:ext cx="2226365" cy="192401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Incumplimiento de un requisito.</a:t>
              </a: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p:txBody>
        </p:sp>
        <p:sp>
          <p:nvSpPr>
            <p:cNvPr id="34" name="Flecha: hacia abajo 33">
              <a:extLst>
                <a:ext uri="{FF2B5EF4-FFF2-40B4-BE49-F238E27FC236}">
                  <a16:creationId xmlns:a16="http://schemas.microsoft.com/office/drawing/2014/main" id="{480EF891-B83D-4AAA-99D4-3AE880469F49}"/>
                </a:ext>
              </a:extLst>
            </p:cNvPr>
            <p:cNvSpPr/>
            <p:nvPr/>
          </p:nvSpPr>
          <p:spPr>
            <a:xfrm>
              <a:off x="2324406" y="1169021"/>
              <a:ext cx="530087" cy="46305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35" name="Rectángulo 34">
              <a:extLst>
                <a:ext uri="{FF2B5EF4-FFF2-40B4-BE49-F238E27FC236}">
                  <a16:creationId xmlns:a16="http://schemas.microsoft.com/office/drawing/2014/main" id="{68E90DA8-890D-4994-8DB5-79185F2FDDBB}"/>
                </a:ext>
              </a:extLst>
            </p:cNvPr>
            <p:cNvSpPr/>
            <p:nvPr/>
          </p:nvSpPr>
          <p:spPr>
            <a:xfrm>
              <a:off x="3815274" y="560973"/>
              <a:ext cx="2226365"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latin typeface="Arial" panose="020B0604020202020204" pitchFamily="34" charset="0"/>
                  <a:cs typeface="Arial" panose="020B0604020202020204" pitchFamily="34" charset="0"/>
                </a:rPr>
                <a:t>CORRECCIÓN</a:t>
              </a:r>
            </a:p>
          </p:txBody>
        </p:sp>
        <p:sp>
          <p:nvSpPr>
            <p:cNvPr id="36" name="Rectángulo 35">
              <a:extLst>
                <a:ext uri="{FF2B5EF4-FFF2-40B4-BE49-F238E27FC236}">
                  <a16:creationId xmlns:a16="http://schemas.microsoft.com/office/drawing/2014/main" id="{8AF9A647-D46B-4745-9943-4E47BD25337F}"/>
                </a:ext>
              </a:extLst>
            </p:cNvPr>
            <p:cNvSpPr/>
            <p:nvPr/>
          </p:nvSpPr>
          <p:spPr>
            <a:xfrm>
              <a:off x="3810672" y="1209448"/>
              <a:ext cx="2226365" cy="192401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solidFill>
                  <a:schemeClr val="tx1"/>
                </a:solidFill>
                <a:latin typeface="Arial" panose="020B0604020202020204" pitchFamily="34" charset="0"/>
                <a:cs typeface="Arial" panose="020B0604020202020204" pitchFamily="34" charset="0"/>
              </a:endParaRPr>
            </a:p>
            <a:p>
              <a:pPr algn="ctr"/>
              <a:endParaRPr lang="es-CO" sz="12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Eliminar uno no conformidad detectada</a:t>
              </a:r>
            </a:p>
            <a:p>
              <a:pPr algn="ctr"/>
              <a:endParaRPr lang="es-CO" sz="8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Mantener registros de las correcciones y del análisis para determinar si se requieren acciones correctivas adicionales.</a:t>
              </a: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p:txBody>
        </p:sp>
        <p:sp>
          <p:nvSpPr>
            <p:cNvPr id="37" name="Flecha: hacia abajo 36">
              <a:extLst>
                <a:ext uri="{FF2B5EF4-FFF2-40B4-BE49-F238E27FC236}">
                  <a16:creationId xmlns:a16="http://schemas.microsoft.com/office/drawing/2014/main" id="{61B9259A-35A1-49CD-B5F3-46FAEBF2664C}"/>
                </a:ext>
              </a:extLst>
            </p:cNvPr>
            <p:cNvSpPr/>
            <p:nvPr/>
          </p:nvSpPr>
          <p:spPr>
            <a:xfrm>
              <a:off x="4663413" y="1175648"/>
              <a:ext cx="530087" cy="46305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38" name="Rectángulo 37">
              <a:extLst>
                <a:ext uri="{FF2B5EF4-FFF2-40B4-BE49-F238E27FC236}">
                  <a16:creationId xmlns:a16="http://schemas.microsoft.com/office/drawing/2014/main" id="{035B43FD-683A-4DAE-B60D-FF4596A8BC69}"/>
                </a:ext>
              </a:extLst>
            </p:cNvPr>
            <p:cNvSpPr/>
            <p:nvPr/>
          </p:nvSpPr>
          <p:spPr>
            <a:xfrm>
              <a:off x="6134417" y="560974"/>
              <a:ext cx="2226365"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latin typeface="Arial" panose="020B0604020202020204" pitchFamily="34" charset="0"/>
                  <a:cs typeface="Arial" panose="020B0604020202020204" pitchFamily="34" charset="0"/>
                </a:rPr>
                <a:t>ACCIÓN CORRECTIVA</a:t>
              </a:r>
            </a:p>
          </p:txBody>
        </p:sp>
        <p:sp>
          <p:nvSpPr>
            <p:cNvPr id="39" name="Rectángulo 38">
              <a:extLst>
                <a:ext uri="{FF2B5EF4-FFF2-40B4-BE49-F238E27FC236}">
                  <a16:creationId xmlns:a16="http://schemas.microsoft.com/office/drawing/2014/main" id="{69B6FECA-7D50-4536-A11E-DA3DFF94E349}"/>
                </a:ext>
              </a:extLst>
            </p:cNvPr>
            <p:cNvSpPr/>
            <p:nvPr/>
          </p:nvSpPr>
          <p:spPr>
            <a:xfrm>
              <a:off x="6127788" y="1188900"/>
              <a:ext cx="2226365" cy="192401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900" dirty="0">
                <a:solidFill>
                  <a:schemeClr val="tx1"/>
                </a:solidFill>
                <a:latin typeface="Arial" panose="020B0604020202020204" pitchFamily="34" charset="0"/>
                <a:cs typeface="Arial" panose="020B0604020202020204" pitchFamily="34" charset="0"/>
              </a:endParaRPr>
            </a:p>
            <a:p>
              <a:pPr algn="ctr"/>
              <a:endParaRPr lang="es-CO" sz="900" dirty="0">
                <a:solidFill>
                  <a:schemeClr val="tx1"/>
                </a:solidFill>
                <a:latin typeface="Arial" panose="020B0604020202020204" pitchFamily="34" charset="0"/>
                <a:cs typeface="Arial" panose="020B0604020202020204" pitchFamily="34" charset="0"/>
              </a:endParaRPr>
            </a:p>
            <a:p>
              <a:pPr algn="ctr"/>
              <a:endParaRPr lang="es-CO" sz="9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Eliminar la causa de una no conformidad detectada u otra situación.</a:t>
              </a:r>
            </a:p>
            <a:p>
              <a:pPr algn="ct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r>
                <a:rPr lang="es-CO" sz="800" dirty="0">
                  <a:solidFill>
                    <a:schemeClr val="tx1"/>
                  </a:solidFill>
                  <a:latin typeface="Arial" panose="020B0604020202020204" pitchFamily="34" charset="0"/>
                  <a:cs typeface="Arial" panose="020B0604020202020204" pitchFamily="34" charset="0"/>
                </a:rPr>
                <a:t>Registrar los no conformidades</a:t>
              </a:r>
            </a:p>
            <a:p>
              <a:pPr marL="228600" indent="-228600">
                <a:buAutoNum type="alphaLcPeriod"/>
              </a:pPr>
              <a:r>
                <a:rPr lang="es-CO" sz="800" dirty="0">
                  <a:solidFill>
                    <a:schemeClr val="tx1"/>
                  </a:solidFill>
                  <a:latin typeface="Arial" panose="020B0604020202020204" pitchFamily="34" charset="0"/>
                  <a:cs typeface="Arial" panose="020B0604020202020204" pitchFamily="34" charset="0"/>
                </a:rPr>
                <a:t>Desarrollar un análisis de las causas</a:t>
              </a:r>
            </a:p>
            <a:p>
              <a:pPr marL="228600" indent="-228600">
                <a:buAutoNum type="alphaLcPeriod"/>
              </a:pPr>
              <a:r>
                <a:rPr lang="es-CO" sz="800" dirty="0">
                  <a:solidFill>
                    <a:schemeClr val="tx1"/>
                  </a:solidFill>
                  <a:latin typeface="Arial" panose="020B0604020202020204" pitchFamily="34" charset="0"/>
                  <a:cs typeface="Arial" panose="020B0604020202020204" pitchFamily="34" charset="0"/>
                </a:rPr>
                <a:t>Determinar e implementar las acciones correspondientes para eliminar estas causas, incluyendo fechas limites y los responsables</a:t>
              </a:r>
            </a:p>
            <a:p>
              <a:pPr marL="228600" indent="-228600">
                <a:buAutoNum type="alphaLcPeriod"/>
              </a:pPr>
              <a:r>
                <a:rPr lang="es-CO" sz="800" dirty="0">
                  <a:solidFill>
                    <a:schemeClr val="tx1"/>
                  </a:solidFill>
                  <a:latin typeface="Arial" panose="020B0604020202020204" pitchFamily="34" charset="0"/>
                  <a:cs typeface="Arial" panose="020B0604020202020204" pitchFamily="34" charset="0"/>
                </a:rPr>
                <a:t>Verificar la eficacia de las acciones tomadas</a:t>
              </a: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a:p>
              <a:pPr marL="228600" indent="-228600">
                <a:buAutoNum type="alphaLcPeriod"/>
              </a:pPr>
              <a:endParaRPr lang="es-CO" sz="800" dirty="0">
                <a:solidFill>
                  <a:schemeClr val="tx1"/>
                </a:solidFill>
                <a:latin typeface="Arial" panose="020B0604020202020204" pitchFamily="34" charset="0"/>
                <a:cs typeface="Arial" panose="020B0604020202020204" pitchFamily="34" charset="0"/>
              </a:endParaRPr>
            </a:p>
          </p:txBody>
        </p:sp>
        <p:sp>
          <p:nvSpPr>
            <p:cNvPr id="40" name="Flecha: hacia abajo 39">
              <a:extLst>
                <a:ext uri="{FF2B5EF4-FFF2-40B4-BE49-F238E27FC236}">
                  <a16:creationId xmlns:a16="http://schemas.microsoft.com/office/drawing/2014/main" id="{6B23A731-1D94-4163-90A7-CACEE19BA1DE}"/>
                </a:ext>
              </a:extLst>
            </p:cNvPr>
            <p:cNvSpPr/>
            <p:nvPr/>
          </p:nvSpPr>
          <p:spPr>
            <a:xfrm>
              <a:off x="6982556" y="1175649"/>
              <a:ext cx="530087" cy="46305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41" name="Rectángulo 40">
              <a:extLst>
                <a:ext uri="{FF2B5EF4-FFF2-40B4-BE49-F238E27FC236}">
                  <a16:creationId xmlns:a16="http://schemas.microsoft.com/office/drawing/2014/main" id="{DD5C01C4-DBE9-4811-A7E9-2BE3D8D56CCB}"/>
                </a:ext>
              </a:extLst>
            </p:cNvPr>
            <p:cNvSpPr/>
            <p:nvPr/>
          </p:nvSpPr>
          <p:spPr>
            <a:xfrm>
              <a:off x="8466796" y="574226"/>
              <a:ext cx="2226365"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latin typeface="Arial" panose="020B0604020202020204" pitchFamily="34" charset="0"/>
                  <a:cs typeface="Arial" panose="020B0604020202020204" pitchFamily="34" charset="0"/>
                </a:rPr>
                <a:t>ACCIÓN DE MEJORA</a:t>
              </a:r>
            </a:p>
          </p:txBody>
        </p:sp>
        <p:sp>
          <p:nvSpPr>
            <p:cNvPr id="42" name="Rectángulo 41">
              <a:extLst>
                <a:ext uri="{FF2B5EF4-FFF2-40B4-BE49-F238E27FC236}">
                  <a16:creationId xmlns:a16="http://schemas.microsoft.com/office/drawing/2014/main" id="{FFCB7F16-059A-4F77-B4F9-5AC7B937533E}"/>
                </a:ext>
              </a:extLst>
            </p:cNvPr>
            <p:cNvSpPr/>
            <p:nvPr/>
          </p:nvSpPr>
          <p:spPr>
            <a:xfrm>
              <a:off x="8473425" y="1188900"/>
              <a:ext cx="2226365" cy="192401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r>
                <a:rPr lang="es-CO" sz="800" dirty="0">
                  <a:solidFill>
                    <a:schemeClr val="tx1"/>
                  </a:solidFill>
                  <a:latin typeface="Arial" panose="020B0604020202020204" pitchFamily="34" charset="0"/>
                  <a:cs typeface="Arial" panose="020B0604020202020204" pitchFamily="34" charset="0"/>
                </a:rPr>
                <a:t>Determinar, registrar y dar seguimiento a las oportunidades de mejora e implementar acciones para resultados previstos, fortalecer el sistema y la gestión de riesgos.</a:t>
              </a: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a:p>
              <a:pPr algn="ctr"/>
              <a:endParaRPr lang="es-CO" sz="800" dirty="0">
                <a:solidFill>
                  <a:schemeClr val="tx1"/>
                </a:solidFill>
                <a:latin typeface="Arial" panose="020B0604020202020204" pitchFamily="34" charset="0"/>
                <a:cs typeface="Arial" panose="020B0604020202020204" pitchFamily="34" charset="0"/>
              </a:endParaRPr>
            </a:p>
          </p:txBody>
        </p:sp>
        <p:sp>
          <p:nvSpPr>
            <p:cNvPr id="43" name="Flecha: hacia abajo 42">
              <a:extLst>
                <a:ext uri="{FF2B5EF4-FFF2-40B4-BE49-F238E27FC236}">
                  <a16:creationId xmlns:a16="http://schemas.microsoft.com/office/drawing/2014/main" id="{3A9236D1-7F80-4AE6-82D4-6C98C90FBF68}"/>
                </a:ext>
              </a:extLst>
            </p:cNvPr>
            <p:cNvSpPr/>
            <p:nvPr/>
          </p:nvSpPr>
          <p:spPr>
            <a:xfrm>
              <a:off x="9314935" y="1188901"/>
              <a:ext cx="530087" cy="463056"/>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22" name="Rectángulo 21">
              <a:extLst>
                <a:ext uri="{FF2B5EF4-FFF2-40B4-BE49-F238E27FC236}">
                  <a16:creationId xmlns:a16="http://schemas.microsoft.com/office/drawing/2014/main" id="{184B3D2E-BFD2-4464-8FEE-18FAC9B7DC44}"/>
                </a:ext>
              </a:extLst>
            </p:cNvPr>
            <p:cNvSpPr/>
            <p:nvPr/>
          </p:nvSpPr>
          <p:spPr>
            <a:xfrm>
              <a:off x="1476265" y="3208843"/>
              <a:ext cx="2226365"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latin typeface="Arial" panose="020B0604020202020204" pitchFamily="34" charset="0"/>
                  <a:cs typeface="Arial" panose="020B0604020202020204" pitchFamily="34" charset="0"/>
                </a:rPr>
                <a:t>MEJORA AL SGCS BASC</a:t>
              </a:r>
            </a:p>
          </p:txBody>
        </p:sp>
        <p:sp>
          <p:nvSpPr>
            <p:cNvPr id="23" name="Flecha: hacia abajo 22">
              <a:extLst>
                <a:ext uri="{FF2B5EF4-FFF2-40B4-BE49-F238E27FC236}">
                  <a16:creationId xmlns:a16="http://schemas.microsoft.com/office/drawing/2014/main" id="{18B92E16-E3BF-41E3-AFEC-596E14C95E4C}"/>
                </a:ext>
              </a:extLst>
            </p:cNvPr>
            <p:cNvSpPr/>
            <p:nvPr/>
          </p:nvSpPr>
          <p:spPr>
            <a:xfrm rot="16200000">
              <a:off x="4617361" y="2356942"/>
              <a:ext cx="530087" cy="2318467"/>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24" name="Rectángulo 23">
              <a:extLst>
                <a:ext uri="{FF2B5EF4-FFF2-40B4-BE49-F238E27FC236}">
                  <a16:creationId xmlns:a16="http://schemas.microsoft.com/office/drawing/2014/main" id="{B5E49F42-CB8D-4BCC-A598-7F203035651E}"/>
                </a:ext>
              </a:extLst>
            </p:cNvPr>
            <p:cNvSpPr/>
            <p:nvPr/>
          </p:nvSpPr>
          <p:spPr>
            <a:xfrm>
              <a:off x="6141034" y="3208843"/>
              <a:ext cx="4552126" cy="6146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latin typeface="Arial" panose="020B0604020202020204" pitchFamily="34" charset="0"/>
                  <a:cs typeface="Arial" panose="020B0604020202020204" pitchFamily="34" charset="0"/>
                </a:rPr>
                <a:t>PARTE DE LA GESTÓN ESTÁ ORIENTADA A AUMENTAR </a:t>
              </a:r>
            </a:p>
            <a:p>
              <a:pPr algn="ctr"/>
              <a:r>
                <a:rPr lang="es-CO" sz="1200" b="1" dirty="0">
                  <a:solidFill>
                    <a:schemeClr val="tx1"/>
                  </a:solidFill>
                  <a:latin typeface="Arial" panose="020B0604020202020204" pitchFamily="34" charset="0"/>
                  <a:cs typeface="Arial" panose="020B0604020202020204" pitchFamily="34" charset="0"/>
                </a:rPr>
                <a:t>LA CAPACIDAD DE CUMPLIR CON LOS REQUISITOS.</a:t>
              </a:r>
            </a:p>
          </p:txBody>
        </p:sp>
      </p:grpSp>
    </p:spTree>
    <p:extLst>
      <p:ext uri="{BB962C8B-B14F-4D97-AF65-F5344CB8AC3E}">
        <p14:creationId xmlns:p14="http://schemas.microsoft.com/office/powerpoint/2010/main" val="164775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9CF8EF53-C486-4A68-9976-94318224F5BF}"/>
              </a:ext>
            </a:extLst>
          </p:cNvPr>
          <p:cNvGrpSpPr/>
          <p:nvPr/>
        </p:nvGrpSpPr>
        <p:grpSpPr>
          <a:xfrm>
            <a:off x="1709020" y="1584013"/>
            <a:ext cx="8398690" cy="3946072"/>
            <a:chOff x="2166220" y="2088105"/>
            <a:chExt cx="8398690" cy="3946072"/>
          </a:xfrm>
        </p:grpSpPr>
        <p:sp>
          <p:nvSpPr>
            <p:cNvPr id="3" name="Rectángulo 2">
              <a:extLst>
                <a:ext uri="{FF2B5EF4-FFF2-40B4-BE49-F238E27FC236}">
                  <a16:creationId xmlns:a16="http://schemas.microsoft.com/office/drawing/2014/main" id="{25225E13-2F90-4DA4-831A-5BB6805368C3}"/>
                </a:ext>
              </a:extLst>
            </p:cNvPr>
            <p:cNvSpPr/>
            <p:nvPr/>
          </p:nvSpPr>
          <p:spPr>
            <a:xfrm>
              <a:off x="5000014" y="2088105"/>
              <a:ext cx="2711355" cy="6141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bg1"/>
                  </a:solidFill>
                  <a:latin typeface="Arial" panose="020B0604020202020204" pitchFamily="34" charset="0"/>
                  <a:cs typeface="Arial" panose="020B0604020202020204" pitchFamily="34" charset="0"/>
                </a:rPr>
                <a:t>AUDITORÍA INTERNA AL SGCS BASC</a:t>
              </a:r>
            </a:p>
          </p:txBody>
        </p:sp>
        <p:sp>
          <p:nvSpPr>
            <p:cNvPr id="7" name="Rectángulo 6">
              <a:extLst>
                <a:ext uri="{FF2B5EF4-FFF2-40B4-BE49-F238E27FC236}">
                  <a16:creationId xmlns:a16="http://schemas.microsoft.com/office/drawing/2014/main" id="{B9DA1B2C-5B0F-401C-A427-767279EAFD67}"/>
                </a:ext>
              </a:extLst>
            </p:cNvPr>
            <p:cNvSpPr/>
            <p:nvPr/>
          </p:nvSpPr>
          <p:spPr>
            <a:xfrm>
              <a:off x="3330054" y="3856958"/>
              <a:ext cx="1911505" cy="40011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latin typeface="Arial" panose="020B0604020202020204" pitchFamily="34" charset="0"/>
                  <a:cs typeface="Arial" panose="020B0604020202020204" pitchFamily="34" charset="0"/>
                </a:rPr>
                <a:t>OPERACIONAL</a:t>
              </a:r>
            </a:p>
          </p:txBody>
        </p:sp>
        <p:sp>
          <p:nvSpPr>
            <p:cNvPr id="8" name="Rectángulo 7">
              <a:extLst>
                <a:ext uri="{FF2B5EF4-FFF2-40B4-BE49-F238E27FC236}">
                  <a16:creationId xmlns:a16="http://schemas.microsoft.com/office/drawing/2014/main" id="{AEF8475B-1D78-41AE-A4D9-EFCCDE66990C}"/>
                </a:ext>
              </a:extLst>
            </p:cNvPr>
            <p:cNvSpPr/>
            <p:nvPr/>
          </p:nvSpPr>
          <p:spPr>
            <a:xfrm>
              <a:off x="5492449" y="3856958"/>
              <a:ext cx="1911505" cy="40011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latin typeface="Arial" panose="020B0604020202020204" pitchFamily="34" charset="0"/>
                  <a:cs typeface="Arial" panose="020B0604020202020204" pitchFamily="34" charset="0"/>
                </a:rPr>
                <a:t>FINANCIERA</a:t>
              </a:r>
            </a:p>
          </p:txBody>
        </p:sp>
        <p:sp>
          <p:nvSpPr>
            <p:cNvPr id="9" name="Rectángulo 8">
              <a:extLst>
                <a:ext uri="{FF2B5EF4-FFF2-40B4-BE49-F238E27FC236}">
                  <a16:creationId xmlns:a16="http://schemas.microsoft.com/office/drawing/2014/main" id="{7FB20264-2D61-4456-A80D-3835296A2957}"/>
                </a:ext>
              </a:extLst>
            </p:cNvPr>
            <p:cNvSpPr/>
            <p:nvPr/>
          </p:nvSpPr>
          <p:spPr>
            <a:xfrm>
              <a:off x="7654844" y="3856958"/>
              <a:ext cx="1911505" cy="40011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latin typeface="Arial" panose="020B0604020202020204" pitchFamily="34" charset="0"/>
                  <a:cs typeface="Arial" panose="020B0604020202020204" pitchFamily="34" charset="0"/>
                </a:rPr>
                <a:t>INFORMÁTICA</a:t>
              </a:r>
            </a:p>
          </p:txBody>
        </p:sp>
        <p:sp>
          <p:nvSpPr>
            <p:cNvPr id="10" name="Rectángulo 9">
              <a:extLst>
                <a:ext uri="{FF2B5EF4-FFF2-40B4-BE49-F238E27FC236}">
                  <a16:creationId xmlns:a16="http://schemas.microsoft.com/office/drawing/2014/main" id="{8F23F4E3-54FB-4DFC-A62F-3B00F4F2C825}"/>
                </a:ext>
              </a:extLst>
            </p:cNvPr>
            <p:cNvSpPr/>
            <p:nvPr/>
          </p:nvSpPr>
          <p:spPr>
            <a:xfrm>
              <a:off x="4328615" y="5634067"/>
              <a:ext cx="1911505" cy="40011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latin typeface="Arial" panose="020B0604020202020204" pitchFamily="34" charset="0"/>
                  <a:cs typeface="Arial" panose="020B0604020202020204" pitchFamily="34" charset="0"/>
                </a:rPr>
                <a:t>DE REGISTROS</a:t>
              </a:r>
            </a:p>
          </p:txBody>
        </p:sp>
        <p:sp>
          <p:nvSpPr>
            <p:cNvPr id="11" name="Rectángulo 10">
              <a:extLst>
                <a:ext uri="{FF2B5EF4-FFF2-40B4-BE49-F238E27FC236}">
                  <a16:creationId xmlns:a16="http://schemas.microsoft.com/office/drawing/2014/main" id="{2A1C5902-4B6D-41CF-B868-F62C7CCC81E6}"/>
                </a:ext>
              </a:extLst>
            </p:cNvPr>
            <p:cNvSpPr/>
            <p:nvPr/>
          </p:nvSpPr>
          <p:spPr>
            <a:xfrm>
              <a:off x="6491010" y="5634067"/>
              <a:ext cx="1911505" cy="40011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latin typeface="Arial" panose="020B0604020202020204" pitchFamily="34" charset="0"/>
                  <a:cs typeface="Arial" panose="020B0604020202020204" pitchFamily="34" charset="0"/>
                </a:rPr>
                <a:t>DE PRODUCTO O SERVICIO</a:t>
              </a:r>
            </a:p>
          </p:txBody>
        </p:sp>
        <p:sp>
          <p:nvSpPr>
            <p:cNvPr id="13" name="Rectángulo 12">
              <a:extLst>
                <a:ext uri="{FF2B5EF4-FFF2-40B4-BE49-F238E27FC236}">
                  <a16:creationId xmlns:a16="http://schemas.microsoft.com/office/drawing/2014/main" id="{A5AD59CB-D732-4EDA-BEE2-D531C209B728}"/>
                </a:ext>
              </a:extLst>
            </p:cNvPr>
            <p:cNvSpPr/>
            <p:nvPr/>
          </p:nvSpPr>
          <p:spPr>
            <a:xfrm>
              <a:off x="8653405" y="5634067"/>
              <a:ext cx="1911505" cy="40011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latin typeface="Arial" panose="020B0604020202020204" pitchFamily="34" charset="0"/>
                  <a:cs typeface="Arial" panose="020B0604020202020204" pitchFamily="34" charset="0"/>
                </a:rPr>
                <a:t>INVESTIGACIÓN</a:t>
              </a:r>
            </a:p>
          </p:txBody>
        </p:sp>
        <p:sp>
          <p:nvSpPr>
            <p:cNvPr id="14" name="Rectángulo 13">
              <a:extLst>
                <a:ext uri="{FF2B5EF4-FFF2-40B4-BE49-F238E27FC236}">
                  <a16:creationId xmlns:a16="http://schemas.microsoft.com/office/drawing/2014/main" id="{554AACAD-CEAB-43C9-B6C1-ACD37A2602B1}"/>
                </a:ext>
              </a:extLst>
            </p:cNvPr>
            <p:cNvSpPr/>
            <p:nvPr/>
          </p:nvSpPr>
          <p:spPr>
            <a:xfrm>
              <a:off x="2166220" y="5634067"/>
              <a:ext cx="1911505" cy="40011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latin typeface="Arial" panose="020B0604020202020204" pitchFamily="34" charset="0"/>
                  <a:cs typeface="Arial" panose="020B0604020202020204" pitchFamily="34" charset="0"/>
                </a:rPr>
                <a:t>DE PROCESO</a:t>
              </a:r>
            </a:p>
          </p:txBody>
        </p:sp>
        <p:cxnSp>
          <p:nvCxnSpPr>
            <p:cNvPr id="5" name="Conector recto de flecha 4">
              <a:extLst>
                <a:ext uri="{FF2B5EF4-FFF2-40B4-BE49-F238E27FC236}">
                  <a16:creationId xmlns:a16="http://schemas.microsoft.com/office/drawing/2014/main" id="{188EF467-59EE-4126-A53B-BACE629CD451}"/>
                </a:ext>
              </a:extLst>
            </p:cNvPr>
            <p:cNvCxnSpPr>
              <a:cxnSpLocks/>
              <a:stCxn id="3" idx="2"/>
            </p:cNvCxnSpPr>
            <p:nvPr/>
          </p:nvCxnSpPr>
          <p:spPr>
            <a:xfrm>
              <a:off x="6355692" y="2702255"/>
              <a:ext cx="9109" cy="26981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9C5C49D1-3567-4EC8-90B6-6F1BCA387EA4}"/>
                </a:ext>
              </a:extLst>
            </p:cNvPr>
            <p:cNvSpPr txBox="1"/>
            <p:nvPr/>
          </p:nvSpPr>
          <p:spPr>
            <a:xfrm>
              <a:off x="5009123" y="2944642"/>
              <a:ext cx="2711355" cy="461665"/>
            </a:xfrm>
            <a:prstGeom prst="rect">
              <a:avLst/>
            </a:prstGeom>
            <a:noFill/>
          </p:spPr>
          <p:txBody>
            <a:bodyPr wrap="square" rtlCol="0">
              <a:spAutoFit/>
            </a:bodyPr>
            <a:lstStyle/>
            <a:p>
              <a:r>
                <a:rPr lang="es-CO" sz="1200" dirty="0">
                  <a:latin typeface="Arial" panose="020B0604020202020204" pitchFamily="34" charset="0"/>
                  <a:cs typeface="Arial" panose="020B0604020202020204" pitchFamily="34" charset="0"/>
                </a:rPr>
                <a:t>En su empresa la auditoría interna al SGCS, </a:t>
              </a:r>
              <a:r>
                <a:rPr lang="es-CO" sz="1200" b="1" dirty="0">
                  <a:latin typeface="Arial" panose="020B0604020202020204" pitchFamily="34" charset="0"/>
                  <a:cs typeface="Arial" panose="020B0604020202020204" pitchFamily="34" charset="0"/>
                </a:rPr>
                <a:t>puede ser…</a:t>
              </a:r>
            </a:p>
          </p:txBody>
        </p:sp>
        <p:cxnSp>
          <p:nvCxnSpPr>
            <p:cNvPr id="17" name="Conector recto de flecha 16">
              <a:extLst>
                <a:ext uri="{FF2B5EF4-FFF2-40B4-BE49-F238E27FC236}">
                  <a16:creationId xmlns:a16="http://schemas.microsoft.com/office/drawing/2014/main" id="{6068931A-BB35-4CB1-B2EB-DCD39D3C429A}"/>
                </a:ext>
              </a:extLst>
            </p:cNvPr>
            <p:cNvCxnSpPr>
              <a:cxnSpLocks/>
            </p:cNvCxnSpPr>
            <p:nvPr/>
          </p:nvCxnSpPr>
          <p:spPr>
            <a:xfrm>
              <a:off x="8617777" y="3609455"/>
              <a:ext cx="1" cy="22518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26FEB042-8E89-4403-8E6B-9FD953F0B4B9}"/>
                </a:ext>
              </a:extLst>
            </p:cNvPr>
            <p:cNvCxnSpPr>
              <a:cxnSpLocks/>
            </p:cNvCxnSpPr>
            <p:nvPr/>
          </p:nvCxnSpPr>
          <p:spPr>
            <a:xfrm>
              <a:off x="6355275" y="3375455"/>
              <a:ext cx="1" cy="468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C09861BE-F25F-4D67-AA5D-4EC0087E0AE4}"/>
                </a:ext>
              </a:extLst>
            </p:cNvPr>
            <p:cNvCxnSpPr>
              <a:cxnSpLocks/>
            </p:cNvCxnSpPr>
            <p:nvPr/>
          </p:nvCxnSpPr>
          <p:spPr>
            <a:xfrm>
              <a:off x="4237254" y="3631770"/>
              <a:ext cx="1" cy="22518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C4A419E4-9F1B-402A-8318-81384925D0CE}"/>
                </a:ext>
              </a:extLst>
            </p:cNvPr>
            <p:cNvCxnSpPr>
              <a:cxnSpLocks/>
            </p:cNvCxnSpPr>
            <p:nvPr/>
          </p:nvCxnSpPr>
          <p:spPr>
            <a:xfrm>
              <a:off x="4237254" y="3618122"/>
              <a:ext cx="438052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F41D71FA-394F-4EAC-9E7D-B0A1D280888E}"/>
                </a:ext>
              </a:extLst>
            </p:cNvPr>
            <p:cNvCxnSpPr>
              <a:cxnSpLocks/>
            </p:cNvCxnSpPr>
            <p:nvPr/>
          </p:nvCxnSpPr>
          <p:spPr>
            <a:xfrm>
              <a:off x="9622082" y="5374470"/>
              <a:ext cx="1" cy="22518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A561FE1D-5D14-445F-88A8-BD474061BFA4}"/>
                </a:ext>
              </a:extLst>
            </p:cNvPr>
            <p:cNvCxnSpPr>
              <a:cxnSpLocks/>
            </p:cNvCxnSpPr>
            <p:nvPr/>
          </p:nvCxnSpPr>
          <p:spPr>
            <a:xfrm>
              <a:off x="5241559" y="5396785"/>
              <a:ext cx="1" cy="22518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AE47608E-502D-4957-9CC5-1403B2F84DA5}"/>
                </a:ext>
              </a:extLst>
            </p:cNvPr>
            <p:cNvCxnSpPr>
              <a:cxnSpLocks/>
            </p:cNvCxnSpPr>
            <p:nvPr/>
          </p:nvCxnSpPr>
          <p:spPr>
            <a:xfrm flipV="1">
              <a:off x="3121972" y="5383137"/>
              <a:ext cx="6500110" cy="13648"/>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4EAA65C-5D97-48DC-BE17-652095F5BF7B}"/>
                </a:ext>
              </a:extLst>
            </p:cNvPr>
            <p:cNvCxnSpPr>
              <a:cxnSpLocks/>
            </p:cNvCxnSpPr>
            <p:nvPr/>
          </p:nvCxnSpPr>
          <p:spPr>
            <a:xfrm>
              <a:off x="3155316" y="5383137"/>
              <a:ext cx="1" cy="22518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E03DCA8A-A942-4949-9038-2889909D91B1}"/>
                </a:ext>
              </a:extLst>
            </p:cNvPr>
            <p:cNvCxnSpPr>
              <a:cxnSpLocks/>
            </p:cNvCxnSpPr>
            <p:nvPr/>
          </p:nvCxnSpPr>
          <p:spPr>
            <a:xfrm>
              <a:off x="7403953" y="5374470"/>
              <a:ext cx="1" cy="22518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0C96C315-16AE-457C-850D-609680A4DB97}"/>
                </a:ext>
              </a:extLst>
            </p:cNvPr>
            <p:cNvCxnSpPr>
              <a:stCxn id="7" idx="2"/>
            </p:cNvCxnSpPr>
            <p:nvPr/>
          </p:nvCxnSpPr>
          <p:spPr>
            <a:xfrm flipH="1">
              <a:off x="4285806" y="4257068"/>
              <a:ext cx="1" cy="113289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ángulo 39">
              <a:extLst>
                <a:ext uri="{FF2B5EF4-FFF2-40B4-BE49-F238E27FC236}">
                  <a16:creationId xmlns:a16="http://schemas.microsoft.com/office/drawing/2014/main" id="{8E8D1855-9244-4466-A6F5-6BBE8DAAF1B5}"/>
                </a:ext>
              </a:extLst>
            </p:cNvPr>
            <p:cNvSpPr/>
            <p:nvPr/>
          </p:nvSpPr>
          <p:spPr>
            <a:xfrm>
              <a:off x="2825092" y="4612068"/>
              <a:ext cx="2711339" cy="40011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tx1"/>
                  </a:solidFill>
                  <a:latin typeface="Arial" panose="020B0604020202020204" pitchFamily="34" charset="0"/>
                  <a:cs typeface="Arial" panose="020B0604020202020204" pitchFamily="34" charset="0"/>
                </a:rPr>
                <a:t>La auditoría interna al SGCS operacional, </a:t>
              </a:r>
              <a:r>
                <a:rPr lang="es-CO" sz="1200" b="1" dirty="0">
                  <a:solidFill>
                    <a:schemeClr val="tx1"/>
                  </a:solidFill>
                  <a:latin typeface="Arial" panose="020B0604020202020204" pitchFamily="34" charset="0"/>
                  <a:cs typeface="Arial" panose="020B0604020202020204" pitchFamily="34" charset="0"/>
                </a:rPr>
                <a:t>puede ser…</a:t>
              </a:r>
            </a:p>
          </p:txBody>
        </p:sp>
      </p:grpSp>
    </p:spTree>
    <p:extLst>
      <p:ext uri="{BB962C8B-B14F-4D97-AF65-F5344CB8AC3E}">
        <p14:creationId xmlns:p14="http://schemas.microsoft.com/office/powerpoint/2010/main" val="14369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A5685723-FE80-4043-83CE-D5DFA6EFBE28}"/>
              </a:ext>
            </a:extLst>
          </p:cNvPr>
          <p:cNvSpPr/>
          <p:nvPr/>
        </p:nvSpPr>
        <p:spPr>
          <a:xfrm>
            <a:off x="2219448" y="1679690"/>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2A588279-820A-4B44-B7D3-1A60CC61EAF3}"/>
              </a:ext>
            </a:extLst>
          </p:cNvPr>
          <p:cNvSpPr txBox="1"/>
          <p:nvPr/>
        </p:nvSpPr>
        <p:spPr>
          <a:xfrm>
            <a:off x="2219448" y="1759562"/>
            <a:ext cx="1216729" cy="707886"/>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a. Estar alineados con los compromisos de la política (5.2.1)</a:t>
            </a:r>
          </a:p>
        </p:txBody>
      </p:sp>
      <p:sp>
        <p:nvSpPr>
          <p:cNvPr id="8" name="Rectángulo: esquinas redondeadas 7">
            <a:extLst>
              <a:ext uri="{FF2B5EF4-FFF2-40B4-BE49-F238E27FC236}">
                <a16:creationId xmlns:a16="http://schemas.microsoft.com/office/drawing/2014/main" id="{F31DA87A-2137-4AF6-85B2-3D5861BB2808}"/>
              </a:ext>
            </a:extLst>
          </p:cNvPr>
          <p:cNvSpPr/>
          <p:nvPr/>
        </p:nvSpPr>
        <p:spPr>
          <a:xfrm>
            <a:off x="3493570" y="1679690"/>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EFAE6A84-ED76-4129-B453-088837AD20FD}"/>
              </a:ext>
            </a:extLst>
          </p:cNvPr>
          <p:cNvSpPr txBox="1"/>
          <p:nvPr/>
        </p:nvSpPr>
        <p:spPr>
          <a:xfrm>
            <a:off x="3517846" y="1730145"/>
            <a:ext cx="1216729" cy="861774"/>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b. Ser medibles, concretos, claros, realizables y plantear un cambio.</a:t>
            </a:r>
          </a:p>
        </p:txBody>
      </p:sp>
      <p:sp>
        <p:nvSpPr>
          <p:cNvPr id="10" name="Rectángulo: esquinas redondeadas 9">
            <a:extLst>
              <a:ext uri="{FF2B5EF4-FFF2-40B4-BE49-F238E27FC236}">
                <a16:creationId xmlns:a16="http://schemas.microsoft.com/office/drawing/2014/main" id="{C4C4A50B-084A-47BE-A1E2-51D8BFAE965B}"/>
              </a:ext>
            </a:extLst>
          </p:cNvPr>
          <p:cNvSpPr/>
          <p:nvPr/>
        </p:nvSpPr>
        <p:spPr>
          <a:xfrm>
            <a:off x="4783876" y="1676911"/>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D64AAA43-394D-4EF7-8B63-DED979FAED0F}"/>
              </a:ext>
            </a:extLst>
          </p:cNvPr>
          <p:cNvSpPr txBox="1"/>
          <p:nvPr/>
        </p:nvSpPr>
        <p:spPr>
          <a:xfrm>
            <a:off x="4800060" y="1764875"/>
            <a:ext cx="1216729" cy="707886"/>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c. Estar enmarcados en un periodo de tiempo definido.</a:t>
            </a:r>
          </a:p>
        </p:txBody>
      </p:sp>
      <p:sp>
        <p:nvSpPr>
          <p:cNvPr id="13" name="Rectángulo: esquinas redondeadas 12">
            <a:extLst>
              <a:ext uri="{FF2B5EF4-FFF2-40B4-BE49-F238E27FC236}">
                <a16:creationId xmlns:a16="http://schemas.microsoft.com/office/drawing/2014/main" id="{EF24FBC7-A22E-4286-BC74-C1D960085150}"/>
              </a:ext>
            </a:extLst>
          </p:cNvPr>
          <p:cNvSpPr/>
          <p:nvPr/>
        </p:nvSpPr>
        <p:spPr>
          <a:xfrm>
            <a:off x="6074182" y="1673511"/>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211FD648-C247-4144-9B44-916CDC1C86FB}"/>
              </a:ext>
            </a:extLst>
          </p:cNvPr>
          <p:cNvSpPr txBox="1"/>
          <p:nvPr/>
        </p:nvSpPr>
        <p:spPr>
          <a:xfrm>
            <a:off x="6090366" y="1785751"/>
            <a:ext cx="1216729" cy="707886"/>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d. Establecer indicador(es) que evidencien su avance (8.1)</a:t>
            </a:r>
          </a:p>
        </p:txBody>
      </p:sp>
      <p:sp>
        <p:nvSpPr>
          <p:cNvPr id="15" name="Rectángulo: esquinas redondeadas 14">
            <a:extLst>
              <a:ext uri="{FF2B5EF4-FFF2-40B4-BE49-F238E27FC236}">
                <a16:creationId xmlns:a16="http://schemas.microsoft.com/office/drawing/2014/main" id="{DE67F171-5D88-4125-B135-8AD45B8736C4}"/>
              </a:ext>
            </a:extLst>
          </p:cNvPr>
          <p:cNvSpPr/>
          <p:nvPr/>
        </p:nvSpPr>
        <p:spPr>
          <a:xfrm>
            <a:off x="7348304" y="1679690"/>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9A8F7187-530B-4993-952B-D6E11693E335}"/>
              </a:ext>
            </a:extLst>
          </p:cNvPr>
          <p:cNvSpPr txBox="1"/>
          <p:nvPr/>
        </p:nvSpPr>
        <p:spPr>
          <a:xfrm>
            <a:off x="7364488" y="1694826"/>
            <a:ext cx="1216729" cy="861774"/>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e. Ser comunicados en los niveles pertinentes en la empresa.</a:t>
            </a:r>
          </a:p>
        </p:txBody>
      </p:sp>
      <p:sp>
        <p:nvSpPr>
          <p:cNvPr id="18" name="Rectángulo: esquinas redondeadas 17">
            <a:extLst>
              <a:ext uri="{FF2B5EF4-FFF2-40B4-BE49-F238E27FC236}">
                <a16:creationId xmlns:a16="http://schemas.microsoft.com/office/drawing/2014/main" id="{089317F0-F18A-4B15-8587-089B68DE66E3}"/>
              </a:ext>
            </a:extLst>
          </p:cNvPr>
          <p:cNvSpPr/>
          <p:nvPr/>
        </p:nvSpPr>
        <p:spPr>
          <a:xfrm>
            <a:off x="8622426" y="1679690"/>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a:extLst>
              <a:ext uri="{FF2B5EF4-FFF2-40B4-BE49-F238E27FC236}">
                <a16:creationId xmlns:a16="http://schemas.microsoft.com/office/drawing/2014/main" id="{B3F87F7B-85F9-4B01-9096-01A3D61E4963}"/>
              </a:ext>
            </a:extLst>
          </p:cNvPr>
          <p:cNvSpPr txBox="1"/>
          <p:nvPr/>
        </p:nvSpPr>
        <p:spPr>
          <a:xfrm>
            <a:off x="8638610" y="1767654"/>
            <a:ext cx="1216729" cy="707886"/>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f. Establecer las actividades y metas planificadas.</a:t>
            </a:r>
          </a:p>
        </p:txBody>
      </p:sp>
    </p:spTree>
    <p:extLst>
      <p:ext uri="{BB962C8B-B14F-4D97-AF65-F5344CB8AC3E}">
        <p14:creationId xmlns:p14="http://schemas.microsoft.com/office/powerpoint/2010/main" val="2988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75271805-D20E-4A28-B025-E35952F9FCF4}"/>
              </a:ext>
            </a:extLst>
          </p:cNvPr>
          <p:cNvGrpSpPr/>
          <p:nvPr/>
        </p:nvGrpSpPr>
        <p:grpSpPr>
          <a:xfrm>
            <a:off x="1611084" y="3866169"/>
            <a:ext cx="8929329" cy="907365"/>
            <a:chOff x="1611084" y="3866169"/>
            <a:chExt cx="8929329" cy="907365"/>
          </a:xfrm>
        </p:grpSpPr>
        <p:sp>
          <p:nvSpPr>
            <p:cNvPr id="20" name="Rectángulo: esquinas redondeadas 19">
              <a:extLst>
                <a:ext uri="{FF2B5EF4-FFF2-40B4-BE49-F238E27FC236}">
                  <a16:creationId xmlns:a16="http://schemas.microsoft.com/office/drawing/2014/main" id="{75B732C0-ACA0-4C09-AAC6-FF310A3BA5E1}"/>
                </a:ext>
              </a:extLst>
            </p:cNvPr>
            <p:cNvSpPr/>
            <p:nvPr/>
          </p:nvSpPr>
          <p:spPr>
            <a:xfrm>
              <a:off x="1611084" y="3872348"/>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uadroTexto 20">
              <a:extLst>
                <a:ext uri="{FF2B5EF4-FFF2-40B4-BE49-F238E27FC236}">
                  <a16:creationId xmlns:a16="http://schemas.microsoft.com/office/drawing/2014/main" id="{08B904C4-64CC-41D5-99A1-2D3DC4C4BED1}"/>
                </a:ext>
              </a:extLst>
            </p:cNvPr>
            <p:cNvSpPr txBox="1"/>
            <p:nvPr/>
          </p:nvSpPr>
          <p:spPr>
            <a:xfrm>
              <a:off x="1611084" y="4026362"/>
              <a:ext cx="1216729" cy="553998"/>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a. Las entradas y salidas de los procesos.</a:t>
              </a:r>
            </a:p>
          </p:txBody>
        </p:sp>
        <p:sp>
          <p:nvSpPr>
            <p:cNvPr id="22" name="Rectángulo: esquinas redondeadas 21">
              <a:extLst>
                <a:ext uri="{FF2B5EF4-FFF2-40B4-BE49-F238E27FC236}">
                  <a16:creationId xmlns:a16="http://schemas.microsoft.com/office/drawing/2014/main" id="{C0BD847D-52E3-4305-AA95-A0642DE4DCCE}"/>
                </a:ext>
              </a:extLst>
            </p:cNvPr>
            <p:cNvSpPr/>
            <p:nvPr/>
          </p:nvSpPr>
          <p:spPr>
            <a:xfrm>
              <a:off x="2885206" y="3872348"/>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CuadroTexto 22">
              <a:extLst>
                <a:ext uri="{FF2B5EF4-FFF2-40B4-BE49-F238E27FC236}">
                  <a16:creationId xmlns:a16="http://schemas.microsoft.com/office/drawing/2014/main" id="{5528FCD3-FD08-4825-8F1C-63EEEA7D03A1}"/>
                </a:ext>
              </a:extLst>
            </p:cNvPr>
            <p:cNvSpPr txBox="1"/>
            <p:nvPr/>
          </p:nvSpPr>
          <p:spPr>
            <a:xfrm>
              <a:off x="2901390" y="3911760"/>
              <a:ext cx="1216729" cy="861774"/>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b. La secuencia e interacción de estos procesos (mapa de procesos).</a:t>
              </a:r>
            </a:p>
          </p:txBody>
        </p:sp>
        <p:sp>
          <p:nvSpPr>
            <p:cNvPr id="24" name="Rectángulo: esquinas redondeadas 23">
              <a:extLst>
                <a:ext uri="{FF2B5EF4-FFF2-40B4-BE49-F238E27FC236}">
                  <a16:creationId xmlns:a16="http://schemas.microsoft.com/office/drawing/2014/main" id="{CDA0AF2F-810F-4658-B4DE-AA73B56B9726}"/>
                </a:ext>
              </a:extLst>
            </p:cNvPr>
            <p:cNvSpPr/>
            <p:nvPr/>
          </p:nvSpPr>
          <p:spPr>
            <a:xfrm>
              <a:off x="4175512" y="3869569"/>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a:extLst>
                <a:ext uri="{FF2B5EF4-FFF2-40B4-BE49-F238E27FC236}">
                  <a16:creationId xmlns:a16="http://schemas.microsoft.com/office/drawing/2014/main" id="{9E78A148-E658-4A26-86CC-B795A3432A21}"/>
                </a:ext>
              </a:extLst>
            </p:cNvPr>
            <p:cNvSpPr txBox="1"/>
            <p:nvPr/>
          </p:nvSpPr>
          <p:spPr>
            <a:xfrm>
              <a:off x="4191696" y="3883391"/>
              <a:ext cx="1216729" cy="861774"/>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c. Criterios y métodos necesarios para evidenciar la operación eficaz.</a:t>
              </a:r>
            </a:p>
          </p:txBody>
        </p:sp>
        <p:sp>
          <p:nvSpPr>
            <p:cNvPr id="26" name="Rectángulo: esquinas redondeadas 25">
              <a:extLst>
                <a:ext uri="{FF2B5EF4-FFF2-40B4-BE49-F238E27FC236}">
                  <a16:creationId xmlns:a16="http://schemas.microsoft.com/office/drawing/2014/main" id="{72096D06-113F-4C47-A524-B2FFF59E390A}"/>
                </a:ext>
              </a:extLst>
            </p:cNvPr>
            <p:cNvSpPr/>
            <p:nvPr/>
          </p:nvSpPr>
          <p:spPr>
            <a:xfrm>
              <a:off x="5465818" y="3866169"/>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A0BB192E-0A16-4EB0-AD96-17BAA9D38E76}"/>
                </a:ext>
              </a:extLst>
            </p:cNvPr>
            <p:cNvSpPr txBox="1"/>
            <p:nvPr/>
          </p:nvSpPr>
          <p:spPr>
            <a:xfrm>
              <a:off x="5482002" y="3867196"/>
              <a:ext cx="1216729" cy="861774"/>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d. Los recursos necesarios para estos procesos y asegurarse de su disponibilidad (7)</a:t>
              </a:r>
            </a:p>
          </p:txBody>
        </p:sp>
        <p:sp>
          <p:nvSpPr>
            <p:cNvPr id="28" name="Rectángulo: esquinas redondeadas 27">
              <a:extLst>
                <a:ext uri="{FF2B5EF4-FFF2-40B4-BE49-F238E27FC236}">
                  <a16:creationId xmlns:a16="http://schemas.microsoft.com/office/drawing/2014/main" id="{4530466B-A099-4178-9A6E-59B0FDE81583}"/>
                </a:ext>
              </a:extLst>
            </p:cNvPr>
            <p:cNvSpPr/>
            <p:nvPr/>
          </p:nvSpPr>
          <p:spPr>
            <a:xfrm>
              <a:off x="6739940" y="3872348"/>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CuadroTexto 28">
              <a:extLst>
                <a:ext uri="{FF2B5EF4-FFF2-40B4-BE49-F238E27FC236}">
                  <a16:creationId xmlns:a16="http://schemas.microsoft.com/office/drawing/2014/main" id="{D434F351-645F-41FA-9D18-03BAEE9E5B12}"/>
                </a:ext>
              </a:extLst>
            </p:cNvPr>
            <p:cNvSpPr txBox="1"/>
            <p:nvPr/>
          </p:nvSpPr>
          <p:spPr>
            <a:xfrm>
              <a:off x="6756124" y="3887484"/>
              <a:ext cx="1216729" cy="861774"/>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e. La responsabilidad y autoridad para estos procesos. (5.4)</a:t>
              </a:r>
            </a:p>
          </p:txBody>
        </p:sp>
        <p:sp>
          <p:nvSpPr>
            <p:cNvPr id="30" name="Rectángulo: esquinas redondeadas 29">
              <a:extLst>
                <a:ext uri="{FF2B5EF4-FFF2-40B4-BE49-F238E27FC236}">
                  <a16:creationId xmlns:a16="http://schemas.microsoft.com/office/drawing/2014/main" id="{D4A597DD-76B5-41F0-B27C-D37AE9DF85FB}"/>
                </a:ext>
              </a:extLst>
            </p:cNvPr>
            <p:cNvSpPr/>
            <p:nvPr/>
          </p:nvSpPr>
          <p:spPr>
            <a:xfrm>
              <a:off x="8014062" y="3872348"/>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a:extLst>
                <a:ext uri="{FF2B5EF4-FFF2-40B4-BE49-F238E27FC236}">
                  <a16:creationId xmlns:a16="http://schemas.microsoft.com/office/drawing/2014/main" id="{2C47F8E7-35BF-4FF6-8124-CBD746B61F17}"/>
                </a:ext>
              </a:extLst>
            </p:cNvPr>
            <p:cNvSpPr txBox="1"/>
            <p:nvPr/>
          </p:nvSpPr>
          <p:spPr>
            <a:xfrm>
              <a:off x="8030246" y="3960312"/>
              <a:ext cx="1216729" cy="707886"/>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f. Los riesgos relacionados con estos procesos. (6.1)</a:t>
              </a:r>
            </a:p>
          </p:txBody>
        </p:sp>
        <p:sp>
          <p:nvSpPr>
            <p:cNvPr id="32" name="Rectángulo: esquinas redondeadas 31">
              <a:extLst>
                <a:ext uri="{FF2B5EF4-FFF2-40B4-BE49-F238E27FC236}">
                  <a16:creationId xmlns:a16="http://schemas.microsoft.com/office/drawing/2014/main" id="{FF1F574F-BC76-487C-8156-7C9071F9C874}"/>
                </a:ext>
              </a:extLst>
            </p:cNvPr>
            <p:cNvSpPr/>
            <p:nvPr/>
          </p:nvSpPr>
          <p:spPr>
            <a:xfrm>
              <a:off x="9307500" y="3866169"/>
              <a:ext cx="1216729" cy="898407"/>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CuadroTexto 32">
              <a:extLst>
                <a:ext uri="{FF2B5EF4-FFF2-40B4-BE49-F238E27FC236}">
                  <a16:creationId xmlns:a16="http://schemas.microsoft.com/office/drawing/2014/main" id="{F9136292-1C86-4FC6-AA0D-C44110923C48}"/>
                </a:ext>
              </a:extLst>
            </p:cNvPr>
            <p:cNvSpPr txBox="1"/>
            <p:nvPr/>
          </p:nvSpPr>
          <p:spPr>
            <a:xfrm>
              <a:off x="9323684" y="3867196"/>
              <a:ext cx="1216729" cy="861774"/>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g. Evaluar estos procesos e implementar cualquier cambio necesario.</a:t>
              </a:r>
            </a:p>
          </p:txBody>
        </p:sp>
      </p:grpSp>
    </p:spTree>
    <p:extLst>
      <p:ext uri="{BB962C8B-B14F-4D97-AF65-F5344CB8AC3E}">
        <p14:creationId xmlns:p14="http://schemas.microsoft.com/office/powerpoint/2010/main" val="13699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5647D579-751D-4BC5-B6B7-3057AE5FD91F}"/>
              </a:ext>
            </a:extLst>
          </p:cNvPr>
          <p:cNvGrpSpPr/>
          <p:nvPr/>
        </p:nvGrpSpPr>
        <p:grpSpPr>
          <a:xfrm>
            <a:off x="0" y="1257994"/>
            <a:ext cx="11655168" cy="4342011"/>
            <a:chOff x="149885" y="2187126"/>
            <a:chExt cx="11655168" cy="4342011"/>
          </a:xfrm>
        </p:grpSpPr>
        <p:sp>
          <p:nvSpPr>
            <p:cNvPr id="2" name="Rectángulo: esquinas redondeadas 1">
              <a:extLst>
                <a:ext uri="{FF2B5EF4-FFF2-40B4-BE49-F238E27FC236}">
                  <a16:creationId xmlns:a16="http://schemas.microsoft.com/office/drawing/2014/main" id="{6ED7442C-D115-4862-9F42-6AFAAAABEA2D}"/>
                </a:ext>
              </a:extLst>
            </p:cNvPr>
            <p:cNvSpPr/>
            <p:nvPr/>
          </p:nvSpPr>
          <p:spPr>
            <a:xfrm>
              <a:off x="2424143" y="2187127"/>
              <a:ext cx="4636168" cy="36197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1.</a:t>
              </a:r>
              <a:r>
                <a:rPr lang="es-CO" sz="1000" dirty="0">
                  <a:latin typeface="Arial" panose="020B0604020202020204" pitchFamily="34" charset="0"/>
                  <a:cs typeface="Arial" panose="020B0604020202020204" pitchFamily="34" charset="0"/>
                </a:rPr>
                <a:t>Planear, dirigir y organizar la verificación y evaluación del SGCS BASC.</a:t>
              </a:r>
            </a:p>
          </p:txBody>
        </p:sp>
        <p:sp>
          <p:nvSpPr>
            <p:cNvPr id="3" name="Flecha: pentágono 2">
              <a:extLst>
                <a:ext uri="{FF2B5EF4-FFF2-40B4-BE49-F238E27FC236}">
                  <a16:creationId xmlns:a16="http://schemas.microsoft.com/office/drawing/2014/main" id="{52C89A00-0294-4CF0-ACC2-8E654D1819AE}"/>
                </a:ext>
              </a:extLst>
            </p:cNvPr>
            <p:cNvSpPr/>
            <p:nvPr/>
          </p:nvSpPr>
          <p:spPr>
            <a:xfrm>
              <a:off x="149885" y="2187127"/>
              <a:ext cx="1661563" cy="36197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b="1" dirty="0">
                  <a:latin typeface="Arial" panose="020B0604020202020204" pitchFamily="34" charset="0"/>
                  <a:cs typeface="Arial" panose="020B0604020202020204" pitchFamily="34" charset="0"/>
                </a:rPr>
                <a:t>FUNCIONES</a:t>
              </a:r>
            </a:p>
          </p:txBody>
        </p:sp>
        <p:sp>
          <p:nvSpPr>
            <p:cNvPr id="39" name="Rectángulo: esquinas redondeadas 38">
              <a:extLst>
                <a:ext uri="{FF2B5EF4-FFF2-40B4-BE49-F238E27FC236}">
                  <a16:creationId xmlns:a16="http://schemas.microsoft.com/office/drawing/2014/main" id="{8C4F2DCC-D7DC-4BBB-8EFB-571E4E374794}"/>
                </a:ext>
              </a:extLst>
            </p:cNvPr>
            <p:cNvSpPr/>
            <p:nvPr/>
          </p:nvSpPr>
          <p:spPr>
            <a:xfrm>
              <a:off x="2424143" y="2612607"/>
              <a:ext cx="4636168" cy="81639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2. Verificar que el SGCS BASC esté formalmente establecido dentro de la organización y que su ejercicio sea intrínseco al desarrollo de las funciones de todos los cargos y, en particular, de aquellos que tengan responsabilidad de mando (Gerente, Líder BASC, Jefe de procesos, Responsables de procesos y participantes de procesos).</a:t>
              </a:r>
              <a:endParaRPr lang="es-CO" sz="1000" dirty="0">
                <a:latin typeface="Arial" panose="020B0604020202020204" pitchFamily="34" charset="0"/>
                <a:cs typeface="Arial" panose="020B0604020202020204" pitchFamily="34" charset="0"/>
              </a:endParaRPr>
            </a:p>
          </p:txBody>
        </p:sp>
        <p:sp>
          <p:nvSpPr>
            <p:cNvPr id="40" name="Rectángulo: esquinas redondeadas 39">
              <a:extLst>
                <a:ext uri="{FF2B5EF4-FFF2-40B4-BE49-F238E27FC236}">
                  <a16:creationId xmlns:a16="http://schemas.microsoft.com/office/drawing/2014/main" id="{86B56252-674C-4E16-A16F-247F3CF2A33E}"/>
                </a:ext>
              </a:extLst>
            </p:cNvPr>
            <p:cNvSpPr/>
            <p:nvPr/>
          </p:nvSpPr>
          <p:spPr>
            <a:xfrm>
              <a:off x="2424143" y="3492508"/>
              <a:ext cx="4636168" cy="81639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3. Verificar que los controles definidos para los procesos y actividades de la organización, se cumplan por los responsables de su ejecución y en especial, que las áreas o empleados encargados de la aplicación del régimen disciplinario ejerzan adecuadamente esta función , acatándola bajo la Norma BASC y los Estándares BASC.</a:t>
              </a:r>
              <a:endParaRPr lang="es-CO" sz="1000" dirty="0">
                <a:latin typeface="Arial" panose="020B0604020202020204" pitchFamily="34" charset="0"/>
                <a:cs typeface="Arial" panose="020B0604020202020204" pitchFamily="34" charset="0"/>
              </a:endParaRPr>
            </a:p>
          </p:txBody>
        </p:sp>
        <p:sp>
          <p:nvSpPr>
            <p:cNvPr id="41" name="Rectángulo: esquinas redondeadas 40">
              <a:extLst>
                <a:ext uri="{FF2B5EF4-FFF2-40B4-BE49-F238E27FC236}">
                  <a16:creationId xmlns:a16="http://schemas.microsoft.com/office/drawing/2014/main" id="{3C145D0E-68E2-49B0-BD12-490BBA33D2F9}"/>
                </a:ext>
              </a:extLst>
            </p:cNvPr>
            <p:cNvSpPr/>
            <p:nvPr/>
          </p:nvSpPr>
          <p:spPr>
            <a:xfrm>
              <a:off x="2424143" y="4372410"/>
              <a:ext cx="4636168" cy="58460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4. Verificar que los controles asociados con todas y cada una de las actividades de la organización, estén adecuadamente definidos, sean apropiados y se mejoren permanentemente, de acuerdo con la evolución de la entidad.</a:t>
              </a:r>
              <a:endParaRPr lang="es-CO" sz="1000" dirty="0">
                <a:latin typeface="Arial" panose="020B0604020202020204" pitchFamily="34" charset="0"/>
                <a:cs typeface="Arial" panose="020B0604020202020204" pitchFamily="34" charset="0"/>
              </a:endParaRPr>
            </a:p>
          </p:txBody>
        </p:sp>
        <p:sp>
          <p:nvSpPr>
            <p:cNvPr id="42" name="Rectángulo: esquinas redondeadas 41">
              <a:extLst>
                <a:ext uri="{FF2B5EF4-FFF2-40B4-BE49-F238E27FC236}">
                  <a16:creationId xmlns:a16="http://schemas.microsoft.com/office/drawing/2014/main" id="{D2DFA817-C25E-4C2E-B8F3-C78C74477992}"/>
                </a:ext>
              </a:extLst>
            </p:cNvPr>
            <p:cNvSpPr/>
            <p:nvPr/>
          </p:nvSpPr>
          <p:spPr>
            <a:xfrm>
              <a:off x="2424143" y="5020521"/>
              <a:ext cx="4744742" cy="41775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5. Velar por el cumplimiento de las leyes, normas, políticas, procedimientos, planes, programas, proyectos y metas de la organización y recomendar los ajustes necesarios.</a:t>
              </a:r>
              <a:endParaRPr lang="es-CO" sz="1000" dirty="0">
                <a:latin typeface="Arial" panose="020B0604020202020204" pitchFamily="34" charset="0"/>
                <a:cs typeface="Arial" panose="020B0604020202020204" pitchFamily="34" charset="0"/>
              </a:endParaRPr>
            </a:p>
          </p:txBody>
        </p:sp>
        <p:sp>
          <p:nvSpPr>
            <p:cNvPr id="43" name="Rectángulo: esquinas redondeadas 42">
              <a:extLst>
                <a:ext uri="{FF2B5EF4-FFF2-40B4-BE49-F238E27FC236}">
                  <a16:creationId xmlns:a16="http://schemas.microsoft.com/office/drawing/2014/main" id="{AC7DC4F1-6078-4898-981C-A2961BB94530}"/>
                </a:ext>
              </a:extLst>
            </p:cNvPr>
            <p:cNvSpPr/>
            <p:nvPr/>
          </p:nvSpPr>
          <p:spPr>
            <a:xfrm>
              <a:off x="2424143" y="5509804"/>
              <a:ext cx="4636168" cy="41775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6. Servir de apoyo a los directivos en el proceso de toma de decisiones, a fin que se obtengan los resultados esperados.</a:t>
              </a:r>
              <a:endParaRPr lang="es-CO" sz="1000" dirty="0">
                <a:latin typeface="Arial" panose="020B0604020202020204" pitchFamily="34" charset="0"/>
                <a:cs typeface="Arial" panose="020B0604020202020204" pitchFamily="34" charset="0"/>
              </a:endParaRPr>
            </a:p>
          </p:txBody>
        </p:sp>
        <p:sp>
          <p:nvSpPr>
            <p:cNvPr id="44" name="Rectángulo: esquinas redondeadas 43">
              <a:extLst>
                <a:ext uri="{FF2B5EF4-FFF2-40B4-BE49-F238E27FC236}">
                  <a16:creationId xmlns:a16="http://schemas.microsoft.com/office/drawing/2014/main" id="{E4639C64-C7E7-4CFB-A6BA-D96CFC66D5DB}"/>
                </a:ext>
              </a:extLst>
            </p:cNvPr>
            <p:cNvSpPr/>
            <p:nvPr/>
          </p:nvSpPr>
          <p:spPr>
            <a:xfrm>
              <a:off x="2424143" y="5999087"/>
              <a:ext cx="4636168" cy="53005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7. Verificar los procesos relacionados con el manejo de los recursos, bienes y los sistemas de información de la entidad y recomendar los correctivos que sean necesarios</a:t>
              </a:r>
              <a:endParaRPr lang="es-CO" sz="1000" dirty="0">
                <a:latin typeface="Arial" panose="020B0604020202020204" pitchFamily="34" charset="0"/>
                <a:cs typeface="Arial" panose="020B0604020202020204" pitchFamily="34" charset="0"/>
              </a:endParaRPr>
            </a:p>
          </p:txBody>
        </p:sp>
        <p:sp>
          <p:nvSpPr>
            <p:cNvPr id="45" name="Rectángulo: esquinas redondeadas 44">
              <a:extLst>
                <a:ext uri="{FF2B5EF4-FFF2-40B4-BE49-F238E27FC236}">
                  <a16:creationId xmlns:a16="http://schemas.microsoft.com/office/drawing/2014/main" id="{42459920-CC99-45F5-A0FA-DC3A6E5A95DA}"/>
                </a:ext>
              </a:extLst>
            </p:cNvPr>
            <p:cNvSpPr/>
            <p:nvPr/>
          </p:nvSpPr>
          <p:spPr>
            <a:xfrm>
              <a:off x="7168885" y="2187126"/>
              <a:ext cx="4636168" cy="53005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8. Fomentar en toda la organización la formación de una cultura de control que contribuya al mejoramiento continuo en el cumplimiento de la misión institucional.</a:t>
              </a:r>
            </a:p>
          </p:txBody>
        </p:sp>
        <p:sp>
          <p:nvSpPr>
            <p:cNvPr id="46" name="Rectángulo: esquinas redondeadas 45">
              <a:extLst>
                <a:ext uri="{FF2B5EF4-FFF2-40B4-BE49-F238E27FC236}">
                  <a16:creationId xmlns:a16="http://schemas.microsoft.com/office/drawing/2014/main" id="{3DAE5390-8AA3-4569-8343-E7CBBDBEB063}"/>
                </a:ext>
              </a:extLst>
            </p:cNvPr>
            <p:cNvSpPr/>
            <p:nvPr/>
          </p:nvSpPr>
          <p:spPr>
            <a:xfrm>
              <a:off x="7168885" y="2755778"/>
              <a:ext cx="4636168" cy="53005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9. Evaluar y verificar la aplicación de los mecanismos de participación ciudadana que en desarrollo del mandato Constitucional y legal, diseñe la entidad correspondiente.</a:t>
              </a:r>
            </a:p>
          </p:txBody>
        </p:sp>
        <p:sp>
          <p:nvSpPr>
            <p:cNvPr id="47" name="Rectángulo: esquinas redondeadas 46">
              <a:extLst>
                <a:ext uri="{FF2B5EF4-FFF2-40B4-BE49-F238E27FC236}">
                  <a16:creationId xmlns:a16="http://schemas.microsoft.com/office/drawing/2014/main" id="{75F4CCD8-A100-4DB3-B3FF-904B58400B79}"/>
                </a:ext>
              </a:extLst>
            </p:cNvPr>
            <p:cNvSpPr/>
            <p:nvPr/>
          </p:nvSpPr>
          <p:spPr>
            <a:xfrm>
              <a:off x="7168885" y="3352469"/>
              <a:ext cx="4636168" cy="53005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10. Mantener permanentemente informados a la alta dirección acerca del estado de la Auditoria Interna al SGCS dentro de la entidad, dando cuenta de las debilidades detectadas y de las fallas en su cumplimiento.</a:t>
              </a:r>
            </a:p>
          </p:txBody>
        </p:sp>
        <p:sp>
          <p:nvSpPr>
            <p:cNvPr id="48" name="Rectángulo: esquinas redondeadas 47">
              <a:extLst>
                <a:ext uri="{FF2B5EF4-FFF2-40B4-BE49-F238E27FC236}">
                  <a16:creationId xmlns:a16="http://schemas.microsoft.com/office/drawing/2014/main" id="{2F0C99BE-B84B-411C-9CE0-D62EA0CF01DB}"/>
                </a:ext>
              </a:extLst>
            </p:cNvPr>
            <p:cNvSpPr/>
            <p:nvPr/>
          </p:nvSpPr>
          <p:spPr>
            <a:xfrm>
              <a:off x="7168885" y="3950792"/>
              <a:ext cx="4636168" cy="35810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11. Verificar que se implanten las medidas respectivas recomendadas</a:t>
              </a:r>
            </a:p>
          </p:txBody>
        </p:sp>
        <p:sp>
          <p:nvSpPr>
            <p:cNvPr id="49" name="Rectángulo: esquinas redondeadas 48">
              <a:extLst>
                <a:ext uri="{FF2B5EF4-FFF2-40B4-BE49-F238E27FC236}">
                  <a16:creationId xmlns:a16="http://schemas.microsoft.com/office/drawing/2014/main" id="{4B1F3C94-CCA1-4534-A413-0B6F56149690}"/>
                </a:ext>
              </a:extLst>
            </p:cNvPr>
            <p:cNvSpPr/>
            <p:nvPr/>
          </p:nvSpPr>
          <p:spPr>
            <a:xfrm>
              <a:off x="7168885" y="4372410"/>
              <a:ext cx="4636168" cy="35810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12. Las demás que le asigne el jefe del organismo o entidad, de acuerdo con el carácter de sus funciones.</a:t>
              </a:r>
            </a:p>
          </p:txBody>
        </p:sp>
        <p:sp>
          <p:nvSpPr>
            <p:cNvPr id="50" name="Rectángulo: esquinas redondeadas 49">
              <a:extLst>
                <a:ext uri="{FF2B5EF4-FFF2-40B4-BE49-F238E27FC236}">
                  <a16:creationId xmlns:a16="http://schemas.microsoft.com/office/drawing/2014/main" id="{CB06E3A5-F320-4CCC-BEB6-53AC8BA27988}"/>
                </a:ext>
              </a:extLst>
            </p:cNvPr>
            <p:cNvSpPr/>
            <p:nvPr/>
          </p:nvSpPr>
          <p:spPr>
            <a:xfrm>
              <a:off x="7168885" y="4794028"/>
              <a:ext cx="4636168" cy="58460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000" dirty="0"/>
                <a:t>13. En ningún caso, podrá el Auditor Interno y su equipo Auditor, participar en los procedimientos administrativos de la entidad a través de autorizaciones o refrendaciones.</a:t>
              </a:r>
            </a:p>
          </p:txBody>
        </p:sp>
        <p:sp>
          <p:nvSpPr>
            <p:cNvPr id="4" name="Flecha: cheurón 3">
              <a:extLst>
                <a:ext uri="{FF2B5EF4-FFF2-40B4-BE49-F238E27FC236}">
                  <a16:creationId xmlns:a16="http://schemas.microsoft.com/office/drawing/2014/main" id="{4F77E726-C594-4E5F-B7F6-0CF0DF9F5AAA}"/>
                </a:ext>
              </a:extLst>
            </p:cNvPr>
            <p:cNvSpPr/>
            <p:nvPr/>
          </p:nvSpPr>
          <p:spPr>
            <a:xfrm>
              <a:off x="1731238" y="2187126"/>
              <a:ext cx="584331" cy="361972"/>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spTree>
    <p:extLst>
      <p:ext uri="{BB962C8B-B14F-4D97-AF65-F5344CB8AC3E}">
        <p14:creationId xmlns:p14="http://schemas.microsoft.com/office/powerpoint/2010/main" val="389925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A97EC8A5-035C-466F-A78C-A124E90F96C5}"/>
              </a:ext>
            </a:extLst>
          </p:cNvPr>
          <p:cNvGrpSpPr/>
          <p:nvPr/>
        </p:nvGrpSpPr>
        <p:grpSpPr>
          <a:xfrm>
            <a:off x="385010" y="256673"/>
            <a:ext cx="8117306" cy="6352083"/>
            <a:chOff x="385010" y="256673"/>
            <a:chExt cx="8117306" cy="6352083"/>
          </a:xfrm>
        </p:grpSpPr>
        <p:sp>
          <p:nvSpPr>
            <p:cNvPr id="5" name="Rectángulo: esquinas redondeadas 4">
              <a:extLst>
                <a:ext uri="{FF2B5EF4-FFF2-40B4-BE49-F238E27FC236}">
                  <a16:creationId xmlns:a16="http://schemas.microsoft.com/office/drawing/2014/main" id="{61174C3E-F157-4B2F-B4FB-5D3BECB87F83}"/>
                </a:ext>
              </a:extLst>
            </p:cNvPr>
            <p:cNvSpPr/>
            <p:nvPr/>
          </p:nvSpPr>
          <p:spPr>
            <a:xfrm>
              <a:off x="385010" y="256674"/>
              <a:ext cx="3080085" cy="1122947"/>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Flecha: a la derecha 5">
              <a:extLst>
                <a:ext uri="{FF2B5EF4-FFF2-40B4-BE49-F238E27FC236}">
                  <a16:creationId xmlns:a16="http://schemas.microsoft.com/office/drawing/2014/main" id="{29B68E11-13E0-476C-85AB-7FF90C672DAF}"/>
                </a:ext>
              </a:extLst>
            </p:cNvPr>
            <p:cNvSpPr/>
            <p:nvPr/>
          </p:nvSpPr>
          <p:spPr>
            <a:xfrm>
              <a:off x="385010" y="433136"/>
              <a:ext cx="2887579" cy="770020"/>
            </a:xfrm>
            <a:prstGeom prst="rightArrow">
              <a:avLst>
                <a:gd name="adj1" fmla="val 50000"/>
                <a:gd name="adj2" fmla="val 72632"/>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latin typeface="Arial" panose="020B0604020202020204" pitchFamily="34" charset="0"/>
                  <a:cs typeface="Arial" panose="020B0604020202020204" pitchFamily="34" charset="0"/>
                </a:rPr>
                <a:t>IDONEIDAD PARA LA FUNCIÓN</a:t>
              </a:r>
            </a:p>
          </p:txBody>
        </p:sp>
        <p:sp>
          <p:nvSpPr>
            <p:cNvPr id="22" name="Rectángulo: esquinas redondeadas 21">
              <a:extLst>
                <a:ext uri="{FF2B5EF4-FFF2-40B4-BE49-F238E27FC236}">
                  <a16:creationId xmlns:a16="http://schemas.microsoft.com/office/drawing/2014/main" id="{893E48E7-76C1-41DA-9B67-5048ECBCCFF6}"/>
                </a:ext>
              </a:extLst>
            </p:cNvPr>
            <p:cNvSpPr/>
            <p:nvPr/>
          </p:nvSpPr>
          <p:spPr>
            <a:xfrm>
              <a:off x="3649579" y="256673"/>
              <a:ext cx="4852737" cy="1122947"/>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000" dirty="0">
                  <a:solidFill>
                    <a:schemeClr val="tx1"/>
                  </a:solidFill>
                  <a:latin typeface="Arial" panose="020B0604020202020204" pitchFamily="34" charset="0"/>
                  <a:cs typeface="Arial" panose="020B0604020202020204" pitchFamily="34" charset="0"/>
                </a:rPr>
                <a:t>Es fundamental que se posean los conocimientos necesarios en las áreas estratégicas del negocio y de apoyo de la entidad, de tal forma que se tenga el suficiente criterio y la diligencia profesional para advertir oportunamente las situaciones significativas, que puedan afectar negativa o positivamente la gestión y resultados de la entidad, a fin de potencializarlos o neutralizarlos según el caso.</a:t>
              </a:r>
            </a:p>
          </p:txBody>
        </p:sp>
        <p:sp>
          <p:nvSpPr>
            <p:cNvPr id="23" name="Rectángulo: esquinas redondeadas 22">
              <a:extLst>
                <a:ext uri="{FF2B5EF4-FFF2-40B4-BE49-F238E27FC236}">
                  <a16:creationId xmlns:a16="http://schemas.microsoft.com/office/drawing/2014/main" id="{9E046A09-3F95-4EC0-8201-AEFE1F004118}"/>
                </a:ext>
              </a:extLst>
            </p:cNvPr>
            <p:cNvSpPr/>
            <p:nvPr/>
          </p:nvSpPr>
          <p:spPr>
            <a:xfrm>
              <a:off x="385010" y="1540041"/>
              <a:ext cx="3080085" cy="1122947"/>
            </a:xfrm>
            <a:prstGeom prst="round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Flecha: a la derecha 23">
              <a:extLst>
                <a:ext uri="{FF2B5EF4-FFF2-40B4-BE49-F238E27FC236}">
                  <a16:creationId xmlns:a16="http://schemas.microsoft.com/office/drawing/2014/main" id="{6295539A-0EFC-47E4-97A7-B5725650C1BA}"/>
                </a:ext>
              </a:extLst>
            </p:cNvPr>
            <p:cNvSpPr/>
            <p:nvPr/>
          </p:nvSpPr>
          <p:spPr>
            <a:xfrm>
              <a:off x="385010" y="1716313"/>
              <a:ext cx="2887579" cy="770400"/>
            </a:xfrm>
            <a:prstGeom prst="rightArrow">
              <a:avLst>
                <a:gd name="adj1" fmla="val 50000"/>
                <a:gd name="adj2" fmla="val 72632"/>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latin typeface="Arial" panose="020B0604020202020204" pitchFamily="34" charset="0"/>
                  <a:cs typeface="Arial" panose="020B0604020202020204" pitchFamily="34" charset="0"/>
                </a:rPr>
                <a:t>COMPRENSIÓN Y RESPETO POR LAS IDEAS DE LOS DEMÁS</a:t>
              </a:r>
            </a:p>
          </p:txBody>
        </p:sp>
        <p:sp>
          <p:nvSpPr>
            <p:cNvPr id="25" name="Rectángulo: esquinas redondeadas 24">
              <a:extLst>
                <a:ext uri="{FF2B5EF4-FFF2-40B4-BE49-F238E27FC236}">
                  <a16:creationId xmlns:a16="http://schemas.microsoft.com/office/drawing/2014/main" id="{A6FA5D45-9D8B-431B-9556-86B10E13950F}"/>
                </a:ext>
              </a:extLst>
            </p:cNvPr>
            <p:cNvSpPr/>
            <p:nvPr/>
          </p:nvSpPr>
          <p:spPr>
            <a:xfrm>
              <a:off x="3649579" y="1540040"/>
              <a:ext cx="4852737" cy="1122947"/>
            </a:xfrm>
            <a:prstGeom prst="round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000" dirty="0">
                  <a:solidFill>
                    <a:schemeClr val="tx1"/>
                  </a:solidFill>
                  <a:latin typeface="Arial" panose="020B0604020202020204" pitchFamily="34" charset="0"/>
                  <a:cs typeface="Arial" panose="020B0604020202020204" pitchFamily="34" charset="0"/>
                </a:rPr>
                <a:t>Entender y tolerar diferencias de tal forma que en el proceso conversacional se alineen distinciones con miras a crear compromisos que permitan un relacionamiento efectivo con las personas que conforman la entidad así como con terceros y se de una perspectiva amplia y variada de la misma.</a:t>
              </a:r>
            </a:p>
          </p:txBody>
        </p:sp>
        <p:sp>
          <p:nvSpPr>
            <p:cNvPr id="26" name="Rectángulo: esquinas redondeadas 25">
              <a:extLst>
                <a:ext uri="{FF2B5EF4-FFF2-40B4-BE49-F238E27FC236}">
                  <a16:creationId xmlns:a16="http://schemas.microsoft.com/office/drawing/2014/main" id="{14AFF7F1-9391-442B-AC36-D40120518336}"/>
                </a:ext>
              </a:extLst>
            </p:cNvPr>
            <p:cNvSpPr/>
            <p:nvPr/>
          </p:nvSpPr>
          <p:spPr>
            <a:xfrm>
              <a:off x="385010" y="2855298"/>
              <a:ext cx="3080085" cy="1122947"/>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Flecha: a la derecha 26">
              <a:extLst>
                <a:ext uri="{FF2B5EF4-FFF2-40B4-BE49-F238E27FC236}">
                  <a16:creationId xmlns:a16="http://schemas.microsoft.com/office/drawing/2014/main" id="{B6BF99A3-3F5B-4FA5-9A65-F301C8697357}"/>
                </a:ext>
              </a:extLst>
            </p:cNvPr>
            <p:cNvSpPr/>
            <p:nvPr/>
          </p:nvSpPr>
          <p:spPr>
            <a:xfrm>
              <a:off x="385010" y="3031570"/>
              <a:ext cx="2887579" cy="770400"/>
            </a:xfrm>
            <a:prstGeom prst="rightArrow">
              <a:avLst>
                <a:gd name="adj1" fmla="val 50000"/>
                <a:gd name="adj2" fmla="val 72632"/>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latin typeface="Arial" panose="020B0604020202020204" pitchFamily="34" charset="0"/>
                  <a:cs typeface="Arial" panose="020B0604020202020204" pitchFamily="34" charset="0"/>
                </a:rPr>
                <a:t>INDEPENDENCIA</a:t>
              </a:r>
            </a:p>
          </p:txBody>
        </p:sp>
        <p:sp>
          <p:nvSpPr>
            <p:cNvPr id="28" name="Rectángulo: esquinas redondeadas 27">
              <a:extLst>
                <a:ext uri="{FF2B5EF4-FFF2-40B4-BE49-F238E27FC236}">
                  <a16:creationId xmlns:a16="http://schemas.microsoft.com/office/drawing/2014/main" id="{57A25EA9-B273-4338-9817-3231C83AC32D}"/>
                </a:ext>
              </a:extLst>
            </p:cNvPr>
            <p:cNvSpPr/>
            <p:nvPr/>
          </p:nvSpPr>
          <p:spPr>
            <a:xfrm>
              <a:off x="3649579" y="2855297"/>
              <a:ext cx="4852737" cy="1122947"/>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000" dirty="0">
                  <a:solidFill>
                    <a:schemeClr val="tx1"/>
                  </a:solidFill>
                  <a:latin typeface="Arial" panose="020B0604020202020204" pitchFamily="34" charset="0"/>
                  <a:cs typeface="Arial" panose="020B0604020202020204" pitchFamily="34" charset="0"/>
                </a:rPr>
                <a:t>Debe existir una independencia tanto funcional como crítica y profesional por cuanto una actitud mental independiente permite acciones objetivas, imparciales y alejadas de prejuicios que puedan condicionar negativamente la actividad de esta dependencia.</a:t>
              </a:r>
            </a:p>
          </p:txBody>
        </p:sp>
        <p:sp>
          <p:nvSpPr>
            <p:cNvPr id="29" name="Rectángulo: esquinas redondeadas 28">
              <a:extLst>
                <a:ext uri="{FF2B5EF4-FFF2-40B4-BE49-F238E27FC236}">
                  <a16:creationId xmlns:a16="http://schemas.microsoft.com/office/drawing/2014/main" id="{CBA3FF21-BC39-4E83-B36A-2D89C38503A0}"/>
                </a:ext>
              </a:extLst>
            </p:cNvPr>
            <p:cNvSpPr/>
            <p:nvPr/>
          </p:nvSpPr>
          <p:spPr>
            <a:xfrm>
              <a:off x="385010" y="4170554"/>
              <a:ext cx="3080085" cy="1122947"/>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Flecha: a la derecha 29">
              <a:extLst>
                <a:ext uri="{FF2B5EF4-FFF2-40B4-BE49-F238E27FC236}">
                  <a16:creationId xmlns:a16="http://schemas.microsoft.com/office/drawing/2014/main" id="{C5EB1B1D-C48E-47C6-9A86-05602019F676}"/>
                </a:ext>
              </a:extLst>
            </p:cNvPr>
            <p:cNvSpPr/>
            <p:nvPr/>
          </p:nvSpPr>
          <p:spPr>
            <a:xfrm>
              <a:off x="385010" y="4346826"/>
              <a:ext cx="2887579" cy="770400"/>
            </a:xfrm>
            <a:prstGeom prst="rightArrow">
              <a:avLst>
                <a:gd name="adj1" fmla="val 50000"/>
                <a:gd name="adj2" fmla="val 7263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latin typeface="Arial" panose="020B0604020202020204" pitchFamily="34" charset="0"/>
                  <a:cs typeface="Arial" panose="020B0604020202020204" pitchFamily="34" charset="0"/>
                </a:rPr>
                <a:t>IGUALDAD DE RAZONAMIENTO</a:t>
              </a:r>
            </a:p>
          </p:txBody>
        </p:sp>
        <p:sp>
          <p:nvSpPr>
            <p:cNvPr id="31" name="Rectángulo: esquinas redondeadas 30">
              <a:extLst>
                <a:ext uri="{FF2B5EF4-FFF2-40B4-BE49-F238E27FC236}">
                  <a16:creationId xmlns:a16="http://schemas.microsoft.com/office/drawing/2014/main" id="{047F07FF-D0E4-4F66-B742-DFBF26052193}"/>
                </a:ext>
              </a:extLst>
            </p:cNvPr>
            <p:cNvSpPr/>
            <p:nvPr/>
          </p:nvSpPr>
          <p:spPr>
            <a:xfrm>
              <a:off x="3649579" y="4170553"/>
              <a:ext cx="4852737" cy="1122947"/>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000" dirty="0">
                  <a:solidFill>
                    <a:schemeClr val="tx1"/>
                  </a:solidFill>
                  <a:latin typeface="Arial" panose="020B0604020202020204" pitchFamily="34" charset="0"/>
                  <a:cs typeface="Arial" panose="020B0604020202020204" pitchFamily="34" charset="0"/>
                </a:rPr>
                <a:t>Poseer el suficiente criterio para sustentar sus observaciones ante cualquier nivel jerárquico, es una condición fundamental para lograr el apoyo y respaldo de la Alta Dirección, sin que implique presiones o condicionamientos a la labor objetiva de este tipo de servidores.</a:t>
              </a:r>
            </a:p>
          </p:txBody>
        </p:sp>
        <p:sp>
          <p:nvSpPr>
            <p:cNvPr id="32" name="Rectángulo: esquinas redondeadas 31">
              <a:extLst>
                <a:ext uri="{FF2B5EF4-FFF2-40B4-BE49-F238E27FC236}">
                  <a16:creationId xmlns:a16="http://schemas.microsoft.com/office/drawing/2014/main" id="{1197B40A-5C97-4FCE-A787-B26EDFB63096}"/>
                </a:ext>
              </a:extLst>
            </p:cNvPr>
            <p:cNvSpPr/>
            <p:nvPr/>
          </p:nvSpPr>
          <p:spPr>
            <a:xfrm>
              <a:off x="385010" y="5485809"/>
              <a:ext cx="3080085" cy="1122947"/>
            </a:xfrm>
            <a:prstGeom prst="round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Flecha: a la derecha 32">
              <a:extLst>
                <a:ext uri="{FF2B5EF4-FFF2-40B4-BE49-F238E27FC236}">
                  <a16:creationId xmlns:a16="http://schemas.microsoft.com/office/drawing/2014/main" id="{756D08D1-9B37-411B-B573-5F3073D72C54}"/>
                </a:ext>
              </a:extLst>
            </p:cNvPr>
            <p:cNvSpPr/>
            <p:nvPr/>
          </p:nvSpPr>
          <p:spPr>
            <a:xfrm>
              <a:off x="385010" y="5662081"/>
              <a:ext cx="2887579" cy="770400"/>
            </a:xfrm>
            <a:prstGeom prst="rightArrow">
              <a:avLst>
                <a:gd name="adj1" fmla="val 50000"/>
                <a:gd name="adj2" fmla="val 7263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a:latin typeface="Arial" panose="020B0604020202020204" pitchFamily="34" charset="0"/>
                  <a:cs typeface="Arial" panose="020B0604020202020204" pitchFamily="34" charset="0"/>
                </a:rPr>
                <a:t>CONVICCIÓN</a:t>
              </a:r>
            </a:p>
          </p:txBody>
        </p:sp>
        <p:sp>
          <p:nvSpPr>
            <p:cNvPr id="34" name="Rectángulo: esquinas redondeadas 33">
              <a:extLst>
                <a:ext uri="{FF2B5EF4-FFF2-40B4-BE49-F238E27FC236}">
                  <a16:creationId xmlns:a16="http://schemas.microsoft.com/office/drawing/2014/main" id="{3F6153DC-052E-4E90-8DEA-8B91255F348E}"/>
                </a:ext>
              </a:extLst>
            </p:cNvPr>
            <p:cNvSpPr/>
            <p:nvPr/>
          </p:nvSpPr>
          <p:spPr>
            <a:xfrm>
              <a:off x="3649579" y="5485808"/>
              <a:ext cx="4852737" cy="1122947"/>
            </a:xfrm>
            <a:prstGeom prst="round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1000" dirty="0">
                  <a:solidFill>
                    <a:schemeClr val="tx1"/>
                  </a:solidFill>
                  <a:latin typeface="Arial" panose="020B0604020202020204" pitchFamily="34" charset="0"/>
                  <a:cs typeface="Arial" panose="020B0604020202020204" pitchFamily="34" charset="0"/>
                </a:rPr>
                <a:t>Condición fundamental en cualquier tarea, es creer en lo que se hace. La mejor forma de inducir al cambio es con el ejemplo, de ahí que los miembros del Equipo Auditor, como parte de la entidad, deben estar siempre comprometidos con la solución de los problemas y deficiencias de la misma.</a:t>
              </a:r>
            </a:p>
          </p:txBody>
        </p:sp>
      </p:grpSp>
    </p:spTree>
    <p:extLst>
      <p:ext uri="{BB962C8B-B14F-4D97-AF65-F5344CB8AC3E}">
        <p14:creationId xmlns:p14="http://schemas.microsoft.com/office/powerpoint/2010/main" val="227456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20B36BBC-1FBF-4575-A98E-CAD2286771DA}"/>
              </a:ext>
            </a:extLst>
          </p:cNvPr>
          <p:cNvSpPr/>
          <p:nvPr/>
        </p:nvSpPr>
        <p:spPr>
          <a:xfrm>
            <a:off x="1634836" y="562803"/>
            <a:ext cx="8922328" cy="1230928"/>
          </a:xfrm>
          <a:prstGeom prst="roundRect">
            <a:avLst/>
          </a:prstGeom>
          <a:solidFill>
            <a:srgbClr val="F5B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1D2C673D-7E01-4EC3-931E-DB929B04E3C3}"/>
              </a:ext>
            </a:extLst>
          </p:cNvPr>
          <p:cNvSpPr txBox="1"/>
          <p:nvPr/>
        </p:nvSpPr>
        <p:spPr>
          <a:xfrm>
            <a:off x="3228108" y="715130"/>
            <a:ext cx="7126483" cy="861774"/>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1. Orientación a resultados</a:t>
            </a:r>
          </a:p>
          <a:p>
            <a:r>
              <a:rPr lang="es-CO" sz="1000" dirty="0">
                <a:latin typeface="Arial" panose="020B0604020202020204" pitchFamily="34" charset="0"/>
                <a:cs typeface="Arial" panose="020B0604020202020204" pitchFamily="34" charset="0"/>
              </a:rPr>
              <a:t>2. Transparencia</a:t>
            </a:r>
          </a:p>
          <a:p>
            <a:r>
              <a:rPr lang="es-CO" sz="1000" dirty="0">
                <a:latin typeface="Arial" panose="020B0604020202020204" pitchFamily="34" charset="0"/>
                <a:cs typeface="Arial" panose="020B0604020202020204" pitchFamily="34" charset="0"/>
              </a:rPr>
              <a:t>3. Compromiso con la Organización</a:t>
            </a:r>
          </a:p>
          <a:p>
            <a:r>
              <a:rPr lang="es-CO" sz="1000" dirty="0">
                <a:latin typeface="Arial" panose="020B0604020202020204" pitchFamily="34" charset="0"/>
                <a:cs typeface="Arial" panose="020B0604020202020204" pitchFamily="34" charset="0"/>
              </a:rPr>
              <a:t>4. Conocimiento del contexto organizacional</a:t>
            </a:r>
          </a:p>
          <a:p>
            <a:r>
              <a:rPr lang="es-CO" sz="1000" dirty="0">
                <a:latin typeface="Arial" panose="020B0604020202020204" pitchFamily="34" charset="0"/>
                <a:cs typeface="Arial" panose="020B0604020202020204" pitchFamily="34" charset="0"/>
              </a:rPr>
              <a:t>5. Disposición de cooperación</a:t>
            </a:r>
          </a:p>
        </p:txBody>
      </p:sp>
      <p:pic>
        <p:nvPicPr>
          <p:cNvPr id="6" name="Imagen 5">
            <a:extLst>
              <a:ext uri="{FF2B5EF4-FFF2-40B4-BE49-F238E27FC236}">
                <a16:creationId xmlns:a16="http://schemas.microsoft.com/office/drawing/2014/main" id="{0F276F84-E0C2-49C9-B0EC-8BC567FA5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448" y="562801"/>
            <a:ext cx="1168663" cy="1168663"/>
          </a:xfrm>
          <a:prstGeom prst="rect">
            <a:avLst/>
          </a:prstGeom>
        </p:spPr>
      </p:pic>
      <p:grpSp>
        <p:nvGrpSpPr>
          <p:cNvPr id="2" name="Grupo 1">
            <a:extLst>
              <a:ext uri="{FF2B5EF4-FFF2-40B4-BE49-F238E27FC236}">
                <a16:creationId xmlns:a16="http://schemas.microsoft.com/office/drawing/2014/main" id="{360DD24F-D0C6-4E2E-8096-02BACEC742FF}"/>
              </a:ext>
            </a:extLst>
          </p:cNvPr>
          <p:cNvGrpSpPr/>
          <p:nvPr/>
        </p:nvGrpSpPr>
        <p:grpSpPr>
          <a:xfrm>
            <a:off x="1634836" y="1907927"/>
            <a:ext cx="9702556" cy="4597441"/>
            <a:chOff x="1634836" y="1907927"/>
            <a:chExt cx="9702556" cy="4597441"/>
          </a:xfrm>
        </p:grpSpPr>
        <p:pic>
          <p:nvPicPr>
            <p:cNvPr id="8" name="Imagen 7">
              <a:extLst>
                <a:ext uri="{FF2B5EF4-FFF2-40B4-BE49-F238E27FC236}">
                  <a16:creationId xmlns:a16="http://schemas.microsoft.com/office/drawing/2014/main" id="{372D4ABA-9DDA-4BEC-BFAB-BBEA058F96DC}"/>
                </a:ext>
              </a:extLst>
            </p:cNvPr>
            <p:cNvPicPr>
              <a:picLocks noChangeAspect="1"/>
            </p:cNvPicPr>
            <p:nvPr/>
          </p:nvPicPr>
          <p:blipFill rotWithShape="1">
            <a:blip r:embed="rId3">
              <a:extLst>
                <a:ext uri="{28A0092B-C50C-407E-A947-70E740481C1C}">
                  <a14:useLocalDpi xmlns:a14="http://schemas.microsoft.com/office/drawing/2010/main" val="0"/>
                </a:ext>
              </a:extLst>
            </a:blip>
            <a:srcRect l="23367" t="10741" r="20869" b="10893"/>
            <a:stretch/>
          </p:blipFill>
          <p:spPr>
            <a:xfrm>
              <a:off x="1634836" y="1926882"/>
              <a:ext cx="3258006" cy="4578486"/>
            </a:xfrm>
            <a:prstGeom prst="rect">
              <a:avLst/>
            </a:prstGeom>
          </p:spPr>
        </p:pic>
        <p:sp>
          <p:nvSpPr>
            <p:cNvPr id="9" name="CuadroTexto 8">
              <a:extLst>
                <a:ext uri="{FF2B5EF4-FFF2-40B4-BE49-F238E27FC236}">
                  <a16:creationId xmlns:a16="http://schemas.microsoft.com/office/drawing/2014/main" id="{8316B97A-345C-40A0-BB7F-E7E0E4FA3F65}"/>
                </a:ext>
              </a:extLst>
            </p:cNvPr>
            <p:cNvSpPr txBox="1"/>
            <p:nvPr/>
          </p:nvSpPr>
          <p:spPr>
            <a:xfrm>
              <a:off x="1990678" y="3126450"/>
              <a:ext cx="2474860" cy="2862322"/>
            </a:xfrm>
            <a:prstGeom prst="rect">
              <a:avLst/>
            </a:prstGeom>
            <a:noFill/>
          </p:spPr>
          <p:txBody>
            <a:bodyPr wrap="square" rtlCol="0">
              <a:spAutoFit/>
            </a:bodyPr>
            <a:lstStyle/>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Tranquilo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Respetuoso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Confianza</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No menospreciar</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No mostrar superioridad</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Hablar claro y con cuidado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No apartarse del tema</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Seguro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Ético</a:t>
              </a:r>
            </a:p>
          </p:txBody>
        </p:sp>
        <p:pic>
          <p:nvPicPr>
            <p:cNvPr id="10" name="Imagen 9">
              <a:extLst>
                <a:ext uri="{FF2B5EF4-FFF2-40B4-BE49-F238E27FC236}">
                  <a16:creationId xmlns:a16="http://schemas.microsoft.com/office/drawing/2014/main" id="{C976B61B-A0DA-4BD1-9312-E50B1B9CC82C}"/>
                </a:ext>
              </a:extLst>
            </p:cNvPr>
            <p:cNvPicPr>
              <a:picLocks noChangeAspect="1"/>
            </p:cNvPicPr>
            <p:nvPr/>
          </p:nvPicPr>
          <p:blipFill rotWithShape="1">
            <a:blip r:embed="rId3">
              <a:extLst>
                <a:ext uri="{28A0092B-C50C-407E-A947-70E740481C1C}">
                  <a14:useLocalDpi xmlns:a14="http://schemas.microsoft.com/office/drawing/2010/main" val="0"/>
                </a:ext>
              </a:extLst>
            </a:blip>
            <a:srcRect l="23367" t="10741" r="20869" b="10893"/>
            <a:stretch/>
          </p:blipFill>
          <p:spPr>
            <a:xfrm>
              <a:off x="4892842" y="1926882"/>
              <a:ext cx="3258006" cy="4578486"/>
            </a:xfrm>
            <a:prstGeom prst="rect">
              <a:avLst/>
            </a:prstGeom>
          </p:spPr>
        </p:pic>
        <p:sp>
          <p:nvSpPr>
            <p:cNvPr id="11" name="CuadroTexto 10">
              <a:extLst>
                <a:ext uri="{FF2B5EF4-FFF2-40B4-BE49-F238E27FC236}">
                  <a16:creationId xmlns:a16="http://schemas.microsoft.com/office/drawing/2014/main" id="{EAD9C2F9-47EE-4A5E-9544-3540833313CF}"/>
                </a:ext>
              </a:extLst>
            </p:cNvPr>
            <p:cNvSpPr txBox="1"/>
            <p:nvPr/>
          </p:nvSpPr>
          <p:spPr>
            <a:xfrm>
              <a:off x="5248684" y="3126450"/>
              <a:ext cx="2474860" cy="2308324"/>
            </a:xfrm>
            <a:prstGeom prst="rect">
              <a:avLst/>
            </a:prstGeom>
            <a:noFill/>
          </p:spPr>
          <p:txBody>
            <a:bodyPr wrap="square" rtlCol="0">
              <a:spAutoFit/>
            </a:bodyPr>
            <a:lstStyle/>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Hablar poco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Evitar malentendidos</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No polemizar</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Felicitar</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Estar preparado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Ser puntual</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Justo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Cuidado profesional</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Independiente</a:t>
              </a:r>
            </a:p>
          </p:txBody>
        </p:sp>
        <p:pic>
          <p:nvPicPr>
            <p:cNvPr id="12" name="Imagen 11">
              <a:extLst>
                <a:ext uri="{FF2B5EF4-FFF2-40B4-BE49-F238E27FC236}">
                  <a16:creationId xmlns:a16="http://schemas.microsoft.com/office/drawing/2014/main" id="{D6FAE995-1D5E-4578-BC36-E514A554125C}"/>
                </a:ext>
              </a:extLst>
            </p:cNvPr>
            <p:cNvPicPr>
              <a:picLocks noChangeAspect="1"/>
            </p:cNvPicPr>
            <p:nvPr/>
          </p:nvPicPr>
          <p:blipFill rotWithShape="1">
            <a:blip r:embed="rId3">
              <a:extLst>
                <a:ext uri="{28A0092B-C50C-407E-A947-70E740481C1C}">
                  <a14:useLocalDpi xmlns:a14="http://schemas.microsoft.com/office/drawing/2010/main" val="0"/>
                </a:ext>
              </a:extLst>
            </a:blip>
            <a:srcRect l="23367" t="10741" r="20869" b="10893"/>
            <a:stretch/>
          </p:blipFill>
          <p:spPr>
            <a:xfrm>
              <a:off x="8079386" y="1907927"/>
              <a:ext cx="3258006" cy="4578486"/>
            </a:xfrm>
            <a:prstGeom prst="rect">
              <a:avLst/>
            </a:prstGeom>
          </p:spPr>
        </p:pic>
        <p:sp>
          <p:nvSpPr>
            <p:cNvPr id="13" name="CuadroTexto 12">
              <a:extLst>
                <a:ext uri="{FF2B5EF4-FFF2-40B4-BE49-F238E27FC236}">
                  <a16:creationId xmlns:a16="http://schemas.microsoft.com/office/drawing/2014/main" id="{9B7167CA-2E4C-4268-8908-DEF7BC594C7C}"/>
                </a:ext>
              </a:extLst>
            </p:cNvPr>
            <p:cNvSpPr txBox="1"/>
            <p:nvPr/>
          </p:nvSpPr>
          <p:spPr>
            <a:xfrm>
              <a:off x="8435228" y="3107495"/>
              <a:ext cx="2474860" cy="2554545"/>
            </a:xfrm>
            <a:prstGeom prst="rect">
              <a:avLst/>
            </a:prstGeom>
            <a:noFill/>
          </p:spPr>
          <p:txBody>
            <a:bodyPr wrap="square" rtlCol="0">
              <a:spAutoFit/>
            </a:bodyPr>
            <a:lstStyle/>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Insistente</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Diplomático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Mostrar liderazgo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Perceptivo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Versátil</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Decidido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Positivo</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Orientado a la evidencia</a:t>
              </a:r>
            </a:p>
            <a:p>
              <a:pPr marL="171450" indent="-171450">
                <a:buFont typeface="Arial" panose="020B0604020202020204" pitchFamily="34" charset="0"/>
                <a:buChar char="•"/>
              </a:pPr>
              <a:r>
                <a:rPr lang="es-CO" sz="1600" dirty="0">
                  <a:latin typeface="Arial" panose="020B0604020202020204" pitchFamily="34" charset="0"/>
                  <a:cs typeface="Arial" panose="020B0604020202020204" pitchFamily="34" charset="0"/>
                </a:rPr>
                <a:t>Constructivo</a:t>
              </a:r>
            </a:p>
          </p:txBody>
        </p:sp>
      </p:grpSp>
    </p:spTree>
    <p:extLst>
      <p:ext uri="{BB962C8B-B14F-4D97-AF65-F5344CB8AC3E}">
        <p14:creationId xmlns:p14="http://schemas.microsoft.com/office/powerpoint/2010/main" val="36130814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8807</TotalTime>
  <Words>3834</Words>
  <Application>Microsoft Office PowerPoint</Application>
  <PresentationFormat>Panorámica</PresentationFormat>
  <Paragraphs>508</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ICBF</dc:creator>
  <cp:lastModifiedBy>Andrea Ospina Patiño</cp:lastModifiedBy>
  <cp:revision>135</cp:revision>
  <dcterms:created xsi:type="dcterms:W3CDTF">2018-06-06T19:56:49Z</dcterms:created>
  <dcterms:modified xsi:type="dcterms:W3CDTF">2018-08-01T01:01:53Z</dcterms:modified>
</cp:coreProperties>
</file>