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66" r:id="rId5"/>
    <p:sldId id="365" r:id="rId6"/>
    <p:sldId id="284" r:id="rId7"/>
    <p:sldId id="367" r:id="rId8"/>
    <p:sldId id="363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369"/>
    <a:srgbClr val="CC9900"/>
    <a:srgbClr val="131386"/>
    <a:srgbClr val="898918"/>
    <a:srgbClr val="C70029"/>
    <a:srgbClr val="C20000"/>
    <a:srgbClr val="C2ECE1"/>
    <a:srgbClr val="BC1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3920" autoAdjust="0"/>
  </p:normalViewPr>
  <p:slideViewPr>
    <p:cSldViewPr>
      <p:cViewPr varScale="1">
        <p:scale>
          <a:sx n="78" d="100"/>
          <a:sy n="78" d="100"/>
        </p:scale>
        <p:origin x="117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C87FF4-3C90-491A-A4F6-3B1E211DE4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EA63E-49AA-4BAC-8E7C-C9B9ABB44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F768-C565-4F33-BBFA-2A3CAA6FBF8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9718D-56F8-48F8-928F-F66127638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B2378-485D-4516-8D00-8ACE000CDE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C35C7-E4D2-4A91-8DA6-143CCBFC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1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17625-92EF-4B76-8B15-C5F62FAB13E4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BC293-F59C-4F2D-A06D-3416EFCC5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BC293-F59C-4F2D-A06D-3416EFCC592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EMG stands for </a:t>
            </a:r>
            <a:r>
              <a:rPr lang="en-US" sz="1200" b="0" i="0" kern="1200" dirty="0">
                <a:solidFill>
                  <a:srgbClr val="4D5156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lectromyography, and we use the electrical activity produced by skeletal muscles in the algorithm being developed by the software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subteam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BC293-F59C-4F2D-A06D-3416EFCC592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BC293-F59C-4F2D-A06D-3416EFCC59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1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EMG stands for </a:t>
            </a:r>
            <a:r>
              <a:rPr lang="en-US" sz="1200" b="0" i="0" kern="1200" dirty="0">
                <a:solidFill>
                  <a:srgbClr val="4D5156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lectromyography, and we use the electrical activity produced by skeletal muscles in the algorithm being developed by the software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subteam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BC293-F59C-4F2D-A06D-3416EFCC59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3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EMG stands for </a:t>
            </a:r>
            <a:r>
              <a:rPr lang="en-US" sz="1200" b="0" i="0" kern="1200" dirty="0">
                <a:solidFill>
                  <a:srgbClr val="4D5156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lectromyography, and we use the electrical activity produced by skeletal muscles in the algorithm being developed by the software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subteam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BC293-F59C-4F2D-A06D-3416EFCC59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BC293-F59C-4F2D-A06D-3416EFCC59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0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8417" y="359546"/>
            <a:ext cx="8656983" cy="631054"/>
          </a:xfrm>
          <a:solidFill>
            <a:schemeClr val="bg1">
              <a:lumMod val="95000"/>
            </a:schemeClr>
          </a:solidFill>
        </p:spPr>
        <p:txBody>
          <a:bodyPr anchor="t" anchorCtr="0"/>
          <a:lstStyle>
            <a:lvl1pPr algn="l">
              <a:defRPr sz="3200"/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3795" name="Line 3"/>
          <p:cNvSpPr>
            <a:spLocks noChangeShapeType="1"/>
          </p:cNvSpPr>
          <p:nvPr userDrawn="1"/>
        </p:nvSpPr>
        <p:spPr bwMode="auto">
          <a:xfrm>
            <a:off x="228600" y="359546"/>
            <a:ext cx="0" cy="631054"/>
          </a:xfrm>
          <a:prstGeom prst="line">
            <a:avLst/>
          </a:prstGeom>
          <a:noFill/>
          <a:ln w="57150">
            <a:solidFill>
              <a:srgbClr val="B3A36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B3A36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B3A36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206062C-C18E-4FE2-9D21-756C397F9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425574"/>
            <a:ext cx="8610567" cy="455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4CEC-2162-496B-9754-F5A52EA3889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C384-3C42-47B9-B8B9-84FD61CC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92CB3E-5B41-4AE5-898E-12A20CD1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87" y="3299864"/>
            <a:ext cx="1765430" cy="2098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4B069C-867D-4B64-8766-0410B4BBC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Goals Overview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4CC8AE-6CDD-4864-B476-85F0CEBEDA80}"/>
              </a:ext>
            </a:extLst>
          </p:cNvPr>
          <p:cNvGrpSpPr/>
          <p:nvPr/>
        </p:nvGrpSpPr>
        <p:grpSpPr>
          <a:xfrm>
            <a:off x="258418" y="1164252"/>
            <a:ext cx="4161184" cy="1959948"/>
            <a:chOff x="685800" y="2467160"/>
            <a:chExt cx="4114806" cy="1959948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03B56001-92A4-4343-B0A4-BFCC71A9129A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2624113"/>
              <a:ext cx="4114806" cy="18029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Modify circuit to add a DC offset to capture entire EMG signal</a:t>
              </a:r>
            </a:p>
            <a:p>
              <a:r>
                <a:rPr lang="en-US" sz="2000" dirty="0"/>
                <a:t>Design PCB</a:t>
              </a:r>
            </a:p>
            <a:p>
              <a:endParaRPr lang="en-US" sz="2000" dirty="0"/>
            </a:p>
            <a:p>
              <a:pPr marL="0" indent="0">
                <a:buFont typeface="Arial" pitchFamily="34" charset="0"/>
                <a:buNone/>
              </a:pPr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20461A8-02C0-4635-8E83-EEFDEE2CF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67160"/>
              <a:ext cx="1676400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EMG Filter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E1CDC1-779C-4539-AF00-7FD994C4B03D}"/>
              </a:ext>
            </a:extLst>
          </p:cNvPr>
          <p:cNvGrpSpPr/>
          <p:nvPr/>
        </p:nvGrpSpPr>
        <p:grpSpPr>
          <a:xfrm>
            <a:off x="4570278" y="1164252"/>
            <a:ext cx="4161184" cy="1959948"/>
            <a:chOff x="685800" y="2467160"/>
            <a:chExt cx="4114806" cy="1959948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2BC877C0-CE2A-4144-8681-7FB7CEEB6F21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2624113"/>
              <a:ext cx="4114806" cy="18029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C/C++ code to interact with optical tracking sensor</a:t>
              </a:r>
            </a:p>
            <a:p>
              <a:r>
                <a:rPr lang="en-US" sz="2000" dirty="0"/>
                <a:t>Testing slip sensors</a:t>
              </a:r>
            </a:p>
            <a:p>
              <a:r>
                <a:rPr lang="en-US" sz="2000" dirty="0"/>
                <a:t>Investigate force sensors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pPr marL="0" indent="0">
                <a:buFont typeface="Arial" pitchFamily="34" charset="0"/>
                <a:buNone/>
              </a:pPr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5507F33D-A937-42A9-846C-C2027C441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67160"/>
              <a:ext cx="3466135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Prosthetic Hand Sensor System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A1EAB7-651C-4CBC-B752-80C337F50F89}"/>
              </a:ext>
            </a:extLst>
          </p:cNvPr>
          <p:cNvGrpSpPr/>
          <p:nvPr/>
        </p:nvGrpSpPr>
        <p:grpSpPr>
          <a:xfrm>
            <a:off x="242149" y="3274321"/>
            <a:ext cx="4161184" cy="3126479"/>
            <a:chOff x="685800" y="2467160"/>
            <a:chExt cx="4114806" cy="3126479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673478FD-CD2F-4AFA-B485-4075004BBD6C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2624113"/>
              <a:ext cx="4114806" cy="296952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Investigate other methods of sensory feedback</a:t>
              </a:r>
            </a:p>
            <a:p>
              <a:r>
                <a:rPr lang="en-US" sz="2000" dirty="0"/>
                <a:t>C/C++ code for controlling  feedback mechanism based on finger force sensor data </a:t>
              </a:r>
            </a:p>
            <a:p>
              <a:endParaRPr lang="en-US" sz="2000" dirty="0"/>
            </a:p>
            <a:p>
              <a:pPr marL="0" indent="0">
                <a:buFont typeface="Arial" pitchFamily="34" charset="0"/>
                <a:buNone/>
              </a:pPr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927C126E-E947-4836-8ACC-20C9F5555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67160"/>
              <a:ext cx="2907492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Sensory Haptic Feedback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AB084AD-0B83-46A6-8B6B-A72573C24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467" y="4917059"/>
            <a:ext cx="2653450" cy="159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DC2EE-AFDC-4651-BF7F-F8F77A98F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95867">
            <a:off x="4937537" y="4398150"/>
            <a:ext cx="1717482" cy="17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069C-867D-4B64-8766-0410B4BBC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Prosthesis Hand Sensor System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4CC8AE-6CDD-4864-B476-85F0CEBEDA80}"/>
              </a:ext>
            </a:extLst>
          </p:cNvPr>
          <p:cNvGrpSpPr/>
          <p:nvPr/>
        </p:nvGrpSpPr>
        <p:grpSpPr>
          <a:xfrm>
            <a:off x="380998" y="1164252"/>
            <a:ext cx="4267202" cy="1655148"/>
            <a:chOff x="685800" y="2467160"/>
            <a:chExt cx="4267202" cy="1655148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03B56001-92A4-4343-B0A4-BFCC71A9129A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2624113"/>
              <a:ext cx="4267202" cy="14981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Gather data from sensors on prosthetic hand for haptic sensory feedback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pPr marL="0" indent="0">
                <a:buFont typeface="Arial" pitchFamily="34" charset="0"/>
                <a:buNone/>
              </a:pPr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20461A8-02C0-4635-8E83-EEFDEE2CF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67160"/>
              <a:ext cx="1676400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Description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D1AEA3-C60F-4B65-8905-36D6FF93B120}"/>
              </a:ext>
            </a:extLst>
          </p:cNvPr>
          <p:cNvGrpSpPr/>
          <p:nvPr/>
        </p:nvGrpSpPr>
        <p:grpSpPr>
          <a:xfrm>
            <a:off x="4783206" y="1164252"/>
            <a:ext cx="4114806" cy="1655148"/>
            <a:chOff x="685800" y="2467160"/>
            <a:chExt cx="4114806" cy="1655148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AC607DC9-AE2A-43BF-BCFA-2B28BD8D5B43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2624113"/>
              <a:ext cx="4114806" cy="14981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Slip sensor PCB created</a:t>
              </a:r>
            </a:p>
            <a:p>
              <a:endParaRPr lang="en-US" sz="2000" dirty="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7F3DF14-A830-4A25-B4E7-46EFF0CC5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67160"/>
              <a:ext cx="1676400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Progress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7F00DC-A221-4C3B-9E5E-9CAD6134287D}"/>
              </a:ext>
            </a:extLst>
          </p:cNvPr>
          <p:cNvGrpSpPr/>
          <p:nvPr/>
        </p:nvGrpSpPr>
        <p:grpSpPr>
          <a:xfrm>
            <a:off x="380998" y="2987604"/>
            <a:ext cx="4267202" cy="3509827"/>
            <a:chOff x="685800" y="2470224"/>
            <a:chExt cx="4267202" cy="3509827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C1CE6A36-5432-456D-96C4-09F202179CED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2624113"/>
              <a:ext cx="4267202" cy="335593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Control algorithm for data acquisition on prosthetic hand</a:t>
              </a:r>
            </a:p>
            <a:p>
              <a:r>
                <a:rPr lang="en-US" sz="2000" dirty="0"/>
                <a:t>Integrate sensors into mechanical design</a:t>
              </a:r>
            </a:p>
            <a:p>
              <a:r>
                <a:rPr lang="en-US" sz="2000" dirty="0"/>
                <a:t>C/C++ Code for slip sensor PCB</a:t>
              </a:r>
            </a:p>
            <a:p>
              <a:r>
                <a:rPr lang="en-US" sz="2000" dirty="0"/>
                <a:t>Develop force sensor 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ECB0553B-BDFB-4AE8-9D99-ADD4701FF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70224"/>
              <a:ext cx="990600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 anchor="ctr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Goals</a:t>
              </a:r>
            </a:p>
          </p:txBody>
        </p:sp>
      </p:grpSp>
      <p:pic>
        <p:nvPicPr>
          <p:cNvPr id="17" name="Picture 7">
            <a:extLst>
              <a:ext uri="{FF2B5EF4-FFF2-40B4-BE49-F238E27FC236}">
                <a16:creationId xmlns:a16="http://schemas.microsoft.com/office/drawing/2014/main" id="{2FE6F3FA-A863-4B55-B016-B355F0E5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65" y="3178644"/>
            <a:ext cx="414752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2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8C58-1F31-4273-BBC2-EBFDEB07B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Prosthesis Hand Sensor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1D29-DEDE-4A01-80D3-D296EA1FA789}"/>
              </a:ext>
            </a:extLst>
          </p:cNvPr>
          <p:cNvSpPr txBox="1"/>
          <p:nvPr/>
        </p:nvSpPr>
        <p:spPr>
          <a:xfrm>
            <a:off x="204301" y="983256"/>
            <a:ext cx="2005499" cy="369332"/>
          </a:xfrm>
          <a:prstGeom prst="rect">
            <a:avLst/>
          </a:prstGeom>
          <a:solidFill>
            <a:srgbClr val="B3A369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High-level Diagram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F2BA6693-BD22-4C3C-B5F7-6E0A7D297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5" y="1371600"/>
            <a:ext cx="6882935" cy="530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2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069C-867D-4B64-8766-0410B4BBC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Sensory Haptic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4CC8AE-6CDD-4864-B476-85F0CEBEDA80}"/>
              </a:ext>
            </a:extLst>
          </p:cNvPr>
          <p:cNvGrpSpPr/>
          <p:nvPr/>
        </p:nvGrpSpPr>
        <p:grpSpPr>
          <a:xfrm>
            <a:off x="380998" y="1164252"/>
            <a:ext cx="4267202" cy="1655148"/>
            <a:chOff x="685800" y="2467160"/>
            <a:chExt cx="4267202" cy="1655148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03B56001-92A4-4343-B0A4-BFCC71A9129A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2624113"/>
              <a:ext cx="4267202" cy="14981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Transmits sensations from prosthetic hand to user to imitate sense of touch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20461A8-02C0-4635-8E83-EEFDEE2CF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67160"/>
              <a:ext cx="1676400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Description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D1AEA3-C60F-4B65-8905-36D6FF93B120}"/>
              </a:ext>
            </a:extLst>
          </p:cNvPr>
          <p:cNvGrpSpPr/>
          <p:nvPr/>
        </p:nvGrpSpPr>
        <p:grpSpPr>
          <a:xfrm>
            <a:off x="4783206" y="1164252"/>
            <a:ext cx="4114806" cy="1655148"/>
            <a:chOff x="685800" y="2467160"/>
            <a:chExt cx="4114806" cy="1655148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AC607DC9-AE2A-43BF-BCFA-2B28BD8D5B43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2624113"/>
              <a:ext cx="4114806" cy="14981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Servo attachment CAD designed</a:t>
              </a:r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7F3DF14-A830-4A25-B4E7-46EFF0CC5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67160"/>
              <a:ext cx="1676400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Progress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7F00DC-A221-4C3B-9E5E-9CAD6134287D}"/>
              </a:ext>
            </a:extLst>
          </p:cNvPr>
          <p:cNvGrpSpPr/>
          <p:nvPr/>
        </p:nvGrpSpPr>
        <p:grpSpPr>
          <a:xfrm>
            <a:off x="380998" y="2987604"/>
            <a:ext cx="4267202" cy="3389969"/>
            <a:chOff x="685800" y="2470224"/>
            <a:chExt cx="4267202" cy="3389969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C1CE6A36-5432-456D-96C4-09F202179CED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2624113"/>
              <a:ext cx="4267202" cy="323608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Investigate other methods of sensory feedback (e.g. vibration)</a:t>
              </a:r>
            </a:p>
            <a:p>
              <a:r>
                <a:rPr lang="en-US" sz="2000" dirty="0"/>
                <a:t>C/C++ code for controlling  feedback mechanism based on finger force sensor data </a:t>
              </a:r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ECB0553B-BDFB-4AE8-9D99-ADD4701FF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70224"/>
              <a:ext cx="990600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 anchor="ctr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Goals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E926B8-7D58-4E40-A6EB-8E7FF322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2" y="3164718"/>
            <a:ext cx="4107682" cy="323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CC150B6-C93B-4040-939D-B5A81655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37456" y="-877462"/>
            <a:ext cx="5591274" cy="24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6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069C-867D-4B64-8766-0410B4BBC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EMG Filtering Circuit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4CC8AE-6CDD-4864-B476-85F0CEBEDA80}"/>
              </a:ext>
            </a:extLst>
          </p:cNvPr>
          <p:cNvGrpSpPr/>
          <p:nvPr/>
        </p:nvGrpSpPr>
        <p:grpSpPr>
          <a:xfrm>
            <a:off x="380998" y="1164252"/>
            <a:ext cx="4267202" cy="2036148"/>
            <a:chOff x="685800" y="2467160"/>
            <a:chExt cx="4267202" cy="2036148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03B56001-92A4-4343-B0A4-BFCC71A9129A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2624113"/>
              <a:ext cx="4267202" cy="18791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Process EMG signals from muscles to actuate prosthetic hand</a:t>
              </a:r>
            </a:p>
            <a:p>
              <a:r>
                <a:rPr lang="en-US" sz="2000" dirty="0"/>
                <a:t>Filter noise to reduce processing strain on Raspberry Pi</a:t>
              </a:r>
            </a:p>
            <a:p>
              <a:pPr marL="0" indent="0">
                <a:buFont typeface="Arial" pitchFamily="34" charset="0"/>
                <a:buNone/>
              </a:pPr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20461A8-02C0-4635-8E83-EEFDEE2CF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67160"/>
              <a:ext cx="1676400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Description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4B0CC77-6A52-4C49-BF77-6AB36E4D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164252"/>
            <a:ext cx="3200400" cy="5364050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0F8E3E42-BEEA-49F9-8906-2C351CD44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7352"/>
            <a:ext cx="4495800" cy="32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3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069C-867D-4B64-8766-0410B4BBC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EMG Filtering Circuit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4CC8AE-6CDD-4864-B476-85F0CEBEDA80}"/>
              </a:ext>
            </a:extLst>
          </p:cNvPr>
          <p:cNvGrpSpPr/>
          <p:nvPr/>
        </p:nvGrpSpPr>
        <p:grpSpPr>
          <a:xfrm>
            <a:off x="304798" y="1164252"/>
            <a:ext cx="4114806" cy="2337884"/>
            <a:chOff x="685800" y="2467160"/>
            <a:chExt cx="4114806" cy="2337884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03B56001-92A4-4343-B0A4-BFCC71A9129A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2624113"/>
              <a:ext cx="4114806" cy="21809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SPICE simulation of filter</a:t>
              </a:r>
            </a:p>
            <a:p>
              <a:r>
                <a:rPr lang="en-US" sz="2000" dirty="0"/>
                <a:t>Circuit breadboard prototype</a:t>
              </a:r>
            </a:p>
            <a:p>
              <a:pPr marL="0" indent="0">
                <a:buFont typeface="Arial" pitchFamily="34" charset="0"/>
                <a:buNone/>
              </a:pPr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20461A8-02C0-4635-8E83-EEFDEE2CF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67160"/>
              <a:ext cx="1676400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Progress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E737D5-56F9-4C0C-BF84-6EE3570D77A3}"/>
              </a:ext>
            </a:extLst>
          </p:cNvPr>
          <p:cNvGrpSpPr/>
          <p:nvPr/>
        </p:nvGrpSpPr>
        <p:grpSpPr>
          <a:xfrm>
            <a:off x="4571997" y="1164252"/>
            <a:ext cx="4267203" cy="2337884"/>
            <a:chOff x="685799" y="2470224"/>
            <a:chExt cx="4267203" cy="2337884"/>
          </a:xfrm>
        </p:grpSpPr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28D2DC84-80DE-49AB-9C0E-55C0ED16EA2D}"/>
                </a:ext>
              </a:extLst>
            </p:cNvPr>
            <p:cNvSpPr txBox="1">
              <a:spLocks/>
            </p:cNvSpPr>
            <p:nvPr/>
          </p:nvSpPr>
          <p:spPr>
            <a:xfrm>
              <a:off x="685799" y="2624113"/>
              <a:ext cx="4267203" cy="21839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182880" tIns="2743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Modify circuit to include a DC offset for EMG signal</a:t>
              </a:r>
            </a:p>
            <a:p>
              <a:r>
                <a:rPr lang="en-US" sz="2000" dirty="0"/>
                <a:t>Design PCB for filter</a:t>
              </a:r>
            </a:p>
            <a:p>
              <a:endParaRPr lang="en-US" sz="2000" dirty="0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6C1972B8-59F4-42C2-A47E-AF7B0DF36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2" y="2470224"/>
              <a:ext cx="990600" cy="307777"/>
            </a:xfrm>
            <a:prstGeom prst="rect">
              <a:avLst/>
            </a:prstGeom>
            <a:solidFill>
              <a:srgbClr val="B3A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 anchor="ctr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Goals</a:t>
              </a:r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56AF6676-EFEB-4054-AC65-E129D1406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 b="13970"/>
          <a:stretch/>
        </p:blipFill>
        <p:spPr bwMode="auto">
          <a:xfrm>
            <a:off x="5562600" y="3707525"/>
            <a:ext cx="3274554" cy="289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DDDCBDC-F7A7-4F44-A00B-382203242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3721639"/>
            <a:ext cx="5029202" cy="285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9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110CA36559214F82F042363BD2EF0B" ma:contentTypeVersion="0" ma:contentTypeDescription="Create a new document." ma:contentTypeScope="" ma:versionID="fa182e0390ed6758fa28c7ab823610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3D412B-A5C7-40FD-8BF3-112042CD2C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45DEA2-BF48-42D1-90F8-73283C7B8ABE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062715-D552-4404-AD5B-7DC1DB293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17990</TotalTime>
  <Words>296</Words>
  <Application>Microsoft Office PowerPoint</Application>
  <PresentationFormat>On-screen Show (4:3)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Office Theme</vt:lpstr>
      <vt:lpstr>Project Goals Overview</vt:lpstr>
      <vt:lpstr>Prosthesis Hand Sensor System</vt:lpstr>
      <vt:lpstr>Prosthesis Hand Sensor System</vt:lpstr>
      <vt:lpstr>Sensory Haptic Feedback</vt:lpstr>
      <vt:lpstr>EMG Filtering Circuit</vt:lpstr>
      <vt:lpstr>EMG Filtering Circuit</vt:lpstr>
    </vt:vector>
  </TitlesOfParts>
  <Company>Honda of America Mfg.,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vc036785</dc:creator>
  <cp:lastModifiedBy>Chen, Ryan K</cp:lastModifiedBy>
  <cp:revision>144</cp:revision>
  <dcterms:created xsi:type="dcterms:W3CDTF">2015-03-31T18:11:17Z</dcterms:created>
  <dcterms:modified xsi:type="dcterms:W3CDTF">2021-09-29T15:05:18Z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0x01010034110CA36559214F82F042363BD2EF0B</vt:lpwstr>
  </property>
</Properties>
</file>