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70" r:id="rId4"/>
    <p:sldId id="282" r:id="rId5"/>
    <p:sldId id="272" r:id="rId6"/>
    <p:sldId id="273" r:id="rId7"/>
    <p:sldId id="274" r:id="rId8"/>
    <p:sldId id="279" r:id="rId9"/>
    <p:sldId id="276" r:id="rId10"/>
    <p:sldId id="275" r:id="rId11"/>
    <p:sldId id="277" r:id="rId12"/>
    <p:sldId id="281" r:id="rId13"/>
    <p:sldId id="278" r:id="rId14"/>
    <p:sldId id="280" r:id="rId15"/>
    <p:sldId id="283" r:id="rId16"/>
    <p:sldId id="284" r:id="rId17"/>
    <p:sldId id="286" r:id="rId18"/>
    <p:sldId id="288" r:id="rId19"/>
    <p:sldId id="287" r:id="rId20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EBA8-D753-00D7-7885-831A4DF34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5E37D-90EF-8553-720B-D0796CC61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7A4B6-6FCE-0B52-B5E8-5B4895C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FD390-982F-5401-7B4C-D0941FF7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B8CD6-7FA4-6E02-2052-26ADD04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102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33D9D-7E1E-6B1E-4DC5-C1A380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90FE84-0CBE-4761-58B8-AB4B33A0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54556D-6B82-1627-5675-D3230AF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D7A2D7-DB06-4410-4406-5BC9A4F3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F261A-26B3-56DA-DB59-E85B3C4C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40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FC7354-A44D-9CC1-9C85-3801CE2D0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E186F9-A688-0813-79D5-0E6590981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F928CD-974C-129A-9F5E-D6A7015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B331D-DCDC-2E01-FFC2-FF8C10DD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BFFE-4C69-1F39-6D3F-9C7C818A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4141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287B8-82C3-4CE2-4DE4-BB37CBED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529FA-D193-2F5B-A657-174AF6463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03B73-153D-59FE-7EEF-5A8E12B5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C7F8E9-E177-51D5-F718-83B77A5E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0D900-3028-588C-C504-B971D3AC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9770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46CF-D483-553F-FE47-F359C5CE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A26A72-6D12-753A-C57D-9A9BDC81E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94F4A4-090A-B3F2-09AF-C303C679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9E9B9-E46B-0DE2-89E3-580200A1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7A4F7-3FC0-81A0-1039-806D738B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376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CA0A8-E701-74A7-A818-B63A7AEC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E0930-665E-BFAB-0640-476AA1E67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5EB32A-A57C-3A64-3CB1-55B471C4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223258-9C1C-162B-F102-50D64C0E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0FEFED-4EF7-C870-512F-9C7FF848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1E25CB-1D42-4641-908B-F6193969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37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D6E5D-F3C8-AF93-CEAC-5A468B2D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38C2B7-F49B-4D45-6B86-3EE56DCFC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2EC422-71BA-3890-9D8A-0AA95E88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5FD1CF-5E5A-A7EE-1160-3F5C9B43C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A21F74-9F06-5961-09B9-2441DCB8C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3BD48C-2CA5-1932-FB71-28CAEF09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026EB-29DF-C176-9848-27B9872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07B2EA-E245-24BC-6F8B-7BDDE635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617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846C8-0EA5-C539-779E-9F9A25FF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42D3B-3029-F582-2B41-8BE9AD5A0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A2CDCB-9C38-580F-CB33-245891EF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DCEBBB-8FEF-D663-A435-114B6CAB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8523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399916-28E9-4A51-20BE-680A22C4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E1131D-4BC1-EBDD-4013-98E35B2A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D7BBEA-6B6E-C434-F53A-27EE2B9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7877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58217-26CB-F96A-FB67-1CE1EE6F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524FD-303E-2BCF-B089-95A2A6A9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AF77C-71AD-55E4-9B29-8D21CF6A1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E8376-2470-2141-1670-FE5B302E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AD0BC6-B5D7-66CE-8134-69374B6E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405A47-5737-1577-1590-F6B0DB74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1887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F1E8-52BB-53AE-72EE-2EF56278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2BA00D-AD7B-35AA-605E-BE21DA22F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727C94-1F58-8065-72A6-0F6CADCB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23538-014C-D6CB-066D-79EB385B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5FFE71-0962-2152-2E07-309D2C35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E32BDA-70C1-6FC1-AA15-93495733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7804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9694A0-C51F-2243-FE24-E6D1181D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A15A9-9EA6-D02D-47EA-CC449752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16B4D-7497-C024-3A51-FB82CB2C9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018DE-78F6-FB45-98A4-41C397CDF999}" type="datetimeFigureOut">
              <a:rPr lang="es-DO" smtClean="0"/>
              <a:t>29/3/25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D43DC-7F77-D9F2-A6BE-10E5D064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E4FC2-C4A4-4B06-3E9C-02A563CD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10DB8-6C4D-4146-B4A2-48DC420B7AC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8093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2" Target="../media/image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2" Target="../media/image11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2" Target="../media/image1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3.xml.rels><?xml version="1.0" encoding="UTF-8" standalone="yes" ?><Relationships xmlns="http://schemas.openxmlformats.org/package/2006/relationships"><Relationship Id="rId2" Target="../media/image13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4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5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2" Target="../media/image8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137397"/>
            <a:ext cx="12192000" cy="1720601"/>
          </a:xfrm>
          <a:prstGeom prst="rect">
            <a:avLst/>
          </a:prstGeom>
          <a:ln>
            <a:noFill/>
          </a:ln>
          <a:effectLst>
            <a:outerShdw algn="t" blurRad="254000" dir="5460000" dist="127000" rotWithShape="0" sx="90000" sy="90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04E672-94FC-1953-0559-E7DEC1AF6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5505709"/>
            <a:ext cx="11245090" cy="1019449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🧩 ¿Qué es Family Feud?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Es un juego por equipos donde los jugadores deben adivinar las respuestas más populares que la gente dio a una pregunta de encuesta.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55B3ACF-2A66-EB06-FCEB-F258D073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5" t="66"/>
          <a:stretch/>
        </p:blipFill>
        <p:spPr>
          <a:xfrm>
            <a:off x="20" y="10"/>
            <a:ext cx="12191979" cy="5137387"/>
          </a:xfrm>
          <a:prstGeom prst="rect">
            <a:avLst/>
          </a:prstGeom>
          <a:effectLst>
            <a:outerShdw algn="t" blurRad="190500" dir="5400000" dist="63500" rotWithShape="0" sx="98000" sy="9800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99377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259BA5F-2BE8-6B44-5EFD-8B6AA773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7E2231-3C07-7516-1AFA-96EFC6F3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El "robo de puntos" (también llamado "steal" o "rebound") es una de las partes más emocionantes de Family Feud y se da cuando un equipo comete 3 errores.</a:t>
            </a:r>
          </a:p>
        </p:txBody>
      </p:sp>
    </p:spTree>
    <p:extLst>
      <p:ext uri="{BB962C8B-B14F-4D97-AF65-F5344CB8AC3E}">
        <p14:creationId xmlns:p14="http://schemas.microsoft.com/office/powerpoint/2010/main" val="26788096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C6243F6-359A-8A7F-19BD-B9F2CEF2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9" t="99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43836F-E261-8F54-5E58-38A85F1C7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🔁 Entra el Equipo B: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Ahora el Equipo B tiene una sola oportunidad de decir una respuesta que aún no se ha volteado.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Si aciertan ✅ → ¡ROBAN todos los puntos acumulados por el Equipo A en esa ronda!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Si fallan ❌ → El Equipo</a:t>
            </a:r>
          </a:p>
        </p:txBody>
      </p:sp>
    </p:spTree>
    <p:extLst>
      <p:ext uri="{BB962C8B-B14F-4D97-AF65-F5344CB8AC3E}">
        <p14:creationId xmlns:p14="http://schemas.microsoft.com/office/powerpoint/2010/main" val="12689343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05218-4C2F-AE3D-688E-51459D30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14855"/>
            <a:ext cx="9144000" cy="786703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Si aciertan, roban todos los puntos acumulados en esa ronda.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DEE205-6DFA-C693-BF85-73AB316D5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 noGrp="1" noMove="1" noResize="1" noRot="1" noUngrp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rot="5400000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13839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1ACFC0B-AC11-1FBE-42F0-BFE53429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" t="115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AE7E9-606E-26E0-994E-F667B6492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Si fallan, los puntos se quedan con el equipo original.</a:t>
            </a:r>
          </a:p>
        </p:txBody>
      </p:sp>
    </p:spTree>
    <p:extLst>
      <p:ext uri="{BB962C8B-B14F-4D97-AF65-F5344CB8AC3E}">
        <p14:creationId xmlns:p14="http://schemas.microsoft.com/office/powerpoint/2010/main" val="414508241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7D260B2-9072-52BA-F853-E9DD6B6A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3ED56-15E6-F3D5-62E0-129AECB1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9826196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pPr algn="l"/>
            <a:r>
              <a:rPr b="1" dirty="0" lang="es-DO" sz="2000">
                <a:solidFill>
                  <a:srgbClr val="000000"/>
                </a:solidFill>
              </a:rPr>
              <a:t>🧮 5. Puntaje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Las respuestas tienen valores de puntos (según encuestas).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Los puntos se suman al equipo ganador de la ronda, ya sea por aciertos o por robo.</a:t>
            </a:r>
            <a:br>
              <a:rPr b="1" dirty="0" lang="es-DO" sz="2000">
                <a:solidFill>
                  <a:srgbClr val="000000"/>
                </a:solidFill>
              </a:rPr>
            </a:br>
            <a:endParaRPr b="1" dirty="0" lang="es-DO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51333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descr="Writing an appointment on a paper agenda" id="5" name="Picture 4">
            <a:extLst>
              <a:ext uri="{FF2B5EF4-FFF2-40B4-BE49-F238E27FC236}">
                <a16:creationId xmlns:a16="http://schemas.microsoft.com/office/drawing/2014/main" id="{BB3CAC1B-38B9-6B2E-B3A2-F25B87A3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531CC-66B9-0F10-724B-3927C992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  <p:txBody>
          <a:bodyPr anchor="b" bIns="45720" lIns="91440" rIns="91440" rtlCol="0" tIns="45720" vert="horz">
            <a:normAutofit/>
          </a:bodyPr>
          <a:lstStyle/>
          <a:p>
            <a:pPr algn="ctr"/>
            <a:r>
              <a:rPr dirty="0" lang="en-US" sz="5200">
                <a:solidFill>
                  <a:srgbClr val="FFFFFF"/>
                </a:solidFill>
              </a:rPr>
              <a:t>NOTAS IMPORTANTES</a:t>
            </a:r>
          </a:p>
        </p:txBody>
      </p:sp>
    </p:spTree>
    <p:extLst>
      <p:ext uri="{BB962C8B-B14F-4D97-AF65-F5344CB8AC3E}">
        <p14:creationId xmlns:p14="http://schemas.microsoft.com/office/powerpoint/2010/main" val="272436930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en-US"/>
            </a:defPPr>
            <a:lvl1pPr algn="l" defTabSz="914400" eaLnBrk="1" hangingPunct="1" latinLnBrk="0" marL="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kern="1200"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algn="t" blurRad="596900" dir="7140000" dist="304800" rotWithShape="0" sx="90000" sy="9000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226274-7ABC-1BF3-B080-1C164D18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dirty="0" lang="es-DO" sz="400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D5C13-E008-0462-D73F-9D6D3802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6195"/>
            <a:ext cx="5896303" cy="3613149"/>
          </a:xfrm>
        </p:spPr>
        <p:txBody>
          <a:bodyPr anchor="ctr" bIns="45720" lIns="91440" rIns="91440" rtlCol="0" tIns="45720" vert="horz">
            <a:normAutofit/>
          </a:bodyPr>
          <a:lstStyle/>
          <a:p>
            <a:pPr>
              <a:buNone/>
            </a:pPr>
            <a:r>
              <a:rPr b="1" dirty="0" lang="es-DO" sz="1600">
                <a:solidFill>
                  <a:srgbClr val="000000"/>
                </a:solidFill>
              </a:rPr>
              <a:t>⚔️ Réplicas de Gracia (Uso del Capitán)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Cada equipo tiene 3 réplicas de gracia para todo el juego.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Solo el capitán del equipo puede usar una réplica.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Las réplicas se usan si no están de acuerdo con una respuesta invalidada.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Al usar una réplica, se consulta con ChatGPT para validar si la respuesta debería contarse.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Si ChatGPT da la razón, se voltea la respuesta; si no, se mantiene como error </a:t>
            </a:r>
          </a:p>
          <a:p>
            <a:pPr>
              <a:buNone/>
            </a:pPr>
            <a:r>
              <a:rPr dirty="0" lang="es-DO" sz="1600">
                <a:solidFill>
                  <a:srgbClr val="000000"/>
                </a:solidFill>
              </a:rPr>
              <a:t>(❌).</a:t>
            </a:r>
          </a:p>
        </p:txBody>
      </p:sp>
      <p:pic>
        <p:nvPicPr>
          <p:cNvPr descr="Close-up of hopscotch on a sidewalk" id="5" name="Picture 4">
            <a:extLst>
              <a:ext uri="{FF2B5EF4-FFF2-40B4-BE49-F238E27FC236}">
                <a16:creationId xmlns:a16="http://schemas.microsoft.com/office/drawing/2014/main" id="{F9A6A8D1-BDB2-C0C1-E92D-6CBEE7BE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2" l="37" r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2983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>
          <a:extLst>
            <a:ext uri="{FF2B5EF4-FFF2-40B4-BE49-F238E27FC236}">
              <a16:creationId xmlns:a16="http://schemas.microsoft.com/office/drawing/2014/main" id="{E8352034-B220-910C-8F55-CA33D699C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670B9-1A8B-51AD-73D5-E2BB5F3E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dirty="0" lang="es-DO" sz="400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C85E6-3AD3-75C8-0B8A-63033DD4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4717"/>
            <a:ext cx="5517931" cy="4274628"/>
          </a:xfrm>
        </p:spPr>
        <p:txBody>
          <a:bodyPr anchor="ctr">
            <a:normAutofit/>
          </a:bodyPr>
          <a:lstStyle/>
          <a:p>
            <a:pPr algn="l">
              <a:buNone/>
            </a:pP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🥃 Sistema de Shots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A partir de la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primera ronda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, cada equipo puede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mandar un shot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 a un jugador del equipo contrario por ronda.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El shot puede dirigirse a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cualquier participante del equipo rival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Se pueden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acumular shots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, pero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solo hasta igualar el número de jugadores del equipo contrario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.</a:t>
            </a:r>
          </a:p>
          <a:p>
            <a:pPr algn="l" indent="-285750" lvl="1" marL="742950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Ejemplo: si hay 4 jugadores en el equipo contrario, solo puedes acumular hasta 4 shots.</a:t>
            </a:r>
          </a:p>
        </p:txBody>
      </p:sp>
      <p:pic>
        <p:nvPicPr>
          <p:cNvPr descr="Close-up of hopscotch on a sidewalk" id="5" name="Picture 4">
            <a:extLst>
              <a:ext uri="{FF2B5EF4-FFF2-40B4-BE49-F238E27FC236}">
                <a16:creationId xmlns:a16="http://schemas.microsoft.com/office/drawing/2014/main" id="{ECC6965B-1A06-2C63-A4CC-D22B7E59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2" l="37" r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50026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>
          <a:extLst>
            <a:ext uri="{FF2B5EF4-FFF2-40B4-BE49-F238E27FC236}">
              <a16:creationId xmlns:a16="http://schemas.microsoft.com/office/drawing/2014/main" id="{722E1245-DD16-E07A-AFA6-7CB16B1CB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35869-73EC-4785-6995-6FC32758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dirty="0" lang="es-DO" sz="400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36153-A59F-E4E0-530B-40D1105FF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636195"/>
            <a:ext cx="5896303" cy="3613149"/>
          </a:xfrm>
        </p:spPr>
        <p:txBody>
          <a:bodyPr anchor="ctr" bIns="45720" lIns="91440" rIns="91440" rtlCol="0" tIns="45720" vert="horz">
            <a:normAutofit/>
          </a:bodyPr>
          <a:lstStyle/>
          <a:p>
            <a:pPr algn="l">
              <a:buNone/>
            </a:pP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💡 Canje de Shots por Réplicas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Si un equipo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alcanza el máximo de shots acumulables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 (igual al número de jugadores del rival), puede:</a:t>
            </a:r>
          </a:p>
          <a:p>
            <a:pPr algn="l" indent="-285750" lvl="1" marL="742950">
              <a:buFont charset="0" panose="020B0604020202020204" pitchFamily="34" typeface="Arial"/>
              <a:buChar char="•"/>
            </a:pP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Canjear todos esos shots por una réplica adicional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Esto le da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más oportunidades de apelar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 a decisiones injustas.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Cuantos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menos shots envíes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,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más posibilidades tendrás de ganar réplicas estratégicas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None/>
            </a:pPr>
            <a:endParaRPr dirty="0" lang="es-DO" sz="1600">
              <a:solidFill>
                <a:srgbClr val="000000"/>
              </a:solidFill>
            </a:endParaRPr>
          </a:p>
        </p:txBody>
      </p:sp>
      <p:pic>
        <p:nvPicPr>
          <p:cNvPr descr="Close-up of hopscotch on a sidewalk" id="5" name="Picture 4">
            <a:extLst>
              <a:ext uri="{FF2B5EF4-FFF2-40B4-BE49-F238E27FC236}">
                <a16:creationId xmlns:a16="http://schemas.microsoft.com/office/drawing/2014/main" id="{4BAAAE81-6B10-DCDD-1625-6E80E8AD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2" l="37" r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4083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>
          <a:extLst>
            <a:ext uri="{FF2B5EF4-FFF2-40B4-BE49-F238E27FC236}">
              <a16:creationId xmlns:a16="http://schemas.microsoft.com/office/drawing/2014/main" id="{2E53282F-C019-D215-E240-E268ECAD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947B1-FC02-B541-8440-8F3E4D19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dirty="0" lang="es-DO" sz="400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A5D4B-DF65-7043-80AA-8B1D245C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2167"/>
            <a:ext cx="7662041" cy="4557178"/>
          </a:xfrm>
        </p:spPr>
        <p:txBody>
          <a:bodyPr anchor="ctr">
            <a:noAutofit/>
          </a:bodyPr>
          <a:lstStyle/>
          <a:p>
            <a:pPr algn="l">
              <a:buNone/>
            </a:pP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🔄 ¿Cómo librarse de un shot?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Cada ciertas rondas ocurren las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ChapiRondas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 (rondas especiales aleatorias).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Durante una ChapiRonda, se convierte en 1 vs 1.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El jugador con el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mayor puntaje acumulado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 gana el derecho a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tomar una “Carta del Destino”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charset="0" panose="020B0604020202020204" pitchFamily="34" typeface="Arial"/>
              <a:buChar char="•"/>
            </a:pPr>
            <a:endParaRPr dirty="0" lang="es-DO" sz="1600">
              <a:solidFill>
                <a:srgbClr val="000000"/>
              </a:solidFill>
            </a:endParaRPr>
          </a:p>
          <a:p>
            <a:pPr algn="l">
              <a:buNone/>
            </a:pP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🧙‍♂️ Tipos de Cartas del Destino: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🛡️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Bloqueo de Trago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: si recibes un shot, puedes evitar tomártelo.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🔁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Reverse Trago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: el shot se regresa al jugador que te lo mandó.</a:t>
            </a:r>
          </a:p>
          <a:p>
            <a:pPr algn="l">
              <a:buFont charset="0" panose="020B0604020202020204" pitchFamily="34" typeface="Arial"/>
              <a:buChar char="•"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✖️✖️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X2 Trago</a:t>
            </a: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: tú y la persona que te mandó el shot deben tomárselo juntos.</a:t>
            </a:r>
          </a:p>
          <a:p>
            <a:pPr algn="l">
              <a:buNone/>
            </a:pPr>
            <a:r>
              <a:rPr b="0" dirty="0" i="0" lang="es-DO" strike="noStrike" sz="1600" u="none">
                <a:solidFill>
                  <a:srgbClr val="000000"/>
                </a:solidFill>
                <a:effectLst/>
              </a:rPr>
              <a:t>💥 </a:t>
            </a:r>
            <a:r>
              <a:rPr b="1" dirty="0" i="0" lang="es-DO" strike="noStrike" sz="1600" u="none">
                <a:solidFill>
                  <a:srgbClr val="000000"/>
                </a:solidFill>
                <a:effectLst/>
              </a:rPr>
              <a:t>X4 Trago</a:t>
            </a:r>
            <a:endParaRPr b="0" dirty="0" i="0" lang="es-DO" strike="noStrike" sz="1600" u="none">
              <a:solidFill>
                <a:srgbClr val="000000"/>
              </a:solidFill>
              <a:effectLst/>
            </a:endParaRPr>
          </a:p>
          <a:p>
            <a:pPr lvl="1"/>
            <a:r>
              <a:rPr b="0" dirty="0" i="0" lang="es-DO" strike="noStrike" sz="1200" u="none">
                <a:solidFill>
                  <a:srgbClr val="000000"/>
                </a:solidFill>
                <a:effectLst/>
              </a:rPr>
              <a:t>Puedes usarla en cualquier momento, </a:t>
            </a:r>
            <a:r>
              <a:rPr b="1" dirty="0" i="0" lang="es-DO" strike="noStrike" sz="1200" u="none">
                <a:solidFill>
                  <a:srgbClr val="000000"/>
                </a:solidFill>
                <a:effectLst/>
              </a:rPr>
              <a:t>incluso fuera de tu turno</a:t>
            </a:r>
            <a:r>
              <a:rPr b="0" dirty="0" i="0" lang="es-DO" strike="noStrike" sz="1200" u="none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r>
              <a:rPr b="0" dirty="0" i="0" lang="es-DO" strike="noStrike" sz="1200" u="none">
                <a:solidFill>
                  <a:srgbClr val="000000"/>
                </a:solidFill>
                <a:effectLst/>
              </a:rPr>
              <a:t>Elimina </a:t>
            </a:r>
            <a:r>
              <a:rPr b="1" dirty="0" i="0" lang="es-DO" strike="noStrike" sz="1200" u="none">
                <a:solidFill>
                  <a:srgbClr val="000000"/>
                </a:solidFill>
                <a:effectLst/>
              </a:rPr>
              <a:t>todos los shots acumulados</a:t>
            </a:r>
            <a:r>
              <a:rPr b="0" dirty="0" i="0" lang="es-DO" strike="noStrike" sz="1200" u="none">
                <a:solidFill>
                  <a:srgbClr val="000000"/>
                </a:solidFill>
                <a:effectLst/>
              </a:rPr>
              <a:t> por el equipo contrario.</a:t>
            </a:r>
          </a:p>
          <a:p>
            <a:pPr lvl="1"/>
            <a:r>
              <a:rPr b="0" dirty="0" i="0" lang="es-DO" strike="noStrike" sz="1200" u="none">
                <a:solidFill>
                  <a:srgbClr val="000000"/>
                </a:solidFill>
                <a:effectLst/>
              </a:rPr>
              <a:t>¡Excelente para desarmar a un equipo que está por canjear réplicas!</a:t>
            </a:r>
          </a:p>
          <a:p>
            <a:pPr algn="l">
              <a:buFont charset="0" panose="020B0604020202020204" pitchFamily="34" typeface="Arial"/>
              <a:buChar char="•"/>
            </a:pPr>
            <a:endParaRPr b="0" dirty="0" i="0" lang="es-DO" strike="noStrike" sz="1600" u="none">
              <a:solidFill>
                <a:srgbClr val="000000"/>
              </a:solidFill>
              <a:effectLst/>
            </a:endParaRPr>
          </a:p>
        </p:txBody>
      </p:sp>
      <p:pic>
        <p:nvPicPr>
          <p:cNvPr descr="Close-up of hopscotch on a sidewalk" id="5" name="Picture 4">
            <a:extLst>
              <a:ext uri="{FF2B5EF4-FFF2-40B4-BE49-F238E27FC236}">
                <a16:creationId xmlns:a16="http://schemas.microsoft.com/office/drawing/2014/main" id="{0B2E659F-C06F-6C56-B9A9-111901C8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2" l="43420" r="3"/>
          <a:stretch/>
        </p:blipFill>
        <p:spPr>
          <a:xfrm>
            <a:off x="8744607" y="1"/>
            <a:ext cx="34542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04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759516-2F57-7835-2B3C-90405771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9F7FF-4159-3332-B480-1123CD59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8" y="5746071"/>
            <a:ext cx="11992302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El host (tú) lee una pregunta.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Ejemplo: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“¿Nombra algo que encuentres en una mochila escolar?”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Las respuestas ya fueron encuestadas previamente a 100 personas. Los jugadores deben adivinar las más populares.</a:t>
            </a:r>
          </a:p>
        </p:txBody>
      </p:sp>
    </p:spTree>
    <p:extLst>
      <p:ext uri="{BB962C8B-B14F-4D97-AF65-F5344CB8AC3E}">
        <p14:creationId xmlns:p14="http://schemas.microsoft.com/office/powerpoint/2010/main" val="7569782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128D22F0-A9E2-679E-4FF2-04B0E38C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B785C9-C3C7-4D9C-8A39-4FF48099E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11602444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El primero en presionar el botón (o decir “yo” en tu versión) contesta.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Si es la respuesta más popular, su equipo elige jugar o pasar.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Si no, el otro jugador puede intentar superarla.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El equipo con la mejor respuesta elige jugar o pasar la ronda.</a:t>
            </a:r>
          </a:p>
        </p:txBody>
      </p:sp>
    </p:spTree>
    <p:extLst>
      <p:ext uri="{BB962C8B-B14F-4D97-AF65-F5344CB8AC3E}">
        <p14:creationId xmlns:p14="http://schemas.microsoft.com/office/powerpoint/2010/main" val="237277514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6A6ADD82-1B1F-4696-87CD-6D9186F3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" l="43" r="4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65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BDA0D32-3A91-358D-C4F9-46FC1BAD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9" t="99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53E5D-9D1F-4285-A792-2CA9D2E98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El equipo que juega intenta descubrir todas las respuestas del tablero.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Cada miembro responde por turno sin ayuda.</a:t>
            </a:r>
          </a:p>
        </p:txBody>
      </p:sp>
    </p:spTree>
    <p:extLst>
      <p:ext uri="{BB962C8B-B14F-4D97-AF65-F5344CB8AC3E}">
        <p14:creationId xmlns:p14="http://schemas.microsoft.com/office/powerpoint/2010/main" val="24297282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D4A5A8B6-E05F-8C50-928A-74BE89D7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3" t="104"/>
          <a:stretch/>
        </p:blipFill>
        <p:spPr>
          <a:xfrm>
            <a:off x="21" y="12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4C5572-1AE0-0DFC-6D96-4A3162FC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9184639" cy="852260"/>
          </a:xfrm>
        </p:spPr>
        <p:txBody>
          <a:bodyPr anchor="ctr" bIns="45720" lIns="91440" rIns="91440" rtlCol="0" tIns="45720" vert="horz">
            <a:normAutofit fontScale="90000"/>
          </a:bodyPr>
          <a:lstStyle/>
          <a:p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Responden una por una, tratando de voltear las tarjetas correctas (clic en las tarjetas).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Cada tarjeta tiene una puntuación según cuánta gente dio esa respuesta.</a:t>
            </a:r>
          </a:p>
        </p:txBody>
      </p:sp>
    </p:spTree>
    <p:extLst>
      <p:ext uri="{BB962C8B-B14F-4D97-AF65-F5344CB8AC3E}">
        <p14:creationId xmlns:p14="http://schemas.microsoft.com/office/powerpoint/2010/main" val="3041605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9B0198A0-527F-9A9B-2DB1-B32F5D48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9" t="99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0EDEDC-1080-318C-2531-8FF9467B8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10814168" cy="852260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Si el equipo dice una respuesta que no está en el tablero, presionas el botón de "Error".</a:t>
            </a:r>
            <a:br>
              <a:rPr b="1" dirty="0" lang="es-DO" sz="2000">
                <a:solidFill>
                  <a:srgbClr val="000000"/>
                </a:solidFill>
              </a:rPr>
            </a:br>
            <a:r>
              <a:rPr b="1" dirty="0" lang="es-DO" sz="2000">
                <a:solidFill>
                  <a:srgbClr val="000000"/>
                </a:solidFill>
              </a:rPr>
              <a:t>Se muestra una ❌</a:t>
            </a:r>
          </a:p>
        </p:txBody>
      </p:sp>
    </p:spTree>
    <p:extLst>
      <p:ext uri="{BB962C8B-B14F-4D97-AF65-F5344CB8AC3E}">
        <p14:creationId xmlns:p14="http://schemas.microsoft.com/office/powerpoint/2010/main" val="15040188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7DEB-4613-D730-5286-DFA7B05B6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2550A-2926-1257-80B5-2F2F3EB3EC9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endParaRPr lang="es-DO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EE9F685-4E2A-8EAB-F4A8-3ADA9E7A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1" l="44" r="2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66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EFACA46-F2B7-4905-61D4-1FFCCFE6C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" t="117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algn="ctr" blurRad="596900" dir="8820000" dist="330200" rotWithShape="0" sx="87000" sy="8700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AdjustHandles="1" noChangeArrowheads="1" noChangeAspect="1" noChangeShapeType="1" noEditPoints="1" noGrp="1" noMove="1" noResize="1" noRot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algn="t" blurRad="254000" dir="20340000" dist="114300" rotWithShape="0" sx="89000" sy="8900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2F927-E415-50D7-B302-F130BB48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6" y="5746071"/>
            <a:ext cx="7015499" cy="852260"/>
          </a:xfr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1" dirty="0" lang="es-DO" sz="2000">
                <a:solidFill>
                  <a:srgbClr val="000000"/>
                </a:solidFill>
              </a:rPr>
              <a:t>¡Máximo 3 errores!</a:t>
            </a:r>
          </a:p>
        </p:txBody>
      </p:sp>
    </p:spTree>
    <p:extLst>
      <p:ext uri="{BB962C8B-B14F-4D97-AF65-F5344CB8AC3E}">
        <p14:creationId xmlns:p14="http://schemas.microsoft.com/office/powerpoint/2010/main" val="204593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720</Words>
  <Application>Microsoft Macintosh PowerPoint</Application>
  <PresentationFormat>Panorámica</PresentationFormat>
  <Paragraphs>47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🧩 ¿Qué es Family Feud? Es un juego por equipos donde los jugadores deben adivinar las respuestas más populares que la gente dio a una pregunta de encuesta.</vt:lpstr>
      <vt:lpstr>El host (tú) lee una pregunta. Ejemplo: “¿Nombra algo que encuentres en una mochila escolar?” Las respuestas ya fueron encuestadas previamente a 100 personas. Los jugadores deben adivinar las más populares.</vt:lpstr>
      <vt:lpstr>El primero en presionar el botón (o decir “yo” en tu versión) contesta. Si es la respuesta más popular, su equipo elige jugar o pasar. Si no, el otro jugador puede intentar superarla. El equipo con la mejor respuesta elige jugar o pasar la ronda.</vt:lpstr>
      <vt:lpstr>Presentación de PowerPoint</vt:lpstr>
      <vt:lpstr>El equipo que juega intenta descubrir todas las respuestas del tablero. Cada miembro responde por turno sin ayuda.</vt:lpstr>
      <vt:lpstr> Responden una por una, tratando de voltear las tarjetas correctas (clic en las tarjetas). Cada tarjeta tiene una puntuación según cuánta gente dio esa respuesta.</vt:lpstr>
      <vt:lpstr>Si el equipo dice una respuesta que no está en el tablero, presionas el botón de "Error". Se muestra una ❌</vt:lpstr>
      <vt:lpstr>Presentación de PowerPoint</vt:lpstr>
      <vt:lpstr>¡Máximo 3 errores!</vt:lpstr>
      <vt:lpstr>El "robo de puntos" (también llamado "steal" o "rebound") es una de las partes más emocionantes de Family Feud y se da cuando un equipo comete 3 errores.</vt:lpstr>
      <vt:lpstr>🔁 Entra el Equipo B: Ahora el Equipo B tiene una sola oportunidad de decir una respuesta que aún no se ha volteado. Si aciertan ✅ → ¡ROBAN todos los puntos acumulados por el Equipo A en esa ronda! Si fallan ❌ → El Equipo</vt:lpstr>
      <vt:lpstr>Si aciertan, roban todos los puntos acumulados en esa ronda.</vt:lpstr>
      <vt:lpstr>Si fallan, los puntos se quedan con el equipo original.</vt:lpstr>
      <vt:lpstr>🧮 5. Puntaje Las respuestas tienen valores de puntos (según encuestas). Los puntos se suman al equipo ganador de la ronda, ya sea por aciertos o por robo. </vt:lpstr>
      <vt:lpstr>NOTAS IMPORTANTES</vt:lpstr>
      <vt:lpstr>Reglas</vt:lpstr>
      <vt:lpstr>Reglas</vt:lpstr>
      <vt:lpstr>Reglas</vt:lpstr>
      <vt:lpstr>Reglas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Aguilar</dc:creator>
  <cp:lastModifiedBy>Ignacio Aguilar</cp:lastModifiedBy>
  <cp:revision>1</cp:revision>
  <dcterms:created xsi:type="dcterms:W3CDTF">2025-03-29T23:53:52Z</dcterms:created>
  <dcterms:modified xsi:type="dcterms:W3CDTF">2025-03-31T00:29:23Z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1126013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