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F67F-7738-FDF2-1A6F-7B88D3D6F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C1C7D-29B5-EDEA-74AF-8D4436251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9271-30C7-E132-D520-2768447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C212-85A5-A14F-BF56-41E31798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0CC2-DA21-426B-B81D-2FA3B841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877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D27C-C353-F82F-C0FD-878CDF30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68F13-4CA7-C3B4-AAFD-975E959B3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98B1-D912-984A-5748-48D9EBB8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744B-D91C-DCBA-B706-33C1E806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DD997-EE84-AE0B-995F-13EE2785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8847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BDC84-892C-2291-2D44-F6490702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9F0EB-44FC-C20A-15AC-DE54A7F4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05EB-4230-6369-B1D7-28680C85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FF36-E6E8-C6CB-36E6-44402B2C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6CB4-E614-5A35-978C-0D86F006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9387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CEED-7907-8A84-419A-18A4C05F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BA27-1035-D4C9-FDBE-24DC59AF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F209-F2ED-8427-EFD2-565A68B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6997-71B5-7155-F406-D549AFAD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3D8E-0B2C-4561-3130-040CA3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1698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F276-9DC5-1E59-AD24-401CFF94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341BE-20FE-118B-314E-6F66E49C9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DEFE-AC09-7A11-C4F0-8A193100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F1D1-2F92-37B5-4AF4-12A97018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64C0-98EF-F463-9044-E03E349A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3904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3D31-9DC8-E3AD-84DE-5B9FB5EF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0D3A-FC4A-3DB1-8B2C-636DDC793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6A5EB-7175-D218-513F-67616DA4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528F-2C0B-30BA-D7FA-B9DF2F5E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0DEAE-7771-9A9C-9908-5EC52A56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66A80-E514-48C1-D8D9-E875F88A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0381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904F-9AF0-C9BC-11C6-01F0D808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267BD-8546-8DDB-26C6-FFB8A05A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4AA58-E580-4286-2E9F-24E03DA62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3AC33-C446-B099-B187-5B783E73B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8155F-ABD7-CA9F-4C1F-6039DEE1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1470B-FFB0-809C-F6A1-7C08E5C7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BC2FB-10C5-BE23-F0EE-2E2A0CC1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CBB36-46C9-3F8F-0833-E5540F0D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1404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98F0-A053-7D88-8813-96B4FDC7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F7FAF-FCDE-72B0-153D-4201C1A8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D3DE9-5FE4-CE74-FC94-0BC02454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F539F-800E-6625-A639-29B97CAD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3269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93B3B-9FA5-B4FA-8024-271F5B42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24E08-6450-ECD6-5BAF-AA42B2ED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4170-CD4B-2A8E-0373-A0B7DA06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372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1911-318E-A417-B021-C23ED63B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B4B5-0E83-E751-14B8-05D442CD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5E24C-64F1-7770-D1A6-79AF9F3B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8A7B-8869-2DA0-81BB-A2C90A34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3523D-2EA1-0E0E-6ABF-25DFE9B9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4B47-C8D7-33C5-B464-C36B963F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30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F56C-F26C-EBC2-ED77-24D4186D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0DBF4-FC1D-3CB6-D8AB-A57940211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0FBB-3BA1-E7F1-FF84-A0BFC62E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684CA-47D0-F4C7-2EEE-77CF299B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94B25-ABC3-D7BA-2FB0-2C34539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DFFC5-A76C-CFC7-B37D-E7EECF3D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9689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3A9DD-D2F8-FEDB-33FC-0C7E6DA4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6249A-38C0-AA75-AC53-269FF14C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DF98-F79B-C231-7EE9-4330E019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FD1D-0C6E-D24C-B0DD-1BE98023D649}" type="datetimeFigureOut">
              <a:rPr lang="en-TR" smtClean="0"/>
              <a:t>30.05.2023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A985-CF93-83C3-B345-041441897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89B6-263F-8F5C-B709-B7DE23210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422B-75C6-6B46-8073-FCC7AC0A030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76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FCF4-97C2-F6A3-E889-B356598E1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Data Science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AABF5-67CF-1401-F2FD-B92A86623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PMI – Medina Zaganjori</a:t>
            </a:r>
          </a:p>
        </p:txBody>
      </p:sp>
    </p:spTree>
    <p:extLst>
      <p:ext uri="{BB962C8B-B14F-4D97-AF65-F5344CB8AC3E}">
        <p14:creationId xmlns:p14="http://schemas.microsoft.com/office/powerpoint/2010/main" val="220650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D1D9-F1D3-EB8F-CB00-A2ADC02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 Analysis §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CD36-3746-A678-F75B-72D72BF8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head(), info(), describe() </a:t>
            </a:r>
            <a:r>
              <a:rPr lang="en-US" dirty="0">
                <a:sym typeface="Wingdings" pitchFamily="2" charset="2"/>
              </a:rPr>
              <a:t> statistics of the dataset</a:t>
            </a:r>
          </a:p>
          <a:p>
            <a:r>
              <a:rPr lang="en-US" dirty="0">
                <a:sym typeface="Wingdings" pitchFamily="2" charset="2"/>
              </a:rPr>
              <a:t>Remove missing values.</a:t>
            </a:r>
          </a:p>
          <a:p>
            <a:r>
              <a:rPr lang="en-US" dirty="0">
                <a:sym typeface="Wingdings" pitchFamily="2" charset="2"/>
              </a:rPr>
              <a:t>Feature Scaling</a:t>
            </a:r>
          </a:p>
          <a:p>
            <a:r>
              <a:rPr lang="en-US" dirty="0">
                <a:sym typeface="Wingdings" pitchFamily="2" charset="2"/>
              </a:rPr>
              <a:t>Create new features.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8129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25CB-83B0-E6A9-D097-6598B10B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Feature Engineering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71A5A-0FEC-0536-0565-B12B5F58D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1807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16C70-B515-620F-B467-C5CD2706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15" y="1690687"/>
            <a:ext cx="5603198" cy="44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C0DF-22CF-68EE-BFF4-959F12E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1BC6-7CFA-A192-DEE2-03258EA6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4225" cy="4351338"/>
          </a:xfrm>
        </p:spPr>
        <p:txBody>
          <a:bodyPr>
            <a:normAutofit/>
          </a:bodyPr>
          <a:lstStyle/>
          <a:p>
            <a:r>
              <a:rPr lang="en-US" sz="1800" b="0" dirty="0">
                <a:effectLst/>
                <a:latin typeface="Menlo" panose="020B0609030804020204" pitchFamily="49" charset="0"/>
              </a:rPr>
              <a:t>data['</a:t>
            </a:r>
            <a:r>
              <a:rPr lang="en-US" sz="18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distance_since_last_pickup</a:t>
            </a:r>
            <a:r>
              <a:rPr lang="en-US" sz="1800" b="0" dirty="0">
                <a:effectLst/>
                <a:latin typeface="Menlo" panose="020B0609030804020204" pitchFamily="49" charset="0"/>
              </a:rPr>
              <a:t>'] = ((data['</a:t>
            </a:r>
            <a:r>
              <a:rPr lang="en-US" sz="1800" b="0" dirty="0">
                <a:solidFill>
                  <a:schemeClr val="accent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latitude</a:t>
            </a:r>
            <a:r>
              <a:rPr lang="en-US" sz="1800" b="0" dirty="0">
                <a:effectLst/>
                <a:latin typeface="Menlo" panose="020B0609030804020204" pitchFamily="49" charset="0"/>
              </a:rPr>
              <a:t>'] - data['</a:t>
            </a:r>
            <a:r>
              <a:rPr lang="en-US" sz="1800" b="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previous_pickup_latitude</a:t>
            </a:r>
            <a:r>
              <a:rPr lang="en-US" sz="1800" b="0" dirty="0">
                <a:effectLst/>
                <a:latin typeface="Menlo" panose="020B0609030804020204" pitchFamily="49" charset="0"/>
              </a:rPr>
              <a:t>'])**2 + (data['</a:t>
            </a:r>
            <a:r>
              <a:rPr lang="en-US" sz="1800" b="0" dirty="0" err="1">
                <a:solidFill>
                  <a:schemeClr val="accent4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longtitude</a:t>
            </a:r>
            <a:r>
              <a:rPr lang="en-US" sz="1800" b="0" dirty="0">
                <a:effectLst/>
                <a:latin typeface="Menlo" panose="020B0609030804020204" pitchFamily="49" charset="0"/>
              </a:rPr>
              <a:t>'] - data['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previous_pickup_longitude</a:t>
            </a:r>
            <a:r>
              <a:rPr lang="en-US" sz="1800" b="0" dirty="0">
                <a:effectLst/>
                <a:latin typeface="Menlo" panose="020B0609030804020204" pitchFamily="49" charset="0"/>
              </a:rPr>
              <a:t>'])**2)**0.5</a:t>
            </a:r>
          </a:p>
          <a:p>
            <a:endParaRPr lang="en-US" sz="2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400" b="0" dirty="0"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previous_pickup_latitude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'latitude'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].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shift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previous_pickup_longitude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data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longtitude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].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shift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()</a:t>
            </a:r>
          </a:p>
          <a:p>
            <a:endParaRPr lang="en-TR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EE0C-C344-C68D-703A-AB1DE2E5E741}"/>
              </a:ext>
            </a:extLst>
          </p:cNvPr>
          <p:cNvCxnSpPr/>
          <p:nvPr/>
        </p:nvCxnSpPr>
        <p:spPr>
          <a:xfrm flipV="1">
            <a:off x="4071938" y="3614738"/>
            <a:ext cx="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istance Formula: Calculating Distance in Two Dimensions | HowStuffWorks">
            <a:extLst>
              <a:ext uri="{FF2B5EF4-FFF2-40B4-BE49-F238E27FC236}">
                <a16:creationId xmlns:a16="http://schemas.microsoft.com/office/drawing/2014/main" id="{2C6FA26D-524E-0920-A0DA-1C261BA9B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6"/>
          <a:stretch/>
        </p:blipFill>
        <p:spPr bwMode="auto">
          <a:xfrm>
            <a:off x="6635750" y="2313384"/>
            <a:ext cx="5384800" cy="223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7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8E8A-6A6B-1D40-E4C0-B20EF49F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Feature Engineering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5423D-CECB-56AA-9AA7-650F9CB39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065" y="1825625"/>
            <a:ext cx="48898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4E56-152F-87C5-11EE-BA5A98D3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Predictor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6004-332E-E45A-CEE3-14C7B8D3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7050" cy="4351338"/>
          </a:xfrm>
        </p:spPr>
        <p:txBody>
          <a:bodyPr>
            <a:norm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data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'occupancy'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'year'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'month'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'day'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'hour'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'minute'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'second'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previous_pickup_latitude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previous_pickup_longitude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distance_since_last_pickup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]]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data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'latitude'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longtitude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’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]]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sklearn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model_selection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train_test_split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sklearn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linear_model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LinearRegression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 Initialize the linear regression model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model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LinearRegression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X_train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X_test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y_train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y_test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train_test_split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test_size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0.2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random_state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42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model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fit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X_train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y_train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# Make predictions on the testing data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y_pred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model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predict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X_test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)</a:t>
            </a:r>
          </a:p>
          <a:p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endParaRPr lang="en-TR" sz="14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900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3DDC-E816-AB5A-56BB-0788423B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Evaluation Metrics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CBB35-19C6-9EF8-9480-28EE11511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9881"/>
            <a:ext cx="6134100" cy="142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001CB-8971-FBA2-45E2-F03921D313AD}"/>
              </a:ext>
            </a:extLst>
          </p:cNvPr>
          <p:cNvSpPr txBox="1"/>
          <p:nvPr/>
        </p:nvSpPr>
        <p:spPr>
          <a:xfrm>
            <a:off x="838200" y="3429000"/>
            <a:ext cx="98488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On average, the squared difference between the predicted values and the actual values is very small.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O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n average, the difference between the predicted values and the actual values is approximately 0.0207. Similar to the MSE, lower RMSE values indicate better model performance.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R-squared score = 0.8237838318783962. This means that approximately 82.4% of the variance in the dependent variable can be explained by the independent variables in the model.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The explained variance score = 0.8237841855317403, which is similar to the R-squared score. This means that approximately 82.4% of the variance in the dependent variable is explained by the model. </a:t>
            </a:r>
          </a:p>
          <a:p>
            <a:pPr marL="342900" indent="-342900">
              <a:buAutoNum type="arabicPeriod"/>
            </a:pPr>
            <a:endParaRPr lang="en-T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9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3E60-65EF-2FC3-CA1C-FB2BCEDB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 Science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A37C9-E4FF-ED6E-EB11-FF80C9A8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this data science challenge, you are provided with a dataset containing mobility traces of ~500 taxi cabs in San Francisco collected over ~30 days. The format of each mobility trace file is the following - each line contains [latitude, longitude, occupancy, time], e.g.: [37.75134 -122.39488 0 1213084687], where latitude and longitude are in decimal degrees, occupancy shows if a cab has a fare (1 = occupied, 0 = free) and time is in UNIX epoch format.</a:t>
            </a:r>
            <a:endParaRPr lang="en-US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goal of this data science challenge is twofold:</a:t>
            </a:r>
            <a:endParaRPr lang="en-US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To calculate the potential for a yearly reduction in CO2 emissions, caused by the taxi cabs roaming without passengers. In your calculation please assume that the taxicab fleet is changing at the rate of 15% per month (from combustion engine-powered vehicles to electric vehicles). Assume also that the average passenger vehicle emits about 404 grams of CO2 per mile.</a:t>
            </a:r>
            <a:endParaRPr lang="en-US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To build a predictor for taxi drivers, predicting the next place a passenger will hail a cab.</a:t>
            </a:r>
            <a:endParaRPr lang="en-US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3. (Bonus question) Identify clusters of taxi cabs that you find being relevant from the taxi cab company point of view.</a:t>
            </a:r>
            <a:endParaRPr lang="en-US" dirty="0">
              <a:solidFill>
                <a:srgbClr val="222222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endParaRPr lang="en-TR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5C1A4547-00F6-6CA0-FE7C-CC9E7F5E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75" y="4298157"/>
            <a:ext cx="889000" cy="8890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E84FEEA7-5E8D-7CDB-188D-6B5321F4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75" y="3556794"/>
            <a:ext cx="889000" cy="8890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F7EE3486-DBA5-E731-D262-C524F9B96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38" y="2743200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1E23-3182-B508-2908-2830B186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640"/>
            <a:ext cx="10515600" cy="1325563"/>
          </a:xfrm>
        </p:spPr>
        <p:txBody>
          <a:bodyPr/>
          <a:lstStyle/>
          <a:p>
            <a:r>
              <a:rPr lang="en-TR" dirty="0"/>
              <a:t>Bonus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0C3D-4B0C-B517-9A2B-0F85D0AA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51" y="1036762"/>
            <a:ext cx="10515600" cy="4351338"/>
          </a:xfrm>
        </p:spPr>
        <p:txBody>
          <a:bodyPr/>
          <a:lstStyle/>
          <a:p>
            <a:r>
              <a:rPr lang="en-TR" dirty="0"/>
              <a:t>K-Means Clustering: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3AD6C-7CEF-CE93-FDF0-1660A049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799"/>
            <a:ext cx="5940238" cy="4615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DF919-143C-359A-ED9A-50A5DCF2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38" y="1692671"/>
            <a:ext cx="5618213" cy="45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8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8972-7D52-0946-CC54-1D60ED80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Cluster Indentification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A0EA-001D-BBA9-76BF-6AF37A07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5647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D38C-DFC4-CB6F-FC53-7DC4B5E3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58A1-3212-ACF9-3F0D-273F1325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~500 taxi cabs in San Francisco collected over ~30 days.  </a:t>
            </a:r>
          </a:p>
          <a:p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each line contains </a:t>
            </a:r>
            <a:b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[latitude, </a:t>
            </a:r>
            <a:r>
              <a:rPr lang="en-US" sz="16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longitude, </a:t>
            </a:r>
            <a:r>
              <a:rPr lang="en-US" sz="16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occupancy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6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sz="16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[37.75134 -122.39488 0 1213084687], </a:t>
            </a:r>
            <a:b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where latitude and longitude are in decimal degrees</a:t>
            </a:r>
            <a:b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occupancy shows if a cab has a fare (1 = occupied, 0 = free)</a:t>
            </a:r>
            <a:b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time is in UNIX epoch format.</a:t>
            </a: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5976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79B1-99C4-006D-3269-22351AE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Dataset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D267-7E37-9916-2C06-96ED70F7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sz="1600" dirty="0"/>
              <a:t>Dataset Reading:</a:t>
            </a:r>
            <a:br>
              <a:rPr lang="en-TR" sz="1600" dirty="0"/>
            </a:br>
            <a:r>
              <a:rPr lang="en-TR" sz="1600" dirty="0"/>
              <a:t>Read over all *.txt files and append them to a list.</a:t>
            </a:r>
            <a:br>
              <a:rPr lang="en-TR" sz="1600" dirty="0"/>
            </a:br>
            <a:r>
              <a:rPr lang="en-TR" sz="1600" dirty="0"/>
              <a:t>Convert to list to dataframe by using ’\n’ as a indicator for new row</a:t>
            </a:r>
            <a:br>
              <a:rPr lang="en-TR" sz="1600" dirty="0"/>
            </a:br>
            <a:r>
              <a:rPr lang="en-TR" sz="1600" dirty="0"/>
              <a:t>and ’\s’ as indicator for new column.</a:t>
            </a:r>
          </a:p>
          <a:p>
            <a:r>
              <a:rPr lang="en-TR" sz="1600" dirty="0"/>
              <a:t>Convert time from UNIX format to datetime (year, month, day, hour, minute, second):</a:t>
            </a:r>
          </a:p>
          <a:p>
            <a:pPr marL="0" indent="0">
              <a:buNone/>
            </a:pPr>
            <a:br>
              <a:rPr lang="en-TR" sz="1600" dirty="0"/>
            </a:br>
            <a:endParaRPr lang="en-TR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A18B9-E3FA-D66C-6C2A-68BE7091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32" y="3259955"/>
            <a:ext cx="7772400" cy="3051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297CD-2BC8-ECBA-D08E-8E7B6C9B8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864" y="3026276"/>
            <a:ext cx="3016861" cy="32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2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7D0D-037B-675E-F588-166C171E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Dataset Manipulation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5C39D4-2FB8-9DA7-7587-95983031B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9" y="2211722"/>
            <a:ext cx="3493894" cy="3805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E717C-B463-3D49-E663-EE609D31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821" y="2211722"/>
            <a:ext cx="7772400" cy="167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6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4D33-5955-E571-02EB-A687F747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</a:t>
            </a:r>
            <a:r>
              <a:rPr lang="en-US" dirty="0"/>
              <a:t>o</a:t>
            </a:r>
            <a:r>
              <a:rPr lang="en-TR" dirty="0"/>
              <a:t>tential yearly reduction in CO2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9A22-F819-B802-DA5A-13A3260F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6" y="1520518"/>
            <a:ext cx="9220200" cy="1908482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To calculate the potential for a yearly reduction in CO2 emissions, caused by the taxi cabs roaming without passengers. In your calculation please assume that the taxicab fleet is changing at the rate of 15% per month (from combustion engine-powered vehicles to electric vehicles). Assume also that the average passenger vehicle emits about 404 grams of CO2 per mile.</a:t>
            </a:r>
            <a:endParaRPr lang="en-TR" sz="1600" dirty="0"/>
          </a:p>
        </p:txBody>
      </p:sp>
      <p:pic>
        <p:nvPicPr>
          <p:cNvPr id="1026" name="Picture 2" descr="The haversine formula - Sketchplanations">
            <a:extLst>
              <a:ext uri="{FF2B5EF4-FFF2-40B4-BE49-F238E27FC236}">
                <a16:creationId xmlns:a16="http://schemas.microsoft.com/office/drawing/2014/main" id="{25C28A5D-CDFA-F5DA-8D48-5E8C9AA4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1011"/>
            <a:ext cx="4116720" cy="348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1FA9A-7E0B-931E-FE66-3C0DE1591BA5}"/>
              </a:ext>
            </a:extLst>
          </p:cNvPr>
          <p:cNvSpPr txBox="1"/>
          <p:nvPr/>
        </p:nvSpPr>
        <p:spPr>
          <a:xfrm>
            <a:off x="5259806" y="2671011"/>
            <a:ext cx="6093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b="1" dirty="0"/>
              <a:t>function haversine_distance</a:t>
            </a:r>
            <a:r>
              <a:rPr lang="en-TR" dirty="0"/>
              <a:t>(lat1, lon1, lat2, lon2):</a:t>
            </a:r>
          </a:p>
          <a:p>
            <a:r>
              <a:rPr lang="en-TR" dirty="0"/>
              <a:t>    convert degrees to radians for lat1, lon1, lat2, lon2</a:t>
            </a:r>
          </a:p>
          <a:p>
            <a:r>
              <a:rPr lang="en-TR" dirty="0"/>
              <a:t>    delta_lat = lat2 - lat1</a:t>
            </a:r>
          </a:p>
          <a:p>
            <a:r>
              <a:rPr lang="en-TR" dirty="0"/>
              <a:t>    delta_lon = lon2 - lon1</a:t>
            </a:r>
          </a:p>
          <a:p>
            <a:r>
              <a:rPr lang="en-TR" dirty="0"/>
              <a:t>    a = sin^2(delta_lat/2) + cos(lat1) * cos(lat2) *sin^2(delta_lon/2)</a:t>
            </a:r>
          </a:p>
          <a:p>
            <a:r>
              <a:rPr lang="en-TR" dirty="0"/>
              <a:t>    c = 2 * atan2(sqrt(a), sqrt(1-a))</a:t>
            </a:r>
          </a:p>
          <a:p>
            <a:r>
              <a:rPr lang="en-TR" dirty="0"/>
              <a:t>    radius = Earth's radius in the desired unit (6371km)</a:t>
            </a:r>
          </a:p>
          <a:p>
            <a:r>
              <a:rPr lang="en-TR" dirty="0"/>
              <a:t>    distance = radius * c</a:t>
            </a:r>
          </a:p>
          <a:p>
            <a:r>
              <a:rPr lang="en-TR" dirty="0"/>
              <a:t>    return distance</a:t>
            </a:r>
          </a:p>
        </p:txBody>
      </p:sp>
    </p:spTree>
    <p:extLst>
      <p:ext uri="{BB962C8B-B14F-4D97-AF65-F5344CB8AC3E}">
        <p14:creationId xmlns:p14="http://schemas.microsoft.com/office/powerpoint/2010/main" val="28174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4428-61E8-CBEA-776F-7B94A023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0" y="259658"/>
            <a:ext cx="10515600" cy="1325563"/>
          </a:xfrm>
        </p:spPr>
        <p:txBody>
          <a:bodyPr/>
          <a:lstStyle/>
          <a:p>
            <a:r>
              <a:rPr lang="en-TR" dirty="0"/>
              <a:t>P</a:t>
            </a:r>
            <a:r>
              <a:rPr lang="en-US" dirty="0"/>
              <a:t>o</a:t>
            </a:r>
            <a:r>
              <a:rPr lang="en-TR" dirty="0"/>
              <a:t>tential yearly reduction in CO2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3585-8BED-E4CA-03FF-A68E7C43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6" y="1493963"/>
            <a:ext cx="4162928" cy="4870742"/>
          </a:xfrm>
        </p:spPr>
        <p:txBody>
          <a:bodyPr>
            <a:normAutofit/>
          </a:bodyPr>
          <a:lstStyle/>
          <a:p>
            <a:r>
              <a:rPr lang="en-US" sz="1600" b="1" dirty="0"/>
              <a:t>e</a:t>
            </a:r>
            <a:r>
              <a:rPr lang="en-TR" sz="1600" b="1" dirty="0"/>
              <a:t>mission_rate </a:t>
            </a:r>
            <a:r>
              <a:rPr lang="en-TR" sz="1600" dirty="0"/>
              <a:t>= 404 gr CO2 per mile</a:t>
            </a:r>
          </a:p>
          <a:p>
            <a:r>
              <a:rPr lang="en-US" sz="1600" b="1" dirty="0"/>
              <a:t>e</a:t>
            </a:r>
            <a:r>
              <a:rPr lang="en-TR" sz="1600" b="1" dirty="0"/>
              <a:t>mission_for_each_road_without_passangers: </a:t>
            </a:r>
            <a:r>
              <a:rPr lang="en-TR" sz="1600" dirty="0"/>
              <a:t>distance_haversine * emission_rate</a:t>
            </a:r>
          </a:p>
          <a:p>
            <a:r>
              <a:rPr lang="en-US" sz="1600" b="1" dirty="0"/>
              <a:t>e</a:t>
            </a:r>
            <a:r>
              <a:rPr lang="en-TR" sz="1600" b="1" dirty="0"/>
              <a:t>mission_for_each_road_without_passangers</a:t>
            </a:r>
            <a:r>
              <a:rPr lang="en-TR" sz="1600" dirty="0"/>
              <a:t>.sum()</a:t>
            </a:r>
          </a:p>
          <a:p>
            <a:endParaRPr lang="en-TR" sz="1600" dirty="0"/>
          </a:p>
          <a:p>
            <a:r>
              <a:rPr lang="en-TR" sz="1600" dirty="0">
                <a:highlight>
                  <a:srgbClr val="00FFFF"/>
                </a:highlight>
              </a:rPr>
              <a:t>Yearly potential reduction:</a:t>
            </a:r>
            <a:br>
              <a:rPr lang="en-TR" sz="1600" dirty="0"/>
            </a:br>
            <a:br>
              <a:rPr lang="en-TR" sz="1600" dirty="0"/>
            </a:br>
            <a:r>
              <a:rPr lang="en-TR" sz="1600" b="1" dirty="0"/>
              <a:t>monthly_reduction_rate </a:t>
            </a:r>
            <a:r>
              <a:rPr lang="en-TR" sz="1600" dirty="0"/>
              <a:t>= 0.15</a:t>
            </a:r>
            <a:br>
              <a:rPr lang="en-TR" sz="1600" dirty="0"/>
            </a:br>
            <a:r>
              <a:rPr lang="en-TR" sz="1600" dirty="0"/>
              <a:t>annual_reduction_rate = (1-monthly_reduction_rate) ** 12</a:t>
            </a:r>
            <a:br>
              <a:rPr lang="en-TR" sz="1600" dirty="0"/>
            </a:br>
            <a:r>
              <a:rPr lang="en-TR" sz="1600" b="1" dirty="0"/>
              <a:t>potential_reduction </a:t>
            </a:r>
            <a:r>
              <a:rPr lang="en-TR" sz="1600" dirty="0"/>
              <a:t>= </a:t>
            </a:r>
            <a:r>
              <a:rPr lang="en-US" sz="1600" dirty="0"/>
              <a:t>e</a:t>
            </a:r>
            <a:r>
              <a:rPr lang="en-TR" sz="1600" dirty="0"/>
              <a:t>mission_for_each_road_without_passangers.sum() * annual_reduction_rate</a:t>
            </a:r>
          </a:p>
          <a:p>
            <a:endParaRPr lang="en-TR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AFA5A-4D69-E957-680E-A1377CA0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64" y="2066485"/>
            <a:ext cx="7772400" cy="320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FDBF-9D37-0816-3FAA-FF07D9C1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Potential yearly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C13D-36E2-70F4-B778-48F4861E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608"/>
            <a:ext cx="8125328" cy="191611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Potential yearly reduction in CO2 emissions: 10450729260.116621 grams</a:t>
            </a:r>
            <a:endParaRPr lang="en-TR" dirty="0"/>
          </a:p>
        </p:txBody>
      </p:sp>
      <p:pic>
        <p:nvPicPr>
          <p:cNvPr id="2050" name="Picture 2" descr="Top Carbon Reduction Icon Stock Vectors, Illustrations &amp; Clip Art - iStock">
            <a:extLst>
              <a:ext uri="{FF2B5EF4-FFF2-40B4-BE49-F238E27FC236}">
                <a16:creationId xmlns:a16="http://schemas.microsoft.com/office/drawing/2014/main" id="{5BE4143B-AD6D-D244-FB23-28A687C6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56" y="2669382"/>
            <a:ext cx="3019926" cy="301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7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606A-3ABA-82C7-C977-5AC7DE7D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4B6-9F86-1B3E-C982-5C978DB3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Vincenty Formula – another solution</a:t>
            </a:r>
          </a:p>
        </p:txBody>
      </p:sp>
    </p:spTree>
    <p:extLst>
      <p:ext uri="{BB962C8B-B14F-4D97-AF65-F5344CB8AC3E}">
        <p14:creationId xmlns:p14="http://schemas.microsoft.com/office/powerpoint/2010/main" val="52043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374E-0881-248C-108A-BFA4AE36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 Science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600A-6D8A-4870-5B2D-B125359E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this data science challenge, you are provided with a dataset containing mobility traces of ~500 taxi cabs in San Francisco collected over ~30 days. The format of each mobility trace file is the following - each line contains [latitude, longitude, occupancy, time], e.g.: [37.75134 -122.39488 0 1213084687], where latitude and longitude are in decimal degrees, occupancy shows if a cab has a fare (1 = occupied, 0 = free) and time is in UNIX epoch format.</a:t>
            </a:r>
            <a:endParaRPr lang="en-US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goal of this data science challenge is twofold:</a:t>
            </a:r>
            <a:endParaRPr lang="en-US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To calculate the potential for a yearly reduction in CO2 emissions, caused by the taxi cabs roaming without passengers. In your calculation please assume that the taxicab fleet is changing at the rate of 15% per month (from combustion engine-powered vehicles to electric vehicles). Assume also that the average passenger vehicle emits about 404 grams of CO2 per mile.</a:t>
            </a:r>
            <a:endParaRPr lang="en-US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. To build a predictor for taxi drivers, predicting the next place a passenger will hail a cab.</a:t>
            </a:r>
            <a:endParaRPr lang="en-US" dirty="0">
              <a:solidFill>
                <a:srgbClr val="222222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(Bonus question) Identify clusters of taxi cabs that you find being relevant from the taxi cab company point of view.</a:t>
            </a:r>
            <a:endParaRPr lang="en-US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TR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980674B-9C80-0A42-D5F4-97F640274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75" y="1997075"/>
            <a:ext cx="889000" cy="8890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9C7666DB-FD66-C53E-5514-1B48D0C9A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75" y="3429000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7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1284</Words>
  <Application>Microsoft Macintosh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Söhne</vt:lpstr>
      <vt:lpstr>Office Theme</vt:lpstr>
      <vt:lpstr>Data Science Challenge</vt:lpstr>
      <vt:lpstr>Dataset</vt:lpstr>
      <vt:lpstr>Dataset Manipulation</vt:lpstr>
      <vt:lpstr>Dataset Manipulation</vt:lpstr>
      <vt:lpstr>Potential yearly reduction in CO2</vt:lpstr>
      <vt:lpstr>Potential yearly reduction in CO2</vt:lpstr>
      <vt:lpstr>Potential yearly reduction</vt:lpstr>
      <vt:lpstr>Further Reading</vt:lpstr>
      <vt:lpstr>Data Science Challenge</vt:lpstr>
      <vt:lpstr>Data Analysis § Feature Engineering</vt:lpstr>
      <vt:lpstr>Feature Engineering</vt:lpstr>
      <vt:lpstr>Feature Engineering</vt:lpstr>
      <vt:lpstr>Feature Engineering</vt:lpstr>
      <vt:lpstr>Predictor – Linear Regression</vt:lpstr>
      <vt:lpstr>Evaluation Metrics</vt:lpstr>
      <vt:lpstr>Data Science Challenge</vt:lpstr>
      <vt:lpstr>Bonus Question</vt:lpstr>
      <vt:lpstr>Cluster Indentification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Challenge</dc:title>
  <dc:creator>Medina Zaganjori</dc:creator>
  <cp:lastModifiedBy>Medina Zaganjori</cp:lastModifiedBy>
  <cp:revision>2</cp:revision>
  <dcterms:created xsi:type="dcterms:W3CDTF">2023-05-30T04:48:54Z</dcterms:created>
  <dcterms:modified xsi:type="dcterms:W3CDTF">2023-05-30T18:02:51Z</dcterms:modified>
</cp:coreProperties>
</file>