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85" r:id="rId2"/>
    <p:sldId id="289" r:id="rId3"/>
    <p:sldId id="288" r:id="rId4"/>
    <p:sldId id="295" r:id="rId5"/>
    <p:sldId id="278" r:id="rId6"/>
    <p:sldId id="296" r:id="rId7"/>
    <p:sldId id="348" r:id="rId8"/>
    <p:sldId id="319" r:id="rId9"/>
    <p:sldId id="274" r:id="rId10"/>
    <p:sldId id="314" r:id="rId11"/>
    <p:sldId id="349" r:id="rId12"/>
    <p:sldId id="353" r:id="rId13"/>
    <p:sldId id="354" r:id="rId14"/>
    <p:sldId id="361" r:id="rId15"/>
    <p:sldId id="350" r:id="rId16"/>
    <p:sldId id="355" r:id="rId17"/>
    <p:sldId id="303" r:id="rId18"/>
    <p:sldId id="356" r:id="rId19"/>
    <p:sldId id="357" r:id="rId20"/>
    <p:sldId id="358" r:id="rId21"/>
    <p:sldId id="359" r:id="rId22"/>
    <p:sldId id="360" r:id="rId23"/>
    <p:sldId id="292" r:id="rId24"/>
    <p:sldId id="293" r:id="rId25"/>
    <p:sldId id="352" r:id="rId26"/>
    <p:sldId id="351" r:id="rId27"/>
    <p:sldId id="297" r:id="rId28"/>
    <p:sldId id="329" r:id="rId29"/>
    <p:sldId id="330" r:id="rId30"/>
    <p:sldId id="332" r:id="rId31"/>
    <p:sldId id="333" r:id="rId32"/>
    <p:sldId id="334" r:id="rId33"/>
    <p:sldId id="335" r:id="rId34"/>
    <p:sldId id="336" r:id="rId35"/>
    <p:sldId id="337" r:id="rId36"/>
    <p:sldId id="338" r:id="rId37"/>
    <p:sldId id="339" r:id="rId38"/>
    <p:sldId id="34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98256" autoAdjust="0"/>
  </p:normalViewPr>
  <p:slideViewPr>
    <p:cSldViewPr>
      <p:cViewPr varScale="1">
        <p:scale>
          <a:sx n="87" d="100"/>
          <a:sy n="87" d="100"/>
        </p:scale>
        <p:origin x="1350" y="84"/>
      </p:cViewPr>
      <p:guideLst>
        <p:guide orient="horz" pos="2160"/>
        <p:guide pos="2880"/>
      </p:guideLst>
    </p:cSldViewPr>
  </p:slideViewPr>
  <p:outlineViewPr>
    <p:cViewPr>
      <p:scale>
        <a:sx n="33" d="100"/>
        <a:sy n="33" d="100"/>
      </p:scale>
      <p:origin x="250" y="22373"/>
    </p:cViewPr>
  </p:outlineViewPr>
  <p:notesTextViewPr>
    <p:cViewPr>
      <p:scale>
        <a:sx n="100" d="100"/>
        <a:sy n="100" d="100"/>
      </p:scale>
      <p:origin x="0" y="0"/>
    </p:cViewPr>
  </p:notesTextViewPr>
  <p:sorterViewPr>
    <p:cViewPr>
      <p:scale>
        <a:sx n="66" d="100"/>
        <a:sy n="66" d="100"/>
      </p:scale>
      <p:origin x="0" y="12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E7FAE-23F8-4535-B5AD-ED124EEED304}" type="datetimeFigureOut">
              <a:rPr lang="en-US" smtClean="0"/>
              <a:pPr/>
              <a:t>2/27/2025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EBFD8-29F3-40CD-A62F-3FC53321D4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9391F1-23AD-452B-98C3-88270D1A43FB}" type="slidenum">
              <a:rPr lang="en-US" smtClean="0"/>
              <a:pPr/>
              <a:t>35</a:t>
            </a:fld>
            <a:endParaRPr lang="en-US"/>
          </a:p>
        </p:txBody>
      </p:sp>
    </p:spTree>
    <p:extLst>
      <p:ext uri="{BB962C8B-B14F-4D97-AF65-F5344CB8AC3E}">
        <p14:creationId xmlns:p14="http://schemas.microsoft.com/office/powerpoint/2010/main" val="310356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B82BFB-88DE-4A1E-BFDC-F1C294CCC63A}" type="datetimeFigureOut">
              <a:rPr lang="en-US" smtClean="0"/>
              <a:pPr/>
              <a:t>2/27/2025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82BFB-88DE-4A1E-BFDC-F1C294CCC63A}" type="datetimeFigureOut">
              <a:rPr lang="en-US" smtClean="0"/>
              <a:pPr/>
              <a:t>2/27/2025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82BFB-88DE-4A1E-BFDC-F1C294CCC63A}" type="datetimeFigureOut">
              <a:rPr lang="en-US" smtClean="0"/>
              <a:pPr/>
              <a:t>2/27/2025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82BFB-88DE-4A1E-BFDC-F1C294CCC63A}" type="datetimeFigureOut">
              <a:rPr lang="en-US" smtClean="0"/>
              <a:pPr/>
              <a:t>2/27/2025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82BFB-88DE-4A1E-BFDC-F1C294CCC63A}" type="datetimeFigureOut">
              <a:rPr lang="en-US" smtClean="0"/>
              <a:pPr/>
              <a:t>2/27/2025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82BFB-88DE-4A1E-BFDC-F1C294CCC63A}" type="datetimeFigureOut">
              <a:rPr lang="en-US" smtClean="0"/>
              <a:pPr/>
              <a:t>2/27/2025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B82BFB-88DE-4A1E-BFDC-F1C294CCC63A}" type="datetimeFigureOut">
              <a:rPr lang="en-US" smtClean="0"/>
              <a:pPr/>
              <a:t>2/27/2025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82BFB-88DE-4A1E-BFDC-F1C294CCC63A}" type="datetimeFigureOut">
              <a:rPr lang="en-US" smtClean="0"/>
              <a:pPr/>
              <a:t>2/27/2025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82BFB-88DE-4A1E-BFDC-F1C294CCC63A}" type="datetimeFigureOut">
              <a:rPr lang="en-US" smtClean="0"/>
              <a:pPr/>
              <a:t>2/27/2025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82BFB-88DE-4A1E-BFDC-F1C294CCC63A}" type="datetimeFigureOut">
              <a:rPr lang="en-US" smtClean="0"/>
              <a:pPr/>
              <a:t>2/27/2025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82BFB-88DE-4A1E-BFDC-F1C294CCC63A}" type="datetimeFigureOut">
              <a:rPr lang="en-US" smtClean="0"/>
              <a:pPr/>
              <a:t>2/27/2025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A517A-CD98-4EF9-B818-8E709161753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82BFB-88DE-4A1E-BFDC-F1C294CCC63A}" type="datetimeFigureOut">
              <a:rPr lang="en-US" smtClean="0"/>
              <a:pPr/>
              <a:t>2/27/2025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A517A-CD98-4EF9-B818-8E709161753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4578" name="Picture 2" descr="C:\Users\AMIT\Desktop\slide-5-728bh.jpg"/>
          <p:cNvPicPr>
            <a:picLocks noChangeAspect="1" noChangeArrowheads="1"/>
          </p:cNvPicPr>
          <p:nvPr/>
        </p:nvPicPr>
        <p:blipFill>
          <a:blip r:embed="rId2" cstate="print"/>
          <a:srcRect/>
          <a:stretch>
            <a:fillRect/>
          </a:stretch>
        </p:blipFill>
        <p:spPr bwMode="auto">
          <a:xfrm>
            <a:off x="228600" y="304800"/>
            <a:ext cx="8686800" cy="6172200"/>
          </a:xfrm>
          <a:prstGeom prst="rect">
            <a:avLst/>
          </a:prstGeom>
          <a:noFill/>
        </p:spPr>
      </p:pic>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AMIT\Desktop\slide-4-728kmj.jpg"/>
          <p:cNvPicPr>
            <a:picLocks noChangeAspect="1" noChangeArrowheads="1"/>
          </p:cNvPicPr>
          <p:nvPr/>
        </p:nvPicPr>
        <p:blipFill>
          <a:blip r:embed="rId2" cstate="print"/>
          <a:srcRect/>
          <a:stretch>
            <a:fillRect/>
          </a:stretch>
        </p:blipFill>
        <p:spPr bwMode="auto">
          <a:xfrm>
            <a:off x="303847" y="0"/>
            <a:ext cx="8687753" cy="6800316"/>
          </a:xfrm>
          <a:prstGeom prst="rect">
            <a:avLst/>
          </a:prstGeom>
          <a:noFill/>
        </p:spPr>
      </p:pic>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839200" cy="5539978"/>
          </a:xfrm>
          <a:prstGeom prst="rect">
            <a:avLst/>
          </a:prstGeom>
        </p:spPr>
        <p:txBody>
          <a:bodyPr wrap="square">
            <a:spAutoFit/>
          </a:bodyPr>
          <a:lstStyle/>
          <a:p>
            <a:r>
              <a:rPr lang="en-US" sz="2400" dirty="0"/>
              <a:t>WORKING:</a:t>
            </a:r>
          </a:p>
          <a:p>
            <a:r>
              <a:rPr lang="en-US" sz="2400" dirty="0"/>
              <a:t>A passive RFID tag transmits information to the reader when it comes in the vicinity of electromagnetic field generated by the reader. The phenomenon is based on </a:t>
            </a:r>
            <a:r>
              <a:rPr lang="en-US" sz="2400" dirty="0" err="1"/>
              <a:t>Faraday‟s</a:t>
            </a:r>
            <a:r>
              <a:rPr lang="en-US" sz="2400" dirty="0"/>
              <a:t> law of electromagnetic induction. The current flowing through the coil of interrogator produces a magnetic field which links to the transponder coil thereby producing a current in the transponder coil. </a:t>
            </a:r>
          </a:p>
          <a:p>
            <a:endParaRPr lang="en-US" sz="2400" dirty="0"/>
          </a:p>
          <a:p>
            <a:r>
              <a:rPr lang="en-US" sz="2400" dirty="0"/>
              <a:t>The transponder coil then varies this current by changing the load on its antenna. This variation is actually the modulated signal (scheme is known as load modulation) which is received by the interrogator coil through mutual induction between the coils. The interrogator coil decodes this signal and passes to the computer for further processing.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6740307"/>
          </a:xfrm>
          <a:prstGeom prst="rect">
            <a:avLst/>
          </a:prstGeom>
        </p:spPr>
        <p:txBody>
          <a:bodyPr wrap="square">
            <a:spAutoFit/>
          </a:bodyPr>
          <a:lstStyle/>
          <a:p>
            <a:pPr algn="just"/>
            <a:r>
              <a:rPr lang="en-US" sz="2400" dirty="0"/>
              <a:t>Passive tags are comprised of three elements: an integrated circuit or chip, an antenna, and a substrate.</a:t>
            </a:r>
          </a:p>
          <a:p>
            <a:pPr algn="just"/>
            <a:r>
              <a:rPr lang="en-US" sz="2400" dirty="0"/>
              <a:t>The RFID chip stores data and performs specific tasks. Depending on its design, the chip may be read-only (RO), write-once, read-many (WORM), or read-write (RW). Typically, RFID chips carry 96 bits of memory but can range from 2-1000 bits.</a:t>
            </a:r>
          </a:p>
          <a:p>
            <a:pPr algn="just"/>
            <a:r>
              <a:rPr lang="en-US" sz="2400" dirty="0"/>
              <a:t>Attached to the chip is the antenna, whose purpose is to absorb radio-frequency (RF) waves from the reader’s signal and to send and receive data. Passive RFID tag performance is strongly dependent on the antenna’s size: the larger the antenna, the more energy it can collect and then send back out. Larger antennas, therefore, have higher read ranges (although not as high as those of active tags).</a:t>
            </a:r>
          </a:p>
          <a:p>
            <a:pPr algn="just"/>
            <a:r>
              <a:rPr lang="en-US" sz="2400" dirty="0"/>
              <a:t>Antenna shape is also important to the performance of the tag. Low- and high-frequency (LF and HF, respectively) antennas are usually coils because these frequencies are predominantly magnetic in nature. </a:t>
            </a:r>
          </a:p>
          <a:p>
            <a:pPr algn="just"/>
            <a:r>
              <a:rPr lang="en-US" sz="2400" dirty="0"/>
              <a:t>The third component of a passive RFID tag is called a substrate, which is commonly a Mylar or plastic film. Both the antenna and the chip are attached to the substrate.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6740307"/>
          </a:xfrm>
          <a:prstGeom prst="rect">
            <a:avLst/>
          </a:prstGeom>
        </p:spPr>
        <p:txBody>
          <a:bodyPr wrap="square">
            <a:spAutoFit/>
          </a:bodyPr>
          <a:lstStyle/>
          <a:p>
            <a:r>
              <a:rPr lang="en-US" sz="2400" dirty="0"/>
              <a:t>Like passive RFID tags, active tags have both a microchip and an antenna. The chips, however, are usually larger in size and have greater capabilities than the RFID chips in passive tags.</a:t>
            </a:r>
          </a:p>
          <a:p>
            <a:r>
              <a:rPr lang="en-US" sz="2400" dirty="0"/>
              <a:t>Active tags have two additional components that differentiate them from passive tags: an on-board power supply and on-board electronics.</a:t>
            </a:r>
          </a:p>
          <a:p>
            <a:r>
              <a:rPr lang="en-US" sz="2400" dirty="0"/>
              <a:t>The power supply is usually a battery, although it can also be solar. The built-in power supply allows the tag to transmit data to a reader on its own, without the need to draw power from the reader itself like passive tags do. In addition, active tags can be read from distances of 100 feet or more, whereas passive tags can only be read from up to about 20 feet.</a:t>
            </a:r>
          </a:p>
          <a:p>
            <a:r>
              <a:rPr lang="en-US" sz="2400" dirty="0"/>
              <a:t>On-board electronics may consist of sensors, microprocessors, and input/output ports, all of which are powered by the tag’s on-board power source. The electronics allow active RFID tags to be used in a wider range of applications than passive tags. For example, perishable food products may be tagged with sensors that collect data that can then be used to determine expiration dates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Image result for active rfid tag car tolls"/>
          <p:cNvPicPr>
            <a:picLocks noChangeAspect="1" noChangeArrowheads="1"/>
          </p:cNvPicPr>
          <p:nvPr/>
        </p:nvPicPr>
        <p:blipFill>
          <a:blip r:embed="rId2" cstate="print"/>
          <a:srcRect/>
          <a:stretch>
            <a:fillRect/>
          </a:stretch>
        </p:blipFill>
        <p:spPr bwMode="auto">
          <a:xfrm>
            <a:off x="1295400" y="1295400"/>
            <a:ext cx="6400800" cy="4572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762000" y="204788"/>
            <a:ext cx="8001000" cy="64484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914400" y="1400174"/>
            <a:ext cx="7162800" cy="4619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AMIT\Desktop\slide-6-728 bh.jpg"/>
          <p:cNvPicPr>
            <a:picLocks noChangeAspect="1" noChangeArrowheads="1"/>
          </p:cNvPicPr>
          <p:nvPr/>
        </p:nvPicPr>
        <p:blipFill>
          <a:blip r:embed="rId2" cstate="print"/>
          <a:srcRect/>
          <a:stretch>
            <a:fillRect/>
          </a:stretch>
        </p:blipFill>
        <p:spPr bwMode="auto">
          <a:xfrm>
            <a:off x="101600" y="228600"/>
            <a:ext cx="8813800" cy="6400800"/>
          </a:xfrm>
          <a:prstGeom prst="rect">
            <a:avLst/>
          </a:prstGeom>
          <a:noFill/>
        </p:spPr>
      </p:pic>
    </p:spTree>
  </p:cSld>
  <p:clrMapOvr>
    <a:masterClrMapping/>
  </p:clrMapOvr>
  <p:transition spd="slow">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Data Coding and Modulation</a:t>
            </a:r>
          </a:p>
        </p:txBody>
      </p:sp>
      <p:sp>
        <p:nvSpPr>
          <p:cNvPr id="141315" name="Rectangle 3"/>
          <p:cNvSpPr>
            <a:spLocks noGrp="1" noChangeArrowheads="1"/>
          </p:cNvSpPr>
          <p:nvPr>
            <p:ph idx="1"/>
          </p:nvPr>
        </p:nvSpPr>
        <p:spPr/>
        <p:txBody>
          <a:bodyPr/>
          <a:lstStyle/>
          <a:p>
            <a:r>
              <a:rPr lang="en-US"/>
              <a:t>Determines bandwidth, integrity, and tag power consumption</a:t>
            </a:r>
          </a:p>
          <a:p>
            <a:r>
              <a:rPr lang="en-US"/>
              <a:t>Limited by the power modulation / demodulation capabilities of the tag</a:t>
            </a:r>
          </a:p>
          <a:p>
            <a:r>
              <a:rPr lang="en-US"/>
              <a:t>Readers are generally low bandwidth, due to government regulations</a:t>
            </a:r>
          </a:p>
          <a:p>
            <a:r>
              <a:rPr lang="en-US"/>
              <a:t>Passive tags can use high bandwidth</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Coding</a:t>
            </a:r>
          </a:p>
        </p:txBody>
      </p:sp>
      <p:sp>
        <p:nvSpPr>
          <p:cNvPr id="142339" name="Rectangle 3"/>
          <p:cNvSpPr>
            <a:spLocks noGrp="1" noChangeArrowheads="1"/>
          </p:cNvSpPr>
          <p:nvPr>
            <p:ph idx="1"/>
          </p:nvPr>
        </p:nvSpPr>
        <p:spPr/>
        <p:txBody>
          <a:bodyPr/>
          <a:lstStyle/>
          <a:p>
            <a:r>
              <a:rPr lang="en-US"/>
              <a:t>Level Codes</a:t>
            </a:r>
          </a:p>
          <a:p>
            <a:pPr lvl="1"/>
            <a:r>
              <a:rPr lang="en-US"/>
              <a:t>Non-Return-to-Zero</a:t>
            </a:r>
          </a:p>
          <a:p>
            <a:pPr lvl="1"/>
            <a:r>
              <a:rPr lang="en-US"/>
              <a:t>Return-to-Zero</a:t>
            </a:r>
          </a:p>
          <a:p>
            <a:r>
              <a:rPr lang="en-US"/>
              <a:t>Transition Codes</a:t>
            </a:r>
          </a:p>
          <a:p>
            <a:pPr lvl="1"/>
            <a:r>
              <a:rPr lang="en-US"/>
              <a:t>Manchester</a:t>
            </a:r>
          </a:p>
          <a:p>
            <a:pPr lvl="1"/>
            <a:r>
              <a:rPr lang="en-US"/>
              <a:t>Miller</a:t>
            </a:r>
          </a:p>
          <a:p>
            <a:pPr lvl="1">
              <a:buFontTx/>
              <a:buNone/>
            </a:pP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28674" name="Picture 2" descr="C:\Users\AMIT\Desktop\slide-4-728.jpg"/>
          <p:cNvPicPr>
            <a:picLocks noChangeAspect="1" noChangeArrowheads="1"/>
          </p:cNvPicPr>
          <p:nvPr/>
        </p:nvPicPr>
        <p:blipFill>
          <a:blip r:embed="rId2" cstate="print"/>
          <a:srcRect/>
          <a:stretch>
            <a:fillRect/>
          </a:stretch>
        </p:blipFill>
        <p:spPr bwMode="auto">
          <a:xfrm>
            <a:off x="304800" y="304800"/>
            <a:ext cx="8686800" cy="6096000"/>
          </a:xfrm>
          <a:prstGeom prst="rect">
            <a:avLst/>
          </a:prstGeom>
          <a:noFill/>
        </p:spPr>
      </p:pic>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Coding Considerations</a:t>
            </a:r>
          </a:p>
        </p:txBody>
      </p:sp>
      <p:sp>
        <p:nvSpPr>
          <p:cNvPr id="144387" name="Rectangle 3"/>
          <p:cNvSpPr>
            <a:spLocks noGrp="1" noChangeArrowheads="1"/>
          </p:cNvSpPr>
          <p:nvPr>
            <p:ph idx="1"/>
          </p:nvPr>
        </p:nvSpPr>
        <p:spPr/>
        <p:txBody>
          <a:bodyPr/>
          <a:lstStyle/>
          <a:p>
            <a:r>
              <a:rPr lang="en-US"/>
              <a:t>Code must maintain power to tag as much as possible</a:t>
            </a:r>
          </a:p>
          <a:p>
            <a:r>
              <a:rPr lang="en-US"/>
              <a:t>Code must not consume too much bandwidth</a:t>
            </a:r>
          </a:p>
          <a:p>
            <a:r>
              <a:rPr lang="en-US"/>
              <a:t>Code must permit the detection of collisions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Coding for Readers and Tags</a:t>
            </a:r>
          </a:p>
        </p:txBody>
      </p:sp>
      <p:sp>
        <p:nvSpPr>
          <p:cNvPr id="143363" name="Rectangle 3"/>
          <p:cNvSpPr>
            <a:spLocks noGrp="1" noChangeArrowheads="1"/>
          </p:cNvSpPr>
          <p:nvPr>
            <p:ph idx="1"/>
          </p:nvPr>
        </p:nvSpPr>
        <p:spPr/>
        <p:txBody>
          <a:bodyPr/>
          <a:lstStyle/>
          <a:p>
            <a:r>
              <a:rPr lang="en-US"/>
              <a:t>Reader to Tag uses PPM or PWM (lower bandwidth)</a:t>
            </a:r>
          </a:p>
          <a:p>
            <a:r>
              <a:rPr lang="en-US"/>
              <a:t>Tag to Reader uses Manchester or NRZ (higher bandwidth)</a:t>
            </a:r>
          </a:p>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Modulation</a:t>
            </a:r>
          </a:p>
        </p:txBody>
      </p:sp>
      <p:sp>
        <p:nvSpPr>
          <p:cNvPr id="145411" name="Rectangle 3"/>
          <p:cNvSpPr>
            <a:spLocks noGrp="1" noChangeArrowheads="1"/>
          </p:cNvSpPr>
          <p:nvPr>
            <p:ph idx="1"/>
          </p:nvPr>
        </p:nvSpPr>
        <p:spPr/>
        <p:txBody>
          <a:bodyPr/>
          <a:lstStyle/>
          <a:p>
            <a:pPr>
              <a:lnSpc>
                <a:spcPct val="90000"/>
              </a:lnSpc>
            </a:pPr>
            <a:r>
              <a:rPr lang="en-US" sz="2800"/>
              <a:t>RF communications typically modulate high frequency carrier signal to transmit baseband code</a:t>
            </a:r>
          </a:p>
          <a:p>
            <a:pPr>
              <a:lnSpc>
                <a:spcPct val="90000"/>
              </a:lnSpc>
            </a:pPr>
            <a:r>
              <a:rPr lang="en-US" sz="2800"/>
              <a:t>Three classes of digital modulation are ASK, FSK, and PSK.</a:t>
            </a:r>
          </a:p>
          <a:p>
            <a:pPr>
              <a:lnSpc>
                <a:spcPct val="90000"/>
              </a:lnSpc>
            </a:pPr>
            <a:r>
              <a:rPr lang="en-US" sz="2800"/>
              <a:t>ASK most common in 13.56 MHz load modulation</a:t>
            </a:r>
          </a:p>
          <a:p>
            <a:pPr>
              <a:lnSpc>
                <a:spcPct val="90000"/>
              </a:lnSpc>
            </a:pPr>
            <a:r>
              <a:rPr lang="en-US" sz="2800"/>
              <a:t>PSK most common in 915 MHz backscatter modulation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AMIT\Desktop\slide-8-728.jpg"/>
          <p:cNvPicPr>
            <a:picLocks noChangeAspect="1" noChangeArrowheads="1"/>
          </p:cNvPicPr>
          <p:nvPr/>
        </p:nvPicPr>
        <p:blipFill>
          <a:blip r:embed="rId2" cstate="print"/>
          <a:srcRect/>
          <a:stretch>
            <a:fillRect/>
          </a:stretch>
        </p:blipFill>
        <p:spPr bwMode="auto">
          <a:xfrm>
            <a:off x="304800" y="228600"/>
            <a:ext cx="8534400" cy="6248400"/>
          </a:xfrm>
          <a:prstGeom prst="rect">
            <a:avLst/>
          </a:prstGeom>
          <a:noFill/>
        </p:spPr>
      </p:pic>
    </p:spTree>
  </p:cSld>
  <p:clrMapOvr>
    <a:masterClrMapping/>
  </p:clrMapOvr>
  <p:transition spd="slow">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AMIT\Desktop\slide-9-728.jpg"/>
          <p:cNvPicPr>
            <a:picLocks noChangeAspect="1" noChangeArrowheads="1"/>
          </p:cNvPicPr>
          <p:nvPr/>
        </p:nvPicPr>
        <p:blipFill>
          <a:blip r:embed="rId2" cstate="print"/>
          <a:srcRect/>
          <a:stretch>
            <a:fillRect/>
          </a:stretch>
        </p:blipFill>
        <p:spPr bwMode="auto">
          <a:xfrm>
            <a:off x="152400" y="0"/>
            <a:ext cx="8610600" cy="6553200"/>
          </a:xfrm>
          <a:prstGeom prst="rect">
            <a:avLst/>
          </a:prstGeom>
          <a:noFill/>
        </p:spPr>
      </p:pic>
    </p:spTree>
  </p:cSld>
  <p:clrMapOvr>
    <a:masterClrMapping/>
  </p:clrMapOvr>
  <p:transition spd="slow">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52600"/>
            <a:ext cx="8229600" cy="3505200"/>
          </a:xfrm>
        </p:spPr>
        <p:txBody>
          <a:bodyPr>
            <a:normAutofit fontScale="90000"/>
          </a:bodyPr>
          <a:lstStyle/>
          <a:p>
            <a:pPr algn="l"/>
            <a:r>
              <a:rPr lang="en-US" dirty="0"/>
              <a:t>Interference</a:t>
            </a:r>
            <a:br>
              <a:rPr lang="en-US" dirty="0"/>
            </a:br>
            <a:r>
              <a:rPr lang="en-US" dirty="0"/>
              <a:t>TDMA time </a:t>
            </a:r>
            <a:r>
              <a:rPr lang="en-US" dirty="0" err="1"/>
              <a:t>slots:tags</a:t>
            </a:r>
            <a:r>
              <a:rPr lang="en-US" dirty="0"/>
              <a:t/>
            </a:r>
            <a:br>
              <a:rPr lang="en-US" dirty="0"/>
            </a:br>
            <a:r>
              <a:rPr lang="en-US" dirty="0"/>
              <a:t>Different Frequency </a:t>
            </a:r>
            <a:r>
              <a:rPr lang="en-US" dirty="0" err="1"/>
              <a:t>bands:Readers</a:t>
            </a:r>
            <a:r>
              <a:rPr lang="en-US" dirty="0"/>
              <a:t/>
            </a:r>
            <a:br>
              <a:rPr lang="en-US" dirty="0"/>
            </a:br>
            <a:r>
              <a:rPr lang="en-US" dirty="0"/>
              <a:t>Beacon </a:t>
            </a:r>
            <a:r>
              <a:rPr lang="en-US" dirty="0" err="1"/>
              <a:t>frames:Readers</a:t>
            </a:r>
            <a:r>
              <a:rPr lang="en-US" dirty="0"/>
              <a:t/>
            </a:r>
            <a:br>
              <a:rPr lang="en-US" dirty="0"/>
            </a:br>
            <a:r>
              <a:rPr lang="en-US" dirty="0"/>
              <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6370975"/>
          </a:xfrm>
          <a:prstGeom prst="rect">
            <a:avLst/>
          </a:prstGeom>
        </p:spPr>
        <p:txBody>
          <a:bodyPr wrap="square">
            <a:spAutoFit/>
          </a:bodyPr>
          <a:lstStyle/>
          <a:p>
            <a:r>
              <a:rPr lang="en-US" altLang="en-US" sz="2400" dirty="0"/>
              <a:t>When multiple tags are in range of the reader:</a:t>
            </a:r>
          </a:p>
          <a:p>
            <a:pPr lvl="1"/>
            <a:r>
              <a:rPr lang="en-US" altLang="en-US" sz="2400" dirty="0"/>
              <a:t>All the tags will be excited at the same time.</a:t>
            </a:r>
          </a:p>
          <a:p>
            <a:pPr lvl="1"/>
            <a:r>
              <a:rPr lang="en-US" altLang="en-US" sz="2400" dirty="0"/>
              <a:t>Makes it very difficult to distinguish between the tags.</a:t>
            </a:r>
          </a:p>
          <a:p>
            <a:endParaRPr lang="en-US" altLang="en-US" sz="2400" dirty="0"/>
          </a:p>
          <a:p>
            <a:r>
              <a:rPr lang="en-US" altLang="en-US" sz="2400" dirty="0"/>
              <a:t>Collision avoidance mechanisms:</a:t>
            </a:r>
          </a:p>
          <a:p>
            <a:r>
              <a:rPr lang="en-US" altLang="en-US" sz="2400" dirty="0"/>
              <a:t>Probabilistic:</a:t>
            </a:r>
          </a:p>
          <a:p>
            <a:pPr lvl="1"/>
            <a:r>
              <a:rPr lang="en-US" altLang="en-US" sz="2400" dirty="0"/>
              <a:t>Tags return at random times.</a:t>
            </a:r>
          </a:p>
          <a:p>
            <a:r>
              <a:rPr lang="en-US" altLang="en-US" sz="2400" dirty="0"/>
              <a:t>Deterministic:</a:t>
            </a:r>
          </a:p>
          <a:p>
            <a:pPr lvl="1"/>
            <a:r>
              <a:rPr lang="en-US" altLang="en-US" sz="2400" dirty="0"/>
              <a:t>Reader searches for specific tags.</a:t>
            </a:r>
          </a:p>
          <a:p>
            <a:endParaRPr lang="en-US" altLang="en-US" sz="2400" dirty="0"/>
          </a:p>
          <a:p>
            <a:r>
              <a:rPr lang="en-US" altLang="en-US" sz="2400" dirty="0"/>
              <a:t>Multiple tags simultaneously respond to query ,Results in collision at the reader</a:t>
            </a:r>
          </a:p>
          <a:p>
            <a:r>
              <a:rPr lang="en-US" altLang="en-US" sz="2400" dirty="0"/>
              <a:t>Several approaches</a:t>
            </a:r>
          </a:p>
          <a:p>
            <a:pPr lvl="1"/>
            <a:r>
              <a:rPr lang="en-US" altLang="en-US" sz="2400" dirty="0"/>
              <a:t>Tree algorithm</a:t>
            </a:r>
          </a:p>
          <a:p>
            <a:pPr lvl="1"/>
            <a:r>
              <a:rPr lang="en-US" altLang="en-US" sz="2400" dirty="0" err="1"/>
              <a:t>Memoryless</a:t>
            </a:r>
            <a:r>
              <a:rPr lang="en-US" altLang="en-US" sz="2400" dirty="0"/>
              <a:t> protocol</a:t>
            </a:r>
          </a:p>
          <a:p>
            <a:pPr lvl="1"/>
            <a:r>
              <a:rPr lang="en-US" altLang="en-US" sz="2400" dirty="0"/>
              <a:t>Contactless protocol</a:t>
            </a:r>
          </a:p>
          <a:p>
            <a:pPr lvl="1"/>
            <a:r>
              <a:rPr lang="en-US" altLang="en-US" sz="2400" dirty="0"/>
              <a:t>I-code protocol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cstate="print"/>
          <a:srcRect/>
          <a:stretch>
            <a:fillRect/>
          </a:stretch>
        </p:blipFill>
        <p:spPr bwMode="auto">
          <a:xfrm>
            <a:off x="304800" y="838200"/>
            <a:ext cx="8534400" cy="5715000"/>
          </a:xfrm>
          <a:prstGeom prst="rect">
            <a:avLst/>
          </a:prstGeom>
          <a:noFill/>
          <a:ln w="9525">
            <a:noFill/>
            <a:miter lim="800000"/>
            <a:headEnd/>
            <a:tailEnd/>
          </a:ln>
        </p:spPr>
      </p:pic>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8374" y="133724"/>
            <a:ext cx="7244402" cy="838200"/>
          </a:xfrm>
        </p:spPr>
        <p:txBody>
          <a:bodyPr>
            <a:noAutofit/>
          </a:bodyPr>
          <a:lstStyle/>
          <a:p>
            <a:pPr algn="l"/>
            <a:r>
              <a:rPr lang="en-IN" sz="4000" dirty="0"/>
              <a:t>Example: RFID based attendance system?</a:t>
            </a:r>
          </a:p>
        </p:txBody>
      </p:sp>
      <p:sp>
        <p:nvSpPr>
          <p:cNvPr id="3" name="Subtitle 2"/>
          <p:cNvSpPr>
            <a:spLocks noGrp="1"/>
          </p:cNvSpPr>
          <p:nvPr>
            <p:ph type="subTitle" idx="1"/>
          </p:nvPr>
        </p:nvSpPr>
        <p:spPr>
          <a:xfrm>
            <a:off x="1885950" y="2286000"/>
            <a:ext cx="5429250" cy="3352800"/>
          </a:xfrm>
        </p:spPr>
        <p:txBody>
          <a:bodyPr/>
          <a:lstStyle/>
          <a:p>
            <a:endParaRPr lang="en-IN" dirty="0"/>
          </a:p>
          <a:p>
            <a:endParaRPr lang="en-IN" dirty="0"/>
          </a:p>
        </p:txBody>
      </p:sp>
      <p:sp>
        <p:nvSpPr>
          <p:cNvPr id="5" name="TextBox 4"/>
          <p:cNvSpPr txBox="1"/>
          <p:nvPr/>
        </p:nvSpPr>
        <p:spPr>
          <a:xfrm>
            <a:off x="829102" y="1130549"/>
            <a:ext cx="8045354" cy="563231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t>Radio Frequency Identification based attendance system is an automatic attendance system which consists of a micro controller, RFID reader, RFID tag and a data base as its primary components.</a:t>
            </a:r>
          </a:p>
          <a:p>
            <a:pPr marL="342900" indent="-342900">
              <a:lnSpc>
                <a:spcPct val="150000"/>
              </a:lnSpc>
              <a:buFont typeface="Wingdings" panose="05000000000000000000" pitchFamily="2" charset="2"/>
              <a:buChar char="Ø"/>
            </a:pPr>
            <a:r>
              <a:rPr lang="en-IN" sz="2400" dirty="0"/>
              <a:t>RFID tag serves as a unique identification card for each student.</a:t>
            </a:r>
          </a:p>
          <a:p>
            <a:pPr marL="342900" indent="-342900">
              <a:lnSpc>
                <a:spcPct val="150000"/>
              </a:lnSpc>
              <a:buFont typeface="Wingdings" panose="05000000000000000000" pitchFamily="2" charset="2"/>
              <a:buChar char="Ø"/>
            </a:pPr>
            <a:r>
              <a:rPr lang="en-IN" sz="2400" dirty="0"/>
              <a:t>A student places his identification card in the proximity of RFID reader which detects the unique ID and student details present in the identification card.</a:t>
            </a:r>
          </a:p>
          <a:p>
            <a:pPr marL="342900" indent="-342900">
              <a:lnSpc>
                <a:spcPct val="150000"/>
              </a:lnSpc>
              <a:buFont typeface="Wingdings" panose="05000000000000000000" pitchFamily="2" charset="2"/>
              <a:buChar char="Ø"/>
            </a:pPr>
            <a:r>
              <a:rPr lang="en-IN" sz="2400" dirty="0"/>
              <a:t>Details of the students are stored in a data base.</a:t>
            </a:r>
          </a:p>
        </p:txBody>
      </p:sp>
    </p:spTree>
    <p:extLst>
      <p:ext uri="{BB962C8B-B14F-4D97-AF65-F5344CB8AC3E}">
        <p14:creationId xmlns:p14="http://schemas.microsoft.com/office/powerpoint/2010/main" val="302630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200400" y="5029200"/>
            <a:ext cx="1143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DATA BASE</a:t>
            </a:r>
          </a:p>
        </p:txBody>
      </p:sp>
      <p:sp>
        <p:nvSpPr>
          <p:cNvPr id="4" name="Rounded Rectangle 3"/>
          <p:cNvSpPr/>
          <p:nvPr/>
        </p:nvSpPr>
        <p:spPr>
          <a:xfrm>
            <a:off x="1257300" y="1905000"/>
            <a:ext cx="914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PC</a:t>
            </a:r>
          </a:p>
        </p:txBody>
      </p:sp>
      <p:sp>
        <p:nvSpPr>
          <p:cNvPr id="5" name="Rounded Rectangle 4"/>
          <p:cNvSpPr/>
          <p:nvPr/>
        </p:nvSpPr>
        <p:spPr>
          <a:xfrm>
            <a:off x="2971800" y="1600200"/>
            <a:ext cx="177165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MICROCONTROLLER</a:t>
            </a:r>
          </a:p>
        </p:txBody>
      </p:sp>
      <p:sp>
        <p:nvSpPr>
          <p:cNvPr id="6" name="Rounded Rectangle 5"/>
          <p:cNvSpPr/>
          <p:nvPr/>
        </p:nvSpPr>
        <p:spPr>
          <a:xfrm>
            <a:off x="5429250" y="1676400"/>
            <a:ext cx="85725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RFID</a:t>
            </a:r>
          </a:p>
          <a:p>
            <a:pPr algn="ctr" eaLnBrk="1" hangingPunct="1">
              <a:defRPr/>
            </a:pPr>
            <a:r>
              <a:rPr lang="en-US" dirty="0"/>
              <a:t>READER</a:t>
            </a:r>
          </a:p>
        </p:txBody>
      </p:sp>
      <p:sp>
        <p:nvSpPr>
          <p:cNvPr id="7" name="Rounded Rectangle 6"/>
          <p:cNvSpPr/>
          <p:nvPr/>
        </p:nvSpPr>
        <p:spPr>
          <a:xfrm>
            <a:off x="7086600" y="1676400"/>
            <a:ext cx="85725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RFID</a:t>
            </a:r>
          </a:p>
          <a:p>
            <a:pPr algn="ctr" eaLnBrk="1" hangingPunct="1">
              <a:defRPr/>
            </a:pPr>
            <a:r>
              <a:rPr lang="en-US" dirty="0"/>
              <a:t>TAG</a:t>
            </a:r>
          </a:p>
        </p:txBody>
      </p:sp>
      <p:sp>
        <p:nvSpPr>
          <p:cNvPr id="9" name="Curved Down Arrow 8"/>
          <p:cNvSpPr/>
          <p:nvPr/>
        </p:nvSpPr>
        <p:spPr>
          <a:xfrm>
            <a:off x="6057900" y="990600"/>
            <a:ext cx="125730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2" name="Left-Right Arrow 11"/>
          <p:cNvSpPr/>
          <p:nvPr/>
        </p:nvSpPr>
        <p:spPr>
          <a:xfrm rot="16200000">
            <a:off x="3067050" y="4019550"/>
            <a:ext cx="1524000" cy="3429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Bent Arrow 12"/>
          <p:cNvSpPr/>
          <p:nvPr/>
        </p:nvSpPr>
        <p:spPr>
          <a:xfrm rot="16200000">
            <a:off x="923925" y="3629025"/>
            <a:ext cx="2667000" cy="1657350"/>
          </a:xfrm>
          <a:prstGeom prst="bentArrow">
            <a:avLst>
              <a:gd name="adj1" fmla="val 9759"/>
              <a:gd name="adj2" fmla="val 12193"/>
              <a:gd name="adj3" fmla="val 1988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4" name="Curved Down Arrow 13"/>
          <p:cNvSpPr/>
          <p:nvPr/>
        </p:nvSpPr>
        <p:spPr>
          <a:xfrm rot="10800000">
            <a:off x="6000750" y="3276600"/>
            <a:ext cx="1314450" cy="609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5" name="Left-Right Arrow 14"/>
          <p:cNvSpPr/>
          <p:nvPr/>
        </p:nvSpPr>
        <p:spPr>
          <a:xfrm>
            <a:off x="4800600" y="2209800"/>
            <a:ext cx="571500" cy="533400"/>
          </a:xfrm>
          <a:prstGeom prst="leftRightArrow">
            <a:avLst>
              <a:gd name="adj1" fmla="val 45833"/>
              <a:gd name="adj2" fmla="val 282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Left-Right Arrow 15"/>
          <p:cNvSpPr/>
          <p:nvPr/>
        </p:nvSpPr>
        <p:spPr>
          <a:xfrm>
            <a:off x="2228850" y="2286000"/>
            <a:ext cx="685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extBox 1"/>
          <p:cNvSpPr txBox="1"/>
          <p:nvPr/>
        </p:nvSpPr>
        <p:spPr>
          <a:xfrm>
            <a:off x="1351128" y="204716"/>
            <a:ext cx="5343099" cy="707886"/>
          </a:xfrm>
          <a:prstGeom prst="rect">
            <a:avLst/>
          </a:prstGeom>
          <a:noFill/>
        </p:spPr>
        <p:txBody>
          <a:bodyPr wrap="square" rtlCol="0">
            <a:spAutoFit/>
          </a:bodyPr>
          <a:lstStyle/>
          <a:p>
            <a:pPr algn="ctr"/>
            <a:r>
              <a:rPr lang="en-US" sz="4000" dirty="0">
                <a:solidFill>
                  <a:schemeClr val="accent3">
                    <a:lumMod val="75000"/>
                  </a:schemeClr>
                </a:solidFill>
              </a:rPr>
              <a:t>BLOCK DIAGRAM</a:t>
            </a:r>
          </a:p>
        </p:txBody>
      </p:sp>
    </p:spTree>
    <p:extLst>
      <p:ext uri="{BB962C8B-B14F-4D97-AF65-F5344CB8AC3E}">
        <p14:creationId xmlns:p14="http://schemas.microsoft.com/office/powerpoint/2010/main" val="2592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27650" name="Picture 2" descr="C:\Users\AMIT\Desktop\slide-2-728 gh.jpg"/>
          <p:cNvPicPr>
            <a:picLocks noChangeAspect="1" noChangeArrowheads="1"/>
          </p:cNvPicPr>
          <p:nvPr/>
        </p:nvPicPr>
        <p:blipFill>
          <a:blip r:embed="rId2" cstate="print"/>
          <a:srcRect/>
          <a:stretch>
            <a:fillRect/>
          </a:stretch>
        </p:blipFill>
        <p:spPr bwMode="auto">
          <a:xfrm>
            <a:off x="228600" y="241300"/>
            <a:ext cx="8686800" cy="6311900"/>
          </a:xfrm>
          <a:prstGeom prst="rect">
            <a:avLst/>
          </a:prstGeom>
          <a:noFill/>
        </p:spPr>
      </p:pic>
    </p:spTree>
  </p:cSld>
  <p:clrMapOvr>
    <a:masterClrMapping/>
  </p:clrMapOvr>
  <p:transition spd="slow">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US" sz="2400" dirty="0"/>
              <a:t>Generation of attendance reports daily / monthly / quarterly / annually.</a:t>
            </a:r>
            <a:endParaRPr lang="en-IN" sz="2400" dirty="0"/>
          </a:p>
          <a:p>
            <a:pPr lvl="0"/>
            <a:r>
              <a:rPr lang="en-US" sz="2400" dirty="0"/>
              <a:t>Keeping records of late arrival, early departure and time summary.</a:t>
            </a:r>
            <a:endParaRPr lang="en-IN" sz="2400" dirty="0"/>
          </a:p>
          <a:p>
            <a:pPr lvl="0"/>
            <a:r>
              <a:rPr lang="en-US" sz="2400" dirty="0"/>
              <a:t>Storage of complete attendance data.</a:t>
            </a:r>
            <a:endParaRPr lang="en-IN" sz="2400" dirty="0"/>
          </a:p>
          <a:p>
            <a:pPr lvl="0"/>
            <a:r>
              <a:rPr lang="en-IN" sz="2400" dirty="0"/>
              <a:t>Easy transmission of information from the RFID tag to central backend management systems.</a:t>
            </a:r>
          </a:p>
          <a:p>
            <a:pPr marL="0" indent="0">
              <a:buNone/>
            </a:pPr>
            <a:endParaRPr lang="en-IN" sz="2400" dirty="0"/>
          </a:p>
        </p:txBody>
      </p:sp>
    </p:spTree>
    <p:extLst>
      <p:ext uri="{BB962C8B-B14F-4D97-AF65-F5344CB8AC3E}">
        <p14:creationId xmlns:p14="http://schemas.microsoft.com/office/powerpoint/2010/main" val="3490094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96538"/>
            <a:ext cx="7721600" cy="4744825"/>
          </a:xfrm>
        </p:spPr>
        <p:txBody>
          <a:bodyPr/>
          <a:lstStyle/>
          <a:p>
            <a:pPr marL="0" indent="0">
              <a:buNone/>
            </a:pPr>
            <a:endParaRPr lang="en-IN" dirty="0"/>
          </a:p>
          <a:p>
            <a:pPr marL="0" indent="0">
              <a:buNone/>
            </a:pPr>
            <a:r>
              <a:rPr lang="en-US" sz="2800" dirty="0"/>
              <a:t>1. MFRC-522 RC522 RFID RF IC card sensor module</a:t>
            </a:r>
            <a:endParaRPr lang="en-IN" sz="2800" dirty="0"/>
          </a:p>
          <a:p>
            <a:pPr marL="0" indent="0">
              <a:buNone/>
            </a:pPr>
            <a:r>
              <a:rPr lang="en-US" sz="2800" dirty="0"/>
              <a:t>2. RFID tags</a:t>
            </a:r>
            <a:endParaRPr lang="en-IN" sz="2800" dirty="0"/>
          </a:p>
          <a:p>
            <a:pPr marL="0" indent="0">
              <a:buNone/>
            </a:pPr>
            <a:r>
              <a:rPr lang="en-US" sz="2800" dirty="0"/>
              <a:t>3. Arduino UNO</a:t>
            </a:r>
            <a:endParaRPr lang="en-IN" sz="2800" dirty="0"/>
          </a:p>
          <a:p>
            <a:pPr marL="0" indent="0">
              <a:buNone/>
            </a:pPr>
            <a:r>
              <a:rPr lang="en-US" sz="2800" dirty="0"/>
              <a:t>4. Micro SD Card module and SD card.</a:t>
            </a:r>
            <a:endParaRPr lang="en-IN" sz="2800" dirty="0"/>
          </a:p>
          <a:p>
            <a:pPr marL="0" indent="0">
              <a:buNone/>
            </a:pPr>
            <a:endParaRPr lang="en-IN" dirty="0"/>
          </a:p>
        </p:txBody>
      </p:sp>
      <p:sp>
        <p:nvSpPr>
          <p:cNvPr id="2" name="Rectangle 1"/>
          <p:cNvSpPr/>
          <p:nvPr/>
        </p:nvSpPr>
        <p:spPr>
          <a:xfrm>
            <a:off x="2536126" y="401478"/>
            <a:ext cx="3407473" cy="646331"/>
          </a:xfrm>
          <a:prstGeom prst="rect">
            <a:avLst/>
          </a:prstGeom>
        </p:spPr>
        <p:txBody>
          <a:bodyPr wrap="square">
            <a:spAutoFit/>
          </a:bodyPr>
          <a:lstStyle/>
          <a:p>
            <a:r>
              <a:rPr lang="en-US" sz="3600" dirty="0">
                <a:solidFill>
                  <a:schemeClr val="accent3">
                    <a:lumMod val="75000"/>
                  </a:schemeClr>
                </a:solidFill>
              </a:rPr>
              <a:t>Components:</a:t>
            </a:r>
            <a:endParaRPr lang="en-IN" sz="3600" dirty="0">
              <a:solidFill>
                <a:schemeClr val="accent3">
                  <a:lumMod val="75000"/>
                </a:schemeClr>
              </a:solidFill>
            </a:endParaRPr>
          </a:p>
        </p:txBody>
      </p:sp>
    </p:spTree>
    <p:extLst>
      <p:ext uri="{BB962C8B-B14F-4D97-AF65-F5344CB8AC3E}">
        <p14:creationId xmlns:p14="http://schemas.microsoft.com/office/powerpoint/2010/main" val="3807459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075" y="1569005"/>
            <a:ext cx="8434316" cy="2842317"/>
          </a:xfrm>
          <a:prstGeom prst="rect">
            <a:avLst/>
          </a:prstGeom>
        </p:spPr>
        <p:txBody>
          <a:bodyPr wrap="square">
            <a:spAutoFit/>
          </a:bodyPr>
          <a:lstStyle/>
          <a:p>
            <a:pPr marL="457200" marR="0">
              <a:lnSpc>
                <a:spcPct val="115000"/>
              </a:lnSpc>
              <a:spcBef>
                <a:spcPts val="0"/>
              </a:spcBef>
              <a:spcAft>
                <a:spcPts val="800"/>
              </a:spcAft>
            </a:pPr>
            <a:r>
              <a:rPr lang="en-US" dirty="0">
                <a:effectLst/>
                <a:latin typeface="Calibri"/>
                <a:ea typeface="Times New Roman" panose="02020603050405020304" pitchFamily="18" charset="0"/>
                <a:cs typeface="Times New Roman" panose="02020603050405020304" pitchFamily="18" charset="0"/>
              </a:rPr>
              <a:t>  </a:t>
            </a:r>
            <a:endParaRPr lang="en-US" sz="1400" dirty="0">
              <a:effectLst/>
              <a:latin typeface="Calibri"/>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800"/>
              </a:spcAft>
              <a:buFont typeface="Symbol" panose="05050102010706020507" pitchFamily="18" charset="2"/>
              <a:buChar char=""/>
              <a:tabLst>
                <a:tab pos="457200" algn="l"/>
              </a:tabLst>
            </a:pPr>
            <a:r>
              <a:rPr lang="en-US" sz="2400" dirty="0">
                <a:effectLst/>
                <a:latin typeface="+mj-lt"/>
                <a:ea typeface="Times New Roman" panose="02020603050405020304" pitchFamily="18" charset="0"/>
                <a:cs typeface="Times New Roman" panose="02020603050405020304" pitchFamily="18" charset="0"/>
              </a:rPr>
              <a:t>RFID – Radio Frequency Identification</a:t>
            </a:r>
          </a:p>
          <a:p>
            <a:pPr marL="342900" marR="0" lvl="0" indent="-342900">
              <a:lnSpc>
                <a:spcPct val="115000"/>
              </a:lnSpc>
              <a:spcBef>
                <a:spcPts val="0"/>
              </a:spcBef>
              <a:spcAft>
                <a:spcPts val="800"/>
              </a:spcAft>
              <a:buFont typeface="Symbol" panose="05050102010706020507" pitchFamily="18" charset="2"/>
              <a:buChar char=""/>
              <a:tabLst>
                <a:tab pos="457200" algn="l"/>
              </a:tabLst>
            </a:pPr>
            <a:r>
              <a:rPr lang="en-US" sz="2400" dirty="0">
                <a:effectLst/>
                <a:latin typeface="+mj-lt"/>
                <a:ea typeface="Times New Roman" panose="02020603050405020304" pitchFamily="18" charset="0"/>
                <a:cs typeface="Times New Roman" panose="02020603050405020304" pitchFamily="18" charset="0"/>
              </a:rPr>
              <a:t>The reader coil generates an electromagnetic field, which couples into the coil on the RFID tag (“transponder”).</a:t>
            </a:r>
          </a:p>
          <a:p>
            <a:pPr marL="342900" marR="0" lvl="0" indent="-342900">
              <a:lnSpc>
                <a:spcPct val="115000"/>
              </a:lnSpc>
              <a:spcBef>
                <a:spcPts val="0"/>
              </a:spcBef>
              <a:spcAft>
                <a:spcPts val="800"/>
              </a:spcAft>
              <a:buFont typeface="Symbol" panose="05050102010706020507" pitchFamily="18" charset="2"/>
              <a:buChar char=""/>
              <a:tabLst>
                <a:tab pos="457200" algn="l"/>
              </a:tabLst>
            </a:pPr>
            <a:r>
              <a:rPr lang="en-US" sz="2400" dirty="0">
                <a:effectLst/>
                <a:latin typeface="+mj-lt"/>
                <a:ea typeface="Times New Roman" panose="02020603050405020304" pitchFamily="18" charset="0"/>
                <a:cs typeface="Times New Roman" panose="02020603050405020304" pitchFamily="18" charset="0"/>
              </a:rPr>
              <a:t>The field generates a current in the transponder, which powers it, and also contains the transmitted data.</a:t>
            </a:r>
          </a:p>
        </p:txBody>
      </p:sp>
      <p:sp>
        <p:nvSpPr>
          <p:cNvPr id="5" name="Rectangle 4"/>
          <p:cNvSpPr/>
          <p:nvPr/>
        </p:nvSpPr>
        <p:spPr>
          <a:xfrm>
            <a:off x="2390668" y="0"/>
            <a:ext cx="4572000" cy="1150571"/>
          </a:xfrm>
          <a:prstGeom prst="rect">
            <a:avLst/>
          </a:prstGeom>
        </p:spPr>
        <p:txBody>
          <a:bodyPr>
            <a:spAutoFit/>
          </a:bodyPr>
          <a:lstStyle/>
          <a:p>
            <a:pPr marL="457200" marR="0">
              <a:lnSpc>
                <a:spcPct val="115000"/>
              </a:lnSpc>
              <a:spcBef>
                <a:spcPts val="0"/>
              </a:spcBef>
              <a:spcAft>
                <a:spcPts val="800"/>
              </a:spcAft>
            </a:pPr>
            <a:endParaRPr lang="en-US" sz="1000" dirty="0">
              <a:effectLst/>
              <a:latin typeface="Calibri"/>
              <a:ea typeface="Times New Roman" panose="02020603050405020304" pitchFamily="18" charset="0"/>
              <a:cs typeface="Times New Roman" panose="02020603050405020304" pitchFamily="18" charset="0"/>
            </a:endParaRPr>
          </a:p>
          <a:p>
            <a:pPr algn="ctr">
              <a:lnSpc>
                <a:spcPct val="115000"/>
              </a:lnSpc>
              <a:spcAft>
                <a:spcPts val="800"/>
              </a:spcAft>
            </a:pPr>
            <a:r>
              <a:rPr lang="en-US" sz="4400" dirty="0">
                <a:solidFill>
                  <a:schemeClr val="accent3">
                    <a:lumMod val="75000"/>
                  </a:schemeClr>
                </a:solidFill>
                <a:effectLst/>
                <a:latin typeface="+mj-lt"/>
                <a:ea typeface="Times New Roman" panose="02020603050405020304" pitchFamily="18" charset="0"/>
                <a:cs typeface="Times New Roman" panose="02020603050405020304" pitchFamily="18" charset="0"/>
              </a:rPr>
              <a:t>Working principle</a:t>
            </a:r>
            <a:endParaRPr lang="en-US" sz="1000" dirty="0">
              <a:solidFill>
                <a:schemeClr val="accent3">
                  <a:lumMod val="75000"/>
                </a:schemeClr>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024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rfid work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761" y="941697"/>
            <a:ext cx="5762768" cy="5459105"/>
          </a:xfrm>
          <a:prstGeom prst="rect">
            <a:avLst/>
          </a:prstGeom>
          <a:noFill/>
          <a:ln>
            <a:noFill/>
          </a:ln>
        </p:spPr>
      </p:pic>
    </p:spTree>
    <p:extLst>
      <p:ext uri="{BB962C8B-B14F-4D97-AF65-F5344CB8AC3E}">
        <p14:creationId xmlns:p14="http://schemas.microsoft.com/office/powerpoint/2010/main" val="248475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32" y="-54918"/>
            <a:ext cx="6158552" cy="658642"/>
          </a:xfrm>
          <a:prstGeom prst="rect">
            <a:avLst/>
          </a:prstGeom>
        </p:spPr>
        <p:txBody>
          <a:bodyPr wrap="square">
            <a:spAutoFit/>
          </a:bodyPr>
          <a:lstStyle/>
          <a:p>
            <a:pPr>
              <a:lnSpc>
                <a:spcPct val="115000"/>
              </a:lnSpc>
              <a:spcAft>
                <a:spcPts val="800"/>
              </a:spcAft>
            </a:pPr>
            <a:r>
              <a:rPr lang="en-US" sz="3200" b="1" i="1" u="none" strike="noStrike" dirty="0">
                <a:effectLst/>
                <a:latin typeface="Calibri"/>
                <a:ea typeface="Times New Roman" panose="02020603050405020304" pitchFamily="18" charset="0"/>
                <a:cs typeface="Times New Roman" panose="02020603050405020304" pitchFamily="18" charset="0"/>
              </a:rPr>
              <a:t> </a:t>
            </a:r>
            <a:endParaRPr lang="en-US" sz="1400" dirty="0">
              <a:effectLst/>
              <a:latin typeface="Calibri"/>
              <a:ea typeface="Times New Roman" panose="02020603050405020304" pitchFamily="18" charset="0"/>
              <a:cs typeface="Times New Roman" panose="02020603050405020304" pitchFamily="18" charset="0"/>
            </a:endParaRPr>
          </a:p>
        </p:txBody>
      </p:sp>
      <p:sp>
        <p:nvSpPr>
          <p:cNvPr id="3" name="Rectangle 2"/>
          <p:cNvSpPr/>
          <p:nvPr/>
        </p:nvSpPr>
        <p:spPr>
          <a:xfrm>
            <a:off x="2763671" y="-55860"/>
            <a:ext cx="4237631" cy="729430"/>
          </a:xfrm>
          <a:prstGeom prst="rect">
            <a:avLst/>
          </a:prstGeom>
        </p:spPr>
        <p:txBody>
          <a:bodyPr wrap="square">
            <a:spAutoFit/>
          </a:bodyPr>
          <a:lstStyle/>
          <a:p>
            <a:pPr>
              <a:lnSpc>
                <a:spcPct val="115000"/>
              </a:lnSpc>
              <a:spcAft>
                <a:spcPts val="800"/>
              </a:spcAft>
            </a:pPr>
            <a:r>
              <a:rPr lang="en-US" sz="3600" dirty="0">
                <a:solidFill>
                  <a:schemeClr val="accent3">
                    <a:lumMod val="75000"/>
                  </a:schemeClr>
                </a:solidFill>
                <a:effectLst/>
                <a:latin typeface="+mj-lt"/>
                <a:ea typeface="Times New Roman" panose="02020603050405020304" pitchFamily="18" charset="0"/>
                <a:cs typeface="Times New Roman" panose="02020603050405020304" pitchFamily="18" charset="0"/>
              </a:rPr>
              <a:t>communication</a:t>
            </a:r>
          </a:p>
        </p:txBody>
      </p:sp>
      <p:sp>
        <p:nvSpPr>
          <p:cNvPr id="4" name="Rectangle 3"/>
          <p:cNvSpPr/>
          <p:nvPr/>
        </p:nvSpPr>
        <p:spPr>
          <a:xfrm>
            <a:off x="1832212" y="-23760"/>
            <a:ext cx="1084997" cy="646331"/>
          </a:xfrm>
          <a:prstGeom prst="rect">
            <a:avLst/>
          </a:prstGeom>
        </p:spPr>
        <p:txBody>
          <a:bodyPr wrap="square">
            <a:spAutoFit/>
          </a:bodyPr>
          <a:lstStyle/>
          <a:p>
            <a:r>
              <a:rPr lang="en-US" sz="3600" dirty="0">
                <a:solidFill>
                  <a:schemeClr val="accent3">
                    <a:lumMod val="75000"/>
                  </a:schemeClr>
                </a:solidFill>
                <a:effectLst/>
                <a:latin typeface="+mj-lt"/>
                <a:ea typeface="Times New Roman" panose="02020603050405020304" pitchFamily="18" charset="0"/>
                <a:cs typeface="Times New Roman" panose="02020603050405020304" pitchFamily="18" charset="0"/>
              </a:rPr>
              <a:t>RFID</a:t>
            </a:r>
            <a:r>
              <a:rPr lang="en-US" dirty="0">
                <a:effectLst/>
                <a:latin typeface="+mj-lt"/>
                <a:ea typeface="Times New Roman" panose="02020603050405020304" pitchFamily="18" charset="0"/>
                <a:cs typeface="Times New Roman" panose="02020603050405020304" pitchFamily="18" charset="0"/>
              </a:rPr>
              <a:t> </a:t>
            </a:r>
            <a:endParaRPr lang="en-US" dirty="0">
              <a:latin typeface="+mj-lt"/>
            </a:endParaRPr>
          </a:p>
        </p:txBody>
      </p:sp>
      <p:pic>
        <p:nvPicPr>
          <p:cNvPr id="6" name="Picture 5" descr="F:\rfid communication.PNG"/>
          <p:cNvPicPr/>
          <p:nvPr/>
        </p:nvPicPr>
        <p:blipFill>
          <a:blip r:embed="rId2" cstate="print">
            <a:clrChange>
              <a:clrFrom>
                <a:srgbClr val="FDF6FE"/>
              </a:clrFrom>
              <a:clrTo>
                <a:srgbClr val="FDF6FE">
                  <a:alpha val="0"/>
                </a:srgbClr>
              </a:clrTo>
            </a:clrChange>
            <a:extLst>
              <a:ext uri="{28A0092B-C50C-407E-A947-70E740481C1C}">
                <a14:useLocalDpi xmlns:a14="http://schemas.microsoft.com/office/drawing/2010/main" val="0"/>
              </a:ext>
            </a:extLst>
          </a:blip>
          <a:srcRect/>
          <a:stretch>
            <a:fillRect/>
          </a:stretch>
        </p:blipFill>
        <p:spPr bwMode="auto">
          <a:xfrm>
            <a:off x="1136176" y="1320328"/>
            <a:ext cx="6158552" cy="5151009"/>
          </a:xfrm>
          <a:prstGeom prst="rect">
            <a:avLst/>
          </a:prstGeom>
          <a:noFill/>
          <a:ln>
            <a:noFill/>
          </a:ln>
        </p:spPr>
      </p:pic>
      <p:sp>
        <p:nvSpPr>
          <p:cNvPr id="7" name="Rectangle 6"/>
          <p:cNvSpPr/>
          <p:nvPr/>
        </p:nvSpPr>
        <p:spPr>
          <a:xfrm>
            <a:off x="501555" y="546714"/>
            <a:ext cx="8485496" cy="1083374"/>
          </a:xfrm>
          <a:prstGeom prst="rect">
            <a:avLst/>
          </a:prstGeom>
        </p:spPr>
        <p:txBody>
          <a:bodyPr wrap="square">
            <a:spAutoFit/>
          </a:bodyPr>
          <a:lstStyle/>
          <a:p>
            <a:pPr marL="457200" marR="0" lvl="0" indent="-457200">
              <a:lnSpc>
                <a:spcPct val="115000"/>
              </a:lnSpc>
              <a:spcBef>
                <a:spcPts val="0"/>
              </a:spcBef>
              <a:spcAft>
                <a:spcPts val="800"/>
              </a:spcAft>
              <a:buFont typeface="Wingdings" panose="05000000000000000000" pitchFamily="2" charset="2"/>
              <a:buChar char="Ø"/>
              <a:tabLst>
                <a:tab pos="457200" algn="l"/>
              </a:tabLst>
            </a:pPr>
            <a:r>
              <a:rPr lang="en-US" sz="2800" dirty="0">
                <a:solidFill>
                  <a:schemeClr val="tx1">
                    <a:lumMod val="75000"/>
                    <a:lumOff val="25000"/>
                  </a:schemeClr>
                </a:solidFill>
                <a:effectLst/>
                <a:latin typeface="Calibri"/>
                <a:ea typeface="Times New Roman" panose="02020603050405020304" pitchFamily="18" charset="0"/>
                <a:cs typeface="Times New Roman" panose="02020603050405020304" pitchFamily="18" charset="0"/>
              </a:rPr>
              <a:t>The ‘</a:t>
            </a:r>
            <a:r>
              <a:rPr lang="en-US" sz="2800" b="1" dirty="0">
                <a:solidFill>
                  <a:schemeClr val="tx1">
                    <a:lumMod val="75000"/>
                    <a:lumOff val="25000"/>
                  </a:schemeClr>
                </a:solidFill>
                <a:effectLst/>
                <a:latin typeface="Calibri"/>
                <a:ea typeface="Times New Roman" panose="02020603050405020304" pitchFamily="18" charset="0"/>
                <a:cs typeface="Times New Roman" panose="02020603050405020304" pitchFamily="18" charset="0"/>
              </a:rPr>
              <a:t>reader</a:t>
            </a:r>
            <a:r>
              <a:rPr lang="en-US" sz="2800" dirty="0">
                <a:solidFill>
                  <a:schemeClr val="tx1">
                    <a:lumMod val="75000"/>
                    <a:lumOff val="25000"/>
                  </a:schemeClr>
                </a:solidFill>
                <a:effectLst/>
                <a:latin typeface="Calibri"/>
                <a:ea typeface="Times New Roman" panose="02020603050405020304" pitchFamily="18" charset="0"/>
                <a:cs typeface="Times New Roman" panose="02020603050405020304" pitchFamily="18" charset="0"/>
              </a:rPr>
              <a:t>’ sends a modulated carrier signal to the ‘tag’.</a:t>
            </a:r>
          </a:p>
        </p:txBody>
      </p:sp>
    </p:spTree>
    <p:extLst>
      <p:ext uri="{BB962C8B-B14F-4D97-AF65-F5344CB8AC3E}">
        <p14:creationId xmlns:p14="http://schemas.microsoft.com/office/powerpoint/2010/main" val="2815697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618" y="1674003"/>
            <a:ext cx="8267132" cy="4827988"/>
          </a:xfrm>
          <a:prstGeom prst="rect">
            <a:avLst/>
          </a:prstGeom>
        </p:spPr>
        <p:txBody>
          <a:bodyPr wrap="square">
            <a:spAutoFit/>
          </a:bodyPr>
          <a:lstStyle/>
          <a:p>
            <a:pPr marL="457200" marR="0" lvl="0" indent="-457200">
              <a:lnSpc>
                <a:spcPct val="115000"/>
              </a:lnSpc>
              <a:spcBef>
                <a:spcPts val="0"/>
              </a:spcBef>
              <a:spcAft>
                <a:spcPts val="80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The induced current in the tag antenna causes a transmission itself.</a:t>
            </a:r>
          </a:p>
          <a:p>
            <a:pPr marL="457200" marR="0" lvl="0" indent="-457200">
              <a:lnSpc>
                <a:spcPct val="115000"/>
              </a:lnSpc>
              <a:spcBef>
                <a:spcPts val="0"/>
              </a:spcBef>
              <a:spcAft>
                <a:spcPts val="80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This re-transmission can be used to send data back to the reader</a:t>
            </a:r>
          </a:p>
          <a:p>
            <a:pPr marL="457200" marR="0" lvl="0" indent="-457200">
              <a:lnSpc>
                <a:spcPct val="115000"/>
              </a:lnSpc>
              <a:spcBef>
                <a:spcPts val="0"/>
              </a:spcBef>
              <a:spcAft>
                <a:spcPts val="80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This is done by modulating the tag antenna load via a switch (transistor). This modulates the current and with that the retransmitted wave.</a:t>
            </a:r>
          </a:p>
        </p:txBody>
      </p:sp>
      <p:sp>
        <p:nvSpPr>
          <p:cNvPr id="4" name="Rectangle 3"/>
          <p:cNvSpPr/>
          <p:nvPr/>
        </p:nvSpPr>
        <p:spPr>
          <a:xfrm>
            <a:off x="576618" y="739667"/>
            <a:ext cx="7374153" cy="1224951"/>
          </a:xfrm>
          <a:prstGeom prst="rect">
            <a:avLst/>
          </a:prstGeom>
        </p:spPr>
        <p:txBody>
          <a:bodyPr wrap="square">
            <a:spAutoFit/>
          </a:bodyPr>
          <a:lstStyle/>
          <a:p>
            <a:pPr marL="457200" marR="0" lvl="0" indent="-457200">
              <a:lnSpc>
                <a:spcPct val="115000"/>
              </a:lnSpc>
              <a:spcBef>
                <a:spcPts val="0"/>
              </a:spcBef>
              <a:spcAft>
                <a:spcPts val="80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Tag extracts power and the transmitted message.</a:t>
            </a:r>
          </a:p>
        </p:txBody>
      </p:sp>
    </p:spTree>
    <p:extLst>
      <p:ext uri="{BB962C8B-B14F-4D97-AF65-F5344CB8AC3E}">
        <p14:creationId xmlns:p14="http://schemas.microsoft.com/office/powerpoint/2010/main" val="953922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7024" y="1"/>
            <a:ext cx="5179325" cy="1366528"/>
          </a:xfrm>
          <a:prstGeom prst="rect">
            <a:avLst/>
          </a:prstGeom>
        </p:spPr>
        <p:txBody>
          <a:bodyPr wrap="square">
            <a:spAutoFit/>
          </a:bodyPr>
          <a:lstStyle/>
          <a:p>
            <a:pPr>
              <a:lnSpc>
                <a:spcPct val="115000"/>
              </a:lnSpc>
              <a:spcAft>
                <a:spcPts val="800"/>
              </a:spcAft>
            </a:pPr>
            <a:r>
              <a:rPr lang="en-US" sz="3600" dirty="0">
                <a:solidFill>
                  <a:schemeClr val="accent3">
                    <a:lumMod val="75000"/>
                  </a:schemeClr>
                </a:solidFill>
                <a:effectLst/>
                <a:latin typeface="+mj-lt"/>
                <a:ea typeface="Times New Roman" panose="02020603050405020304" pitchFamily="18" charset="0"/>
                <a:cs typeface="Times New Roman" panose="02020603050405020304" pitchFamily="18" charset="0"/>
              </a:rPr>
              <a:t>RFID Equivalent circuit model</a:t>
            </a:r>
          </a:p>
        </p:txBody>
      </p:sp>
      <p:pic>
        <p:nvPicPr>
          <p:cNvPr id="3" name="Picture 2" descr="J:\Cap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150" y="675249"/>
            <a:ext cx="6438332" cy="5704764"/>
          </a:xfrm>
          <a:prstGeom prst="rect">
            <a:avLst/>
          </a:prstGeom>
          <a:noFill/>
          <a:ln>
            <a:noFill/>
          </a:ln>
        </p:spPr>
      </p:pic>
    </p:spTree>
    <p:extLst>
      <p:ext uri="{BB962C8B-B14F-4D97-AF65-F5344CB8AC3E}">
        <p14:creationId xmlns:p14="http://schemas.microsoft.com/office/powerpoint/2010/main" val="491081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02" y="387971"/>
            <a:ext cx="8877869" cy="5755422"/>
          </a:xfrm>
          <a:prstGeom prst="rect">
            <a:avLst/>
          </a:prstGeom>
        </p:spPr>
        <p:txBody>
          <a:bodyPr wrap="square">
            <a:spAutoFit/>
          </a:bodyPr>
          <a:lstStyle/>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The reader emits a carrier wave that is (amplitude) modulated with the transmitted data. </a:t>
            </a:r>
          </a:p>
          <a:p>
            <a:pPr marL="457200" marR="0" lvl="0" indent="-457200">
              <a:lnSpc>
                <a:spcPct val="115000"/>
              </a:lnSpc>
              <a:spcBef>
                <a:spcPts val="0"/>
              </a:spcBef>
              <a:spcAft>
                <a:spcPts val="0"/>
              </a:spcAft>
              <a:buFont typeface="Wingdings" panose="05000000000000000000" pitchFamily="2" charset="2"/>
              <a:buChar char="Ø"/>
              <a:tabLst>
                <a:tab pos="457200" algn="l"/>
              </a:tabLst>
            </a:pPr>
            <a:r>
              <a:rPr lang="en-US" sz="3200" dirty="0">
                <a:effectLst/>
                <a:latin typeface="+mj-lt"/>
                <a:ea typeface="Times New Roman" panose="02020603050405020304" pitchFamily="18" charset="0"/>
                <a:cs typeface="Times New Roman" panose="02020603050405020304" pitchFamily="18" charset="0"/>
              </a:rPr>
              <a:t>The tag has two circuits :</a:t>
            </a:r>
          </a:p>
          <a:p>
            <a:pPr marL="342900" marR="0" lvl="0" indent="-342900">
              <a:lnSpc>
                <a:spcPct val="115000"/>
              </a:lnSpc>
              <a:spcBef>
                <a:spcPts val="0"/>
              </a:spcBef>
              <a:spcAft>
                <a:spcPts val="0"/>
              </a:spcAft>
              <a:buFont typeface="Wingdings" panose="05000000000000000000" pitchFamily="2" charset="2"/>
              <a:buChar char=""/>
            </a:pPr>
            <a:r>
              <a:rPr lang="en-US" sz="3200" dirty="0">
                <a:effectLst/>
                <a:latin typeface="+mj-lt"/>
                <a:ea typeface="Times New Roman" panose="02020603050405020304" pitchFamily="18" charset="0"/>
                <a:cs typeface="Times New Roman" panose="02020603050405020304" pitchFamily="18" charset="0"/>
              </a:rPr>
              <a:t> One circuit rectifies and smoothens the incoming stream as “DC power supply”</a:t>
            </a:r>
          </a:p>
          <a:p>
            <a:pPr marL="342900" marR="0" lvl="0" indent="-342900">
              <a:lnSpc>
                <a:spcPct val="115000"/>
              </a:lnSpc>
              <a:spcBef>
                <a:spcPts val="0"/>
              </a:spcBef>
              <a:spcAft>
                <a:spcPts val="800"/>
              </a:spcAft>
              <a:buFont typeface="Wingdings" panose="05000000000000000000" pitchFamily="2" charset="2"/>
              <a:buChar char=""/>
            </a:pPr>
            <a:r>
              <a:rPr lang="en-US" sz="3200" dirty="0">
                <a:effectLst/>
                <a:latin typeface="+mj-lt"/>
                <a:ea typeface="Times New Roman" panose="02020603050405020304" pitchFamily="18" charset="0"/>
                <a:cs typeface="Times New Roman" panose="02020603050405020304" pitchFamily="18" charset="0"/>
              </a:rPr>
              <a:t>The other uses a shorter time constant (smaller capacitor) to achieve “envelope detection”- this yields a digital signal that can be interpreted by a processor.</a:t>
            </a:r>
          </a:p>
        </p:txBody>
      </p:sp>
    </p:spTree>
    <p:extLst>
      <p:ext uri="{BB962C8B-B14F-4D97-AF65-F5344CB8AC3E}">
        <p14:creationId xmlns:p14="http://schemas.microsoft.com/office/powerpoint/2010/main" val="3281697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Cap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34" y="1009935"/>
            <a:ext cx="7195782" cy="5322627"/>
          </a:xfrm>
          <a:prstGeom prst="rect">
            <a:avLst/>
          </a:prstGeom>
          <a:noFill/>
          <a:ln>
            <a:noFill/>
          </a:ln>
        </p:spPr>
      </p:pic>
      <p:sp>
        <p:nvSpPr>
          <p:cNvPr id="3" name="Rectangle 2"/>
          <p:cNvSpPr/>
          <p:nvPr/>
        </p:nvSpPr>
        <p:spPr>
          <a:xfrm>
            <a:off x="2181037" y="139166"/>
            <a:ext cx="3182533" cy="1366528"/>
          </a:xfrm>
          <a:prstGeom prst="rect">
            <a:avLst/>
          </a:prstGeom>
        </p:spPr>
        <p:txBody>
          <a:bodyPr wrap="square">
            <a:spAutoFit/>
          </a:bodyPr>
          <a:lstStyle/>
          <a:p>
            <a:pPr algn="ctr">
              <a:lnSpc>
                <a:spcPct val="115000"/>
              </a:lnSpc>
              <a:spcAft>
                <a:spcPts val="800"/>
              </a:spcAft>
            </a:pPr>
            <a:r>
              <a:rPr lang="en-US" sz="3600" dirty="0">
                <a:solidFill>
                  <a:schemeClr val="accent3">
                    <a:lumMod val="75000"/>
                  </a:schemeClr>
                </a:solidFill>
                <a:effectLst/>
                <a:latin typeface="+mj-lt"/>
                <a:ea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8545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AMIT\Desktop\slide-3-728 xd.jpg"/>
          <p:cNvPicPr>
            <a:picLocks noChangeAspect="1" noChangeArrowheads="1"/>
          </p:cNvPicPr>
          <p:nvPr/>
        </p:nvPicPr>
        <p:blipFill>
          <a:blip r:embed="rId2" cstate="print"/>
          <a:srcRect/>
          <a:stretch>
            <a:fillRect/>
          </a:stretch>
        </p:blipFill>
        <p:spPr bwMode="auto">
          <a:xfrm>
            <a:off x="228600" y="152400"/>
            <a:ext cx="8763000" cy="6477000"/>
          </a:xfrm>
          <a:prstGeom prst="rect">
            <a:avLst/>
          </a:prstGeom>
          <a:noFill/>
        </p:spPr>
      </p:pic>
    </p:spTree>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MIT\Desktop\slide-1-728.jpg"/>
          <p:cNvPicPr>
            <a:picLocks noChangeAspect="1" noChangeArrowheads="1"/>
          </p:cNvPicPr>
          <p:nvPr/>
        </p:nvPicPr>
        <p:blipFill>
          <a:blip r:embed="rId2" cstate="print"/>
          <a:srcRect/>
          <a:stretch>
            <a:fillRect/>
          </a:stretch>
        </p:blipFill>
        <p:spPr bwMode="auto">
          <a:xfrm>
            <a:off x="152400" y="152400"/>
            <a:ext cx="8534400" cy="5562600"/>
          </a:xfrm>
          <a:prstGeom prst="rect">
            <a:avLst/>
          </a:prstGeom>
          <a:noFill/>
        </p:spPr>
      </p:pic>
    </p:spTree>
  </p:cSld>
  <p:clrMapOvr>
    <a:masterClrMapping/>
  </p:clrMapOvr>
  <p:transition spd="slow">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AMIT\Desktop\df.jpg"/>
          <p:cNvPicPr>
            <a:picLocks noChangeAspect="1" noChangeArrowheads="1"/>
          </p:cNvPicPr>
          <p:nvPr/>
        </p:nvPicPr>
        <p:blipFill>
          <a:blip r:embed="rId2" cstate="print"/>
          <a:srcRect/>
          <a:stretch>
            <a:fillRect/>
          </a:stretch>
        </p:blipFill>
        <p:spPr bwMode="auto">
          <a:xfrm>
            <a:off x="228600" y="381000"/>
            <a:ext cx="8686800" cy="6172200"/>
          </a:xfrm>
          <a:prstGeom prst="rect">
            <a:avLst/>
          </a:prstGeom>
          <a:noFill/>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7467600" cy="4524315"/>
          </a:xfrm>
          <a:prstGeom prst="rect">
            <a:avLst/>
          </a:prstGeom>
        </p:spPr>
        <p:txBody>
          <a:bodyPr wrap="square">
            <a:spAutoFit/>
          </a:bodyPr>
          <a:lstStyle/>
          <a:p>
            <a:r>
              <a:rPr lang="en-US" sz="3600" dirty="0"/>
              <a:t>The system offers diverse frequency band ranging from low frequencies to microwave frequencies :</a:t>
            </a:r>
          </a:p>
          <a:p>
            <a:endParaRPr lang="en-US" sz="3600" dirty="0"/>
          </a:p>
          <a:p>
            <a:r>
              <a:rPr lang="en-US" sz="3600" dirty="0"/>
              <a:t> Low Frequency: 125-134 KHz</a:t>
            </a:r>
          </a:p>
          <a:p>
            <a:r>
              <a:rPr lang="en-US" sz="3600" dirty="0"/>
              <a:t> High Frequency: 13.56 MHz </a:t>
            </a:r>
          </a:p>
          <a:p>
            <a:r>
              <a:rPr lang="en-US" sz="3600" dirty="0"/>
              <a:t>Ultra High Frequency: 902-928 MHz Microwave Frequency: 2.4 GHz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AMIT\Desktop\slide-2-728mjk.jpg"/>
          <p:cNvPicPr>
            <a:picLocks noChangeAspect="1" noChangeArrowheads="1"/>
          </p:cNvPicPr>
          <p:nvPr/>
        </p:nvPicPr>
        <p:blipFill>
          <a:blip r:embed="rId2" cstate="print"/>
          <a:srcRect/>
          <a:stretch>
            <a:fillRect/>
          </a:stretch>
        </p:blipFill>
        <p:spPr bwMode="auto">
          <a:xfrm>
            <a:off x="228600" y="381000"/>
            <a:ext cx="8686800" cy="6019800"/>
          </a:xfrm>
          <a:prstGeom prst="rect">
            <a:avLst/>
          </a:prstGeom>
          <a:noFill/>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43834" y="6286520"/>
            <a:ext cx="1500166" cy="828684"/>
          </a:xfrm>
        </p:spPr>
        <p:txBody>
          <a:bodyPr>
            <a:normAutofit/>
          </a:bodyPr>
          <a:lstStyle/>
          <a:p>
            <a:r>
              <a:rPr lang="en-US" sz="2000" dirty="0">
                <a:solidFill>
                  <a:srgbClr val="002060"/>
                </a:solidFill>
                <a:latin typeface="Cooper Black" pitchFamily="18" charset="0"/>
              </a:rPr>
              <a:t>JNIT</a:t>
            </a:r>
            <a:endParaRPr lang="en-IN" sz="2000" dirty="0">
              <a:solidFill>
                <a:srgbClr val="002060"/>
              </a:solidFill>
              <a:latin typeface="Cooper Black" pitchFamily="18" charset="0"/>
            </a:endParaRPr>
          </a:p>
        </p:txBody>
      </p:sp>
      <p:graphicFrame>
        <p:nvGraphicFramePr>
          <p:cNvPr id="18436" name="Object 6"/>
          <p:cNvGraphicFramePr>
            <a:graphicFrameLocks noChangeAspect="1"/>
          </p:cNvGraphicFramePr>
          <p:nvPr/>
        </p:nvGraphicFramePr>
        <p:xfrm>
          <a:off x="285720" y="357166"/>
          <a:ext cx="8553480" cy="5929354"/>
        </p:xfrm>
        <a:graphic>
          <a:graphicData uri="http://schemas.openxmlformats.org/presentationml/2006/ole">
            <mc:AlternateContent xmlns:mc="http://schemas.openxmlformats.org/markup-compatibility/2006">
              <mc:Choice xmlns:v="urn:schemas-microsoft-com:vml" Requires="v">
                <p:oleObj spid="_x0000_s1026" name="Bitmap Image" r:id="rId3" imgW="5219048" imgH="3772427" progId="PBrush">
                  <p:embed/>
                </p:oleObj>
              </mc:Choice>
              <mc:Fallback>
                <p:oleObj name="Bitmap Image" r:id="rId3" imgW="5219048" imgH="3772427"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357166"/>
                        <a:ext cx="8553480" cy="592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TotalTime>
  <Words>1124</Words>
  <Application>Microsoft Office PowerPoint</Application>
  <PresentationFormat>On-screen Show (4:3)</PresentationFormat>
  <Paragraphs>104</Paragraphs>
  <Slides>38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Cooper Black</vt:lpstr>
      <vt:lpstr>Symbol</vt:lpstr>
      <vt:lpstr>Times New Roman</vt:lpstr>
      <vt:lpstr>Wingdings</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Coding and Modulation</vt:lpstr>
      <vt:lpstr>Coding</vt:lpstr>
      <vt:lpstr>Coding Considerations</vt:lpstr>
      <vt:lpstr>Coding for Readers and Tags</vt:lpstr>
      <vt:lpstr>Modulation</vt:lpstr>
      <vt:lpstr>PowerPoint Presentation</vt:lpstr>
      <vt:lpstr>PowerPoint Presentation</vt:lpstr>
      <vt:lpstr>Interference TDMA time slots:tags Different Frequency bands:Readers Beacon frames:Readers  </vt:lpstr>
      <vt:lpstr>PowerPoint Presentation</vt:lpstr>
      <vt:lpstr>PowerPoint Presentation</vt:lpstr>
      <vt:lpstr>Example: RFID based attendance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samsung</dc:creator>
  <cp:lastModifiedBy>sarutigupta</cp:lastModifiedBy>
  <cp:revision>77</cp:revision>
  <dcterms:created xsi:type="dcterms:W3CDTF">2012-02-24T16:50:02Z</dcterms:created>
  <dcterms:modified xsi:type="dcterms:W3CDTF">2025-02-27T04:28:29Z</dcterms:modified>
</cp:coreProperties>
</file>