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"/>
  </p:notesMasterIdLst>
  <p:sldIdLst>
    <p:sldId id="256" r:id="rId2"/>
  </p:sldIdLst>
  <p:sldSz cx="30243463" cy="42773600"/>
  <p:notesSz cx="6797675" cy="9928225"/>
  <p:defaultTextStyle>
    <a:defPPr>
      <a:defRPr lang="ko-KR"/>
    </a:defPPr>
    <a:lvl1pPr algn="ctr" rtl="0" fontAlgn="base" latinLnBrk="1">
      <a:spcBef>
        <a:spcPct val="50000"/>
      </a:spcBef>
      <a:spcAft>
        <a:spcPct val="0"/>
      </a:spcAft>
      <a:defRPr kumimoji="1" sz="20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ctr" rtl="0" fontAlgn="base" latinLnBrk="1">
      <a:spcBef>
        <a:spcPct val="50000"/>
      </a:spcBef>
      <a:spcAft>
        <a:spcPct val="0"/>
      </a:spcAft>
      <a:defRPr kumimoji="1" sz="20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ctr" rtl="0" fontAlgn="base" latinLnBrk="1">
      <a:spcBef>
        <a:spcPct val="50000"/>
      </a:spcBef>
      <a:spcAft>
        <a:spcPct val="0"/>
      </a:spcAft>
      <a:defRPr kumimoji="1" sz="20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ctr" rtl="0" fontAlgn="base" latinLnBrk="1">
      <a:spcBef>
        <a:spcPct val="50000"/>
      </a:spcBef>
      <a:spcAft>
        <a:spcPct val="0"/>
      </a:spcAft>
      <a:defRPr kumimoji="1" sz="20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ctr" rtl="0" fontAlgn="base" latinLnBrk="1">
      <a:spcBef>
        <a:spcPct val="50000"/>
      </a:spcBef>
      <a:spcAft>
        <a:spcPct val="0"/>
      </a:spcAft>
      <a:defRPr kumimoji="1" sz="20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20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20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20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20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72">
          <p15:clr>
            <a:srgbClr val="A4A3A4"/>
          </p15:clr>
        </p15:guide>
        <p15:guide id="2" pos="952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FFCC00"/>
    <a:srgbClr val="FF9900"/>
    <a:srgbClr val="00FFFF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115" autoAdjust="0"/>
    <p:restoredTop sz="96327" autoAdjust="0"/>
  </p:normalViewPr>
  <p:slideViewPr>
    <p:cSldViewPr>
      <p:cViewPr varScale="1">
        <p:scale>
          <a:sx n="20" d="100"/>
          <a:sy n="20" d="100"/>
        </p:scale>
        <p:origin x="2976" y="320"/>
      </p:cViewPr>
      <p:guideLst>
        <p:guide orient="horz" pos="13472"/>
        <p:guide pos="952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14" d="100"/>
          <a:sy n="114" d="100"/>
        </p:scale>
        <p:origin x="443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3082CB-2528-4A2B-BF24-D455B397A963}" type="datetimeFigureOut">
              <a:rPr lang="ko-KR" altLang="en-US" smtClean="0"/>
              <a:t>2024. 3. 24.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214563" y="1241425"/>
            <a:ext cx="23685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A4DCF3-8D79-4697-8A0A-D0BDB32B89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1926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4DCF3-8D79-4697-8A0A-D0BDB32B896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983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780433" y="7000219"/>
            <a:ext cx="22682597" cy="14891550"/>
          </a:xfrm>
        </p:spPr>
        <p:txBody>
          <a:bodyPr anchor="b"/>
          <a:lstStyle>
            <a:lvl1pPr algn="ctr">
              <a:defRPr sz="14884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780433" y="22466044"/>
            <a:ext cx="22682597" cy="10327049"/>
          </a:xfrm>
        </p:spPr>
        <p:txBody>
          <a:bodyPr/>
          <a:lstStyle>
            <a:lvl1pPr marL="0" indent="0" algn="ctr">
              <a:buNone/>
              <a:defRPr sz="5953"/>
            </a:lvl1pPr>
            <a:lvl2pPr marL="1134130" indent="0" algn="ctr">
              <a:buNone/>
              <a:defRPr sz="4961"/>
            </a:lvl2pPr>
            <a:lvl3pPr marL="2268261" indent="0" algn="ctr">
              <a:buNone/>
              <a:defRPr sz="4465"/>
            </a:lvl3pPr>
            <a:lvl4pPr marL="3402391" indent="0" algn="ctr">
              <a:buNone/>
              <a:defRPr sz="3969"/>
            </a:lvl4pPr>
            <a:lvl5pPr marL="4536521" indent="0" algn="ctr">
              <a:buNone/>
              <a:defRPr sz="3969"/>
            </a:lvl5pPr>
            <a:lvl6pPr marL="5670652" indent="0" algn="ctr">
              <a:buNone/>
              <a:defRPr sz="3969"/>
            </a:lvl6pPr>
            <a:lvl7pPr marL="6804782" indent="0" algn="ctr">
              <a:buNone/>
              <a:defRPr sz="3969"/>
            </a:lvl7pPr>
            <a:lvl8pPr marL="7938912" indent="0" algn="ctr">
              <a:buNone/>
              <a:defRPr sz="3969"/>
            </a:lvl8pPr>
            <a:lvl9pPr marL="9073043" indent="0" algn="ctr">
              <a:buNone/>
              <a:defRPr sz="3969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EDBA7-4A07-4823-9F44-15B13B367D7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87376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6FF12-7917-4FDC-BBBF-827741D6C75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83764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21642978" y="2277298"/>
            <a:ext cx="6521247" cy="3624864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079238" y="2277298"/>
            <a:ext cx="19185697" cy="3624864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CD29F-1E89-4B7E-94A2-E8F66E6DFCC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57385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CD693-DBCF-41CB-8E38-495C0A55FB8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21846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63486" y="10663703"/>
            <a:ext cx="26084987" cy="17792626"/>
          </a:xfrm>
        </p:spPr>
        <p:txBody>
          <a:bodyPr anchor="b"/>
          <a:lstStyle>
            <a:lvl1pPr>
              <a:defRPr sz="14884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063486" y="28624654"/>
            <a:ext cx="26084987" cy="9356722"/>
          </a:xfrm>
        </p:spPr>
        <p:txBody>
          <a:bodyPr/>
          <a:lstStyle>
            <a:lvl1pPr marL="0" indent="0">
              <a:buNone/>
              <a:defRPr sz="5953">
                <a:solidFill>
                  <a:schemeClr val="tx1">
                    <a:tint val="75000"/>
                  </a:schemeClr>
                </a:solidFill>
              </a:defRPr>
            </a:lvl1pPr>
            <a:lvl2pPr marL="1134130" indent="0">
              <a:buNone/>
              <a:defRPr sz="4961">
                <a:solidFill>
                  <a:schemeClr val="tx1">
                    <a:tint val="75000"/>
                  </a:schemeClr>
                </a:solidFill>
              </a:defRPr>
            </a:lvl2pPr>
            <a:lvl3pPr marL="2268261" indent="0">
              <a:buNone/>
              <a:defRPr sz="4465">
                <a:solidFill>
                  <a:schemeClr val="tx1">
                    <a:tint val="75000"/>
                  </a:schemeClr>
                </a:solidFill>
              </a:defRPr>
            </a:lvl3pPr>
            <a:lvl4pPr marL="3402391" indent="0">
              <a:buNone/>
              <a:defRPr sz="3969">
                <a:solidFill>
                  <a:schemeClr val="tx1">
                    <a:tint val="75000"/>
                  </a:schemeClr>
                </a:solidFill>
              </a:defRPr>
            </a:lvl4pPr>
            <a:lvl5pPr marL="4536521" indent="0">
              <a:buNone/>
              <a:defRPr sz="3969">
                <a:solidFill>
                  <a:schemeClr val="tx1">
                    <a:tint val="75000"/>
                  </a:schemeClr>
                </a:solidFill>
              </a:defRPr>
            </a:lvl5pPr>
            <a:lvl6pPr marL="5670652" indent="0">
              <a:buNone/>
              <a:defRPr sz="3969">
                <a:solidFill>
                  <a:schemeClr val="tx1">
                    <a:tint val="75000"/>
                  </a:schemeClr>
                </a:solidFill>
              </a:defRPr>
            </a:lvl6pPr>
            <a:lvl7pPr marL="6804782" indent="0">
              <a:buNone/>
              <a:defRPr sz="3969">
                <a:solidFill>
                  <a:schemeClr val="tx1">
                    <a:tint val="75000"/>
                  </a:schemeClr>
                </a:solidFill>
              </a:defRPr>
            </a:lvl7pPr>
            <a:lvl8pPr marL="7938912" indent="0">
              <a:buNone/>
              <a:defRPr sz="3969">
                <a:solidFill>
                  <a:schemeClr val="tx1">
                    <a:tint val="75000"/>
                  </a:schemeClr>
                </a:solidFill>
              </a:defRPr>
            </a:lvl8pPr>
            <a:lvl9pPr marL="9073043" indent="0">
              <a:buNone/>
              <a:defRPr sz="39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0C356-B28A-4E2A-B8FD-9D17D359CCA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68742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2079238" y="11386491"/>
            <a:ext cx="12853472" cy="2713945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5310753" y="11386491"/>
            <a:ext cx="12853472" cy="2713945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BB9A8-3784-463A-8F8E-8F63DDAE834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73114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83177" y="2277301"/>
            <a:ext cx="26084987" cy="826758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083179" y="10485476"/>
            <a:ext cx="12794401" cy="5138770"/>
          </a:xfrm>
        </p:spPr>
        <p:txBody>
          <a:bodyPr anchor="b"/>
          <a:lstStyle>
            <a:lvl1pPr marL="0" indent="0">
              <a:buNone/>
              <a:defRPr sz="5953" b="1"/>
            </a:lvl1pPr>
            <a:lvl2pPr marL="1134130" indent="0">
              <a:buNone/>
              <a:defRPr sz="4961" b="1"/>
            </a:lvl2pPr>
            <a:lvl3pPr marL="2268261" indent="0">
              <a:buNone/>
              <a:defRPr sz="4465" b="1"/>
            </a:lvl3pPr>
            <a:lvl4pPr marL="3402391" indent="0">
              <a:buNone/>
              <a:defRPr sz="3969" b="1"/>
            </a:lvl4pPr>
            <a:lvl5pPr marL="4536521" indent="0">
              <a:buNone/>
              <a:defRPr sz="3969" b="1"/>
            </a:lvl5pPr>
            <a:lvl6pPr marL="5670652" indent="0">
              <a:buNone/>
              <a:defRPr sz="3969" b="1"/>
            </a:lvl6pPr>
            <a:lvl7pPr marL="6804782" indent="0">
              <a:buNone/>
              <a:defRPr sz="3969" b="1"/>
            </a:lvl7pPr>
            <a:lvl8pPr marL="7938912" indent="0">
              <a:buNone/>
              <a:defRPr sz="3969" b="1"/>
            </a:lvl8pPr>
            <a:lvl9pPr marL="9073043" indent="0">
              <a:buNone/>
              <a:defRPr sz="3969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2083179" y="15624245"/>
            <a:ext cx="12794401" cy="2298091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15310753" y="10485476"/>
            <a:ext cx="12857411" cy="5138770"/>
          </a:xfrm>
        </p:spPr>
        <p:txBody>
          <a:bodyPr anchor="b"/>
          <a:lstStyle>
            <a:lvl1pPr marL="0" indent="0">
              <a:buNone/>
              <a:defRPr sz="5953" b="1"/>
            </a:lvl1pPr>
            <a:lvl2pPr marL="1134130" indent="0">
              <a:buNone/>
              <a:defRPr sz="4961" b="1"/>
            </a:lvl2pPr>
            <a:lvl3pPr marL="2268261" indent="0">
              <a:buNone/>
              <a:defRPr sz="4465" b="1"/>
            </a:lvl3pPr>
            <a:lvl4pPr marL="3402391" indent="0">
              <a:buNone/>
              <a:defRPr sz="3969" b="1"/>
            </a:lvl4pPr>
            <a:lvl5pPr marL="4536521" indent="0">
              <a:buNone/>
              <a:defRPr sz="3969" b="1"/>
            </a:lvl5pPr>
            <a:lvl6pPr marL="5670652" indent="0">
              <a:buNone/>
              <a:defRPr sz="3969" b="1"/>
            </a:lvl6pPr>
            <a:lvl7pPr marL="6804782" indent="0">
              <a:buNone/>
              <a:defRPr sz="3969" b="1"/>
            </a:lvl7pPr>
            <a:lvl8pPr marL="7938912" indent="0">
              <a:buNone/>
              <a:defRPr sz="3969" b="1"/>
            </a:lvl8pPr>
            <a:lvl9pPr marL="9073043" indent="0">
              <a:buNone/>
              <a:defRPr sz="3969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15310753" y="15624245"/>
            <a:ext cx="12857411" cy="2298091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4D73E-C0A4-4D40-97C1-872E87152B2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91657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318D3-0874-452F-8F0C-56942998436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44360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7C8A5-CB65-4E0E-AA34-60071DE41C1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38942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83179" y="2851573"/>
            <a:ext cx="9754303" cy="9980507"/>
          </a:xfrm>
        </p:spPr>
        <p:txBody>
          <a:bodyPr anchor="b"/>
          <a:lstStyle>
            <a:lvl1pPr>
              <a:defRPr sz="7938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857411" y="6158609"/>
            <a:ext cx="15310753" cy="30396980"/>
          </a:xfrm>
        </p:spPr>
        <p:txBody>
          <a:bodyPr/>
          <a:lstStyle>
            <a:lvl1pPr>
              <a:defRPr sz="7938"/>
            </a:lvl1pPr>
            <a:lvl2pPr>
              <a:defRPr sz="6946"/>
            </a:lvl2pPr>
            <a:lvl3pPr>
              <a:defRPr sz="5953"/>
            </a:lvl3pPr>
            <a:lvl4pPr>
              <a:defRPr sz="4961"/>
            </a:lvl4pPr>
            <a:lvl5pPr>
              <a:defRPr sz="4961"/>
            </a:lvl5pPr>
            <a:lvl6pPr>
              <a:defRPr sz="4961"/>
            </a:lvl6pPr>
            <a:lvl7pPr>
              <a:defRPr sz="4961"/>
            </a:lvl7pPr>
            <a:lvl8pPr>
              <a:defRPr sz="4961"/>
            </a:lvl8pPr>
            <a:lvl9pPr>
              <a:defRPr sz="496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083179" y="12832080"/>
            <a:ext cx="9754303" cy="23773016"/>
          </a:xfrm>
        </p:spPr>
        <p:txBody>
          <a:bodyPr/>
          <a:lstStyle>
            <a:lvl1pPr marL="0" indent="0">
              <a:buNone/>
              <a:defRPr sz="3969"/>
            </a:lvl1pPr>
            <a:lvl2pPr marL="1134130" indent="0">
              <a:buNone/>
              <a:defRPr sz="3473"/>
            </a:lvl2pPr>
            <a:lvl3pPr marL="2268261" indent="0">
              <a:buNone/>
              <a:defRPr sz="2977"/>
            </a:lvl3pPr>
            <a:lvl4pPr marL="3402391" indent="0">
              <a:buNone/>
              <a:defRPr sz="2481"/>
            </a:lvl4pPr>
            <a:lvl5pPr marL="4536521" indent="0">
              <a:buNone/>
              <a:defRPr sz="2481"/>
            </a:lvl5pPr>
            <a:lvl6pPr marL="5670652" indent="0">
              <a:buNone/>
              <a:defRPr sz="2481"/>
            </a:lvl6pPr>
            <a:lvl7pPr marL="6804782" indent="0">
              <a:buNone/>
              <a:defRPr sz="2481"/>
            </a:lvl7pPr>
            <a:lvl8pPr marL="7938912" indent="0">
              <a:buNone/>
              <a:defRPr sz="2481"/>
            </a:lvl8pPr>
            <a:lvl9pPr marL="9073043" indent="0">
              <a:buNone/>
              <a:defRPr sz="248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C179A-F3BF-4DFC-9555-68553462870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69348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83179" y="2851573"/>
            <a:ext cx="9754303" cy="9980507"/>
          </a:xfrm>
        </p:spPr>
        <p:txBody>
          <a:bodyPr anchor="b"/>
          <a:lstStyle>
            <a:lvl1pPr>
              <a:defRPr sz="7938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2857411" y="6158609"/>
            <a:ext cx="15310753" cy="30396980"/>
          </a:xfrm>
        </p:spPr>
        <p:txBody>
          <a:bodyPr/>
          <a:lstStyle>
            <a:lvl1pPr marL="0" indent="0">
              <a:buNone/>
              <a:defRPr sz="7938"/>
            </a:lvl1pPr>
            <a:lvl2pPr marL="1134130" indent="0">
              <a:buNone/>
              <a:defRPr sz="6946"/>
            </a:lvl2pPr>
            <a:lvl3pPr marL="2268261" indent="0">
              <a:buNone/>
              <a:defRPr sz="5953"/>
            </a:lvl3pPr>
            <a:lvl4pPr marL="3402391" indent="0">
              <a:buNone/>
              <a:defRPr sz="4961"/>
            </a:lvl4pPr>
            <a:lvl5pPr marL="4536521" indent="0">
              <a:buNone/>
              <a:defRPr sz="4961"/>
            </a:lvl5pPr>
            <a:lvl6pPr marL="5670652" indent="0">
              <a:buNone/>
              <a:defRPr sz="4961"/>
            </a:lvl6pPr>
            <a:lvl7pPr marL="6804782" indent="0">
              <a:buNone/>
              <a:defRPr sz="4961"/>
            </a:lvl7pPr>
            <a:lvl8pPr marL="7938912" indent="0">
              <a:buNone/>
              <a:defRPr sz="4961"/>
            </a:lvl8pPr>
            <a:lvl9pPr marL="9073043" indent="0">
              <a:buNone/>
              <a:defRPr sz="4961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083179" y="12832080"/>
            <a:ext cx="9754303" cy="23773016"/>
          </a:xfrm>
        </p:spPr>
        <p:txBody>
          <a:bodyPr/>
          <a:lstStyle>
            <a:lvl1pPr marL="0" indent="0">
              <a:buNone/>
              <a:defRPr sz="3969"/>
            </a:lvl1pPr>
            <a:lvl2pPr marL="1134130" indent="0">
              <a:buNone/>
              <a:defRPr sz="3473"/>
            </a:lvl2pPr>
            <a:lvl3pPr marL="2268261" indent="0">
              <a:buNone/>
              <a:defRPr sz="2977"/>
            </a:lvl3pPr>
            <a:lvl4pPr marL="3402391" indent="0">
              <a:buNone/>
              <a:defRPr sz="2481"/>
            </a:lvl4pPr>
            <a:lvl5pPr marL="4536521" indent="0">
              <a:buNone/>
              <a:defRPr sz="2481"/>
            </a:lvl5pPr>
            <a:lvl6pPr marL="5670652" indent="0">
              <a:buNone/>
              <a:defRPr sz="2481"/>
            </a:lvl6pPr>
            <a:lvl7pPr marL="6804782" indent="0">
              <a:buNone/>
              <a:defRPr sz="2481"/>
            </a:lvl7pPr>
            <a:lvl8pPr marL="7938912" indent="0">
              <a:buNone/>
              <a:defRPr sz="2481"/>
            </a:lvl8pPr>
            <a:lvl9pPr marL="9073043" indent="0">
              <a:buNone/>
              <a:defRPr sz="248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2B8F5-29EE-401C-938C-5ADFC644C08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04401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079238" y="2277301"/>
            <a:ext cx="26084987" cy="82675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079238" y="11386491"/>
            <a:ext cx="26084987" cy="27139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2079238" y="39644794"/>
            <a:ext cx="6804779" cy="22772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97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0018147" y="39644794"/>
            <a:ext cx="10207169" cy="22772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97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21359446" y="39644794"/>
            <a:ext cx="6804779" cy="22772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97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366D93-83ED-4885-A075-00D4DDC0D74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9903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2268261" rtl="0" eaLnBrk="1" latinLnBrk="1" hangingPunct="1">
        <a:lnSpc>
          <a:spcPct val="90000"/>
        </a:lnSpc>
        <a:spcBef>
          <a:spcPct val="0"/>
        </a:spcBef>
        <a:buNone/>
        <a:defRPr sz="1091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67065" indent="-567065" algn="l" defTabSz="2268261" rtl="0" eaLnBrk="1" latinLnBrk="1" hangingPunct="1">
        <a:lnSpc>
          <a:spcPct val="90000"/>
        </a:lnSpc>
        <a:spcBef>
          <a:spcPts val="2481"/>
        </a:spcBef>
        <a:buFont typeface="Arial" panose="020B0604020202020204" pitchFamily="34" charset="0"/>
        <a:buChar char="•"/>
        <a:defRPr sz="6946" kern="1200">
          <a:solidFill>
            <a:schemeClr val="tx1"/>
          </a:solidFill>
          <a:latin typeface="+mn-lt"/>
          <a:ea typeface="+mn-ea"/>
          <a:cs typeface="+mn-cs"/>
        </a:defRPr>
      </a:lvl1pPr>
      <a:lvl2pPr marL="1701195" indent="-567065" algn="l" defTabSz="2268261" rtl="0" eaLnBrk="1" latinLnBrk="1" hangingPunct="1">
        <a:lnSpc>
          <a:spcPct val="90000"/>
        </a:lnSpc>
        <a:spcBef>
          <a:spcPts val="1240"/>
        </a:spcBef>
        <a:buFont typeface="Arial" panose="020B0604020202020204" pitchFamily="34" charset="0"/>
        <a:buChar char="•"/>
        <a:defRPr sz="5953" kern="1200">
          <a:solidFill>
            <a:schemeClr val="tx1"/>
          </a:solidFill>
          <a:latin typeface="+mn-lt"/>
          <a:ea typeface="+mn-ea"/>
          <a:cs typeface="+mn-cs"/>
        </a:defRPr>
      </a:lvl2pPr>
      <a:lvl3pPr marL="2835326" indent="-567065" algn="l" defTabSz="2268261" rtl="0" eaLnBrk="1" latinLnBrk="1" hangingPunct="1">
        <a:lnSpc>
          <a:spcPct val="90000"/>
        </a:lnSpc>
        <a:spcBef>
          <a:spcPts val="1240"/>
        </a:spcBef>
        <a:buFont typeface="Arial" panose="020B0604020202020204" pitchFamily="34" charset="0"/>
        <a:buChar char="•"/>
        <a:defRPr sz="4961" kern="1200">
          <a:solidFill>
            <a:schemeClr val="tx1"/>
          </a:solidFill>
          <a:latin typeface="+mn-lt"/>
          <a:ea typeface="+mn-ea"/>
          <a:cs typeface="+mn-cs"/>
        </a:defRPr>
      </a:lvl3pPr>
      <a:lvl4pPr marL="3969456" indent="-567065" algn="l" defTabSz="2268261" rtl="0" eaLnBrk="1" latinLnBrk="1" hangingPunct="1">
        <a:lnSpc>
          <a:spcPct val="90000"/>
        </a:lnSpc>
        <a:spcBef>
          <a:spcPts val="1240"/>
        </a:spcBef>
        <a:buFont typeface="Arial" panose="020B0604020202020204" pitchFamily="34" charset="0"/>
        <a:buChar char="•"/>
        <a:defRPr sz="4465" kern="1200">
          <a:solidFill>
            <a:schemeClr val="tx1"/>
          </a:solidFill>
          <a:latin typeface="+mn-lt"/>
          <a:ea typeface="+mn-ea"/>
          <a:cs typeface="+mn-cs"/>
        </a:defRPr>
      </a:lvl4pPr>
      <a:lvl5pPr marL="5103586" indent="-567065" algn="l" defTabSz="2268261" rtl="0" eaLnBrk="1" latinLnBrk="1" hangingPunct="1">
        <a:lnSpc>
          <a:spcPct val="90000"/>
        </a:lnSpc>
        <a:spcBef>
          <a:spcPts val="1240"/>
        </a:spcBef>
        <a:buFont typeface="Arial" panose="020B0604020202020204" pitchFamily="34" charset="0"/>
        <a:buChar char="•"/>
        <a:defRPr sz="4465" kern="1200">
          <a:solidFill>
            <a:schemeClr val="tx1"/>
          </a:solidFill>
          <a:latin typeface="+mn-lt"/>
          <a:ea typeface="+mn-ea"/>
          <a:cs typeface="+mn-cs"/>
        </a:defRPr>
      </a:lvl5pPr>
      <a:lvl6pPr marL="6237717" indent="-567065" algn="l" defTabSz="2268261" rtl="0" eaLnBrk="1" latinLnBrk="1" hangingPunct="1">
        <a:lnSpc>
          <a:spcPct val="90000"/>
        </a:lnSpc>
        <a:spcBef>
          <a:spcPts val="1240"/>
        </a:spcBef>
        <a:buFont typeface="Arial" panose="020B0604020202020204" pitchFamily="34" charset="0"/>
        <a:buChar char="•"/>
        <a:defRPr sz="4465" kern="1200">
          <a:solidFill>
            <a:schemeClr val="tx1"/>
          </a:solidFill>
          <a:latin typeface="+mn-lt"/>
          <a:ea typeface="+mn-ea"/>
          <a:cs typeface="+mn-cs"/>
        </a:defRPr>
      </a:lvl6pPr>
      <a:lvl7pPr marL="7371847" indent="-567065" algn="l" defTabSz="2268261" rtl="0" eaLnBrk="1" latinLnBrk="1" hangingPunct="1">
        <a:lnSpc>
          <a:spcPct val="90000"/>
        </a:lnSpc>
        <a:spcBef>
          <a:spcPts val="1240"/>
        </a:spcBef>
        <a:buFont typeface="Arial" panose="020B0604020202020204" pitchFamily="34" charset="0"/>
        <a:buChar char="•"/>
        <a:defRPr sz="4465" kern="1200">
          <a:solidFill>
            <a:schemeClr val="tx1"/>
          </a:solidFill>
          <a:latin typeface="+mn-lt"/>
          <a:ea typeface="+mn-ea"/>
          <a:cs typeface="+mn-cs"/>
        </a:defRPr>
      </a:lvl7pPr>
      <a:lvl8pPr marL="8505977" indent="-567065" algn="l" defTabSz="2268261" rtl="0" eaLnBrk="1" latinLnBrk="1" hangingPunct="1">
        <a:lnSpc>
          <a:spcPct val="90000"/>
        </a:lnSpc>
        <a:spcBef>
          <a:spcPts val="1240"/>
        </a:spcBef>
        <a:buFont typeface="Arial" panose="020B0604020202020204" pitchFamily="34" charset="0"/>
        <a:buChar char="•"/>
        <a:defRPr sz="4465" kern="1200">
          <a:solidFill>
            <a:schemeClr val="tx1"/>
          </a:solidFill>
          <a:latin typeface="+mn-lt"/>
          <a:ea typeface="+mn-ea"/>
          <a:cs typeface="+mn-cs"/>
        </a:defRPr>
      </a:lvl8pPr>
      <a:lvl9pPr marL="9640108" indent="-567065" algn="l" defTabSz="2268261" rtl="0" eaLnBrk="1" latinLnBrk="1" hangingPunct="1">
        <a:lnSpc>
          <a:spcPct val="90000"/>
        </a:lnSpc>
        <a:spcBef>
          <a:spcPts val="1240"/>
        </a:spcBef>
        <a:buFont typeface="Arial" panose="020B0604020202020204" pitchFamily="34" charset="0"/>
        <a:buChar char="•"/>
        <a:defRPr sz="44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2268261" rtl="0" eaLnBrk="1" latinLnBrk="1" hangingPunct="1">
        <a:defRPr sz="4465" kern="1200">
          <a:solidFill>
            <a:schemeClr val="tx1"/>
          </a:solidFill>
          <a:latin typeface="+mn-lt"/>
          <a:ea typeface="+mn-ea"/>
          <a:cs typeface="+mn-cs"/>
        </a:defRPr>
      </a:lvl1pPr>
      <a:lvl2pPr marL="1134130" algn="l" defTabSz="2268261" rtl="0" eaLnBrk="1" latinLnBrk="1" hangingPunct="1">
        <a:defRPr sz="4465" kern="1200">
          <a:solidFill>
            <a:schemeClr val="tx1"/>
          </a:solidFill>
          <a:latin typeface="+mn-lt"/>
          <a:ea typeface="+mn-ea"/>
          <a:cs typeface="+mn-cs"/>
        </a:defRPr>
      </a:lvl2pPr>
      <a:lvl3pPr marL="2268261" algn="l" defTabSz="2268261" rtl="0" eaLnBrk="1" latinLnBrk="1" hangingPunct="1">
        <a:defRPr sz="4465" kern="1200">
          <a:solidFill>
            <a:schemeClr val="tx1"/>
          </a:solidFill>
          <a:latin typeface="+mn-lt"/>
          <a:ea typeface="+mn-ea"/>
          <a:cs typeface="+mn-cs"/>
        </a:defRPr>
      </a:lvl3pPr>
      <a:lvl4pPr marL="3402391" algn="l" defTabSz="2268261" rtl="0" eaLnBrk="1" latinLnBrk="1" hangingPunct="1">
        <a:defRPr sz="4465" kern="1200">
          <a:solidFill>
            <a:schemeClr val="tx1"/>
          </a:solidFill>
          <a:latin typeface="+mn-lt"/>
          <a:ea typeface="+mn-ea"/>
          <a:cs typeface="+mn-cs"/>
        </a:defRPr>
      </a:lvl4pPr>
      <a:lvl5pPr marL="4536521" algn="l" defTabSz="2268261" rtl="0" eaLnBrk="1" latinLnBrk="1" hangingPunct="1">
        <a:defRPr sz="4465" kern="1200">
          <a:solidFill>
            <a:schemeClr val="tx1"/>
          </a:solidFill>
          <a:latin typeface="+mn-lt"/>
          <a:ea typeface="+mn-ea"/>
          <a:cs typeface="+mn-cs"/>
        </a:defRPr>
      </a:lvl5pPr>
      <a:lvl6pPr marL="5670652" algn="l" defTabSz="2268261" rtl="0" eaLnBrk="1" latinLnBrk="1" hangingPunct="1">
        <a:defRPr sz="4465" kern="1200">
          <a:solidFill>
            <a:schemeClr val="tx1"/>
          </a:solidFill>
          <a:latin typeface="+mn-lt"/>
          <a:ea typeface="+mn-ea"/>
          <a:cs typeface="+mn-cs"/>
        </a:defRPr>
      </a:lvl6pPr>
      <a:lvl7pPr marL="6804782" algn="l" defTabSz="2268261" rtl="0" eaLnBrk="1" latinLnBrk="1" hangingPunct="1">
        <a:defRPr sz="4465" kern="1200">
          <a:solidFill>
            <a:schemeClr val="tx1"/>
          </a:solidFill>
          <a:latin typeface="+mn-lt"/>
          <a:ea typeface="+mn-ea"/>
          <a:cs typeface="+mn-cs"/>
        </a:defRPr>
      </a:lvl7pPr>
      <a:lvl8pPr marL="7938912" algn="l" defTabSz="2268261" rtl="0" eaLnBrk="1" latinLnBrk="1" hangingPunct="1">
        <a:defRPr sz="4465" kern="1200">
          <a:solidFill>
            <a:schemeClr val="tx1"/>
          </a:solidFill>
          <a:latin typeface="+mn-lt"/>
          <a:ea typeface="+mn-ea"/>
          <a:cs typeface="+mn-cs"/>
        </a:defRPr>
      </a:lvl8pPr>
      <a:lvl9pPr marL="9073043" algn="l" defTabSz="2268261" rtl="0" eaLnBrk="1" latinLnBrk="1" hangingPunct="1">
        <a:defRPr sz="44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AutoShape 5">
            <a:extLst>
              <a:ext uri="{FF2B5EF4-FFF2-40B4-BE49-F238E27FC236}">
                <a16:creationId xmlns:a16="http://schemas.microsoft.com/office/drawing/2014/main" id="{BE5ADE30-BFC2-4C81-B598-2CE7A71D7E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53779" y="34408752"/>
            <a:ext cx="13968413" cy="4604270"/>
          </a:xfrm>
          <a:prstGeom prst="roundRect">
            <a:avLst>
              <a:gd name="adj" fmla="val 925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normAutofit/>
          </a:bodyPr>
          <a:lstStyle/>
          <a:p>
            <a:pPr algn="l"/>
            <a:r>
              <a:rPr lang="ko-KR" altLang="en-US" sz="3400" b="0" dirty="0">
                <a:latin typeface="+mj-ea"/>
                <a:ea typeface="+mj-ea"/>
              </a:rPr>
              <a:t> 애플리케이션은 성공적으로 구동한다</a:t>
            </a:r>
            <a:r>
              <a:rPr lang="en-US" altLang="ko-KR" sz="3400" b="0" dirty="0">
                <a:latin typeface="+mj-ea"/>
                <a:ea typeface="+mj-ea"/>
              </a:rPr>
              <a:t>.</a:t>
            </a:r>
          </a:p>
          <a:p>
            <a:pPr algn="l"/>
            <a:r>
              <a:rPr lang="ko-KR" altLang="en-US" sz="3400" b="0" dirty="0">
                <a:latin typeface="+mj-ea"/>
                <a:ea typeface="+mj-ea"/>
              </a:rPr>
              <a:t> 하지만 학습데이터를 짧은 기간 동안 수작업으로 제작하여 데이터의 분량이 충분하지 못해 확률이 높지 않고 신뢰할 만한 정보라고 보기 힘들다</a:t>
            </a:r>
            <a:r>
              <a:rPr lang="en-US" altLang="ko-KR" sz="3400" b="0" dirty="0">
                <a:latin typeface="+mj-ea"/>
                <a:ea typeface="+mj-ea"/>
              </a:rPr>
              <a:t>. </a:t>
            </a:r>
            <a:r>
              <a:rPr lang="ko-KR" altLang="en-US" sz="3400" b="0" dirty="0">
                <a:latin typeface="+mj-ea"/>
                <a:ea typeface="+mj-ea"/>
              </a:rPr>
              <a:t>그렇지만</a:t>
            </a:r>
            <a:r>
              <a:rPr lang="en-US" altLang="ko-KR" sz="3400" b="0" dirty="0">
                <a:latin typeface="+mj-ea"/>
                <a:ea typeface="+mj-ea"/>
              </a:rPr>
              <a:t> </a:t>
            </a:r>
            <a:r>
              <a:rPr lang="ko-KR" altLang="en-US" sz="3400" b="0" dirty="0">
                <a:latin typeface="+mj-ea"/>
                <a:ea typeface="+mj-ea"/>
              </a:rPr>
              <a:t>이는 데이터를 수집하기만 하면 해결되는 문제이다</a:t>
            </a:r>
            <a:r>
              <a:rPr lang="en-US" altLang="ko-KR" sz="3400" b="0" dirty="0">
                <a:latin typeface="+mj-ea"/>
                <a:ea typeface="+mj-ea"/>
              </a:rPr>
              <a:t>.</a:t>
            </a:r>
          </a:p>
          <a:p>
            <a:pPr algn="l"/>
            <a:r>
              <a:rPr lang="en-US" altLang="ko-KR" sz="3400" b="0" dirty="0">
                <a:latin typeface="+mj-ea"/>
                <a:ea typeface="+mj-ea"/>
              </a:rPr>
              <a:t> </a:t>
            </a:r>
            <a:r>
              <a:rPr lang="ko-KR" altLang="en-US" sz="3400" b="0" dirty="0">
                <a:latin typeface="+mj-ea"/>
                <a:ea typeface="+mj-ea"/>
              </a:rPr>
              <a:t>또한 기존 시장에 없던 새로운 시스템을 개발하면서 많은 개발자들의 참여를 유도하는 것에 의의가 있다</a:t>
            </a:r>
            <a:r>
              <a:rPr lang="en-US" altLang="ko-KR" sz="3400" b="0" dirty="0">
                <a:latin typeface="+mj-ea"/>
                <a:ea typeface="+mj-ea"/>
              </a:rPr>
              <a:t>.</a:t>
            </a:r>
          </a:p>
        </p:txBody>
      </p:sp>
      <p:sp>
        <p:nvSpPr>
          <p:cNvPr id="61" name="AutoShape 5">
            <a:extLst>
              <a:ext uri="{FF2B5EF4-FFF2-40B4-BE49-F238E27FC236}">
                <a16:creationId xmlns:a16="http://schemas.microsoft.com/office/drawing/2014/main" id="{D178AE83-28D2-479F-A804-F3BC30D7C0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53779" y="39904988"/>
            <a:ext cx="13968413" cy="2148108"/>
          </a:xfrm>
          <a:prstGeom prst="roundRect">
            <a:avLst>
              <a:gd name="adj" fmla="val 925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normAutofit/>
          </a:bodyPr>
          <a:lstStyle/>
          <a:p>
            <a:pPr algn="l" latinLnBrk="0"/>
            <a:r>
              <a:rPr lang="ko-KR" altLang="en-US" sz="3300" b="0" dirty="0">
                <a:latin typeface="+mj-ea"/>
                <a:ea typeface="+mj-ea"/>
              </a:rPr>
              <a:t> </a:t>
            </a:r>
            <a:r>
              <a:rPr lang="ko-KR" altLang="en-US" sz="3300" b="0" dirty="0" err="1">
                <a:latin typeface="+mj-ea"/>
                <a:ea typeface="+mj-ea"/>
              </a:rPr>
              <a:t>대한내과학회</a:t>
            </a:r>
            <a:r>
              <a:rPr lang="en-US" altLang="ko-KR" sz="3300" b="0" dirty="0">
                <a:latin typeface="+mj-ea"/>
                <a:ea typeface="+mj-ea"/>
              </a:rPr>
              <a:t>, 2010, </a:t>
            </a:r>
            <a:r>
              <a:rPr lang="ko-KR" altLang="en-US" sz="3300" b="0" dirty="0">
                <a:latin typeface="+mj-ea"/>
                <a:ea typeface="+mj-ea"/>
              </a:rPr>
              <a:t>일차 진료의를 위한 </a:t>
            </a:r>
            <a:r>
              <a:rPr lang="ko-KR" altLang="en-US" sz="3300" b="0" dirty="0" err="1">
                <a:latin typeface="+mj-ea"/>
                <a:ea typeface="+mj-ea"/>
              </a:rPr>
              <a:t>약처방</a:t>
            </a:r>
            <a:r>
              <a:rPr lang="ko-KR" altLang="en-US" sz="3300" b="0" dirty="0">
                <a:latin typeface="+mj-ea"/>
                <a:ea typeface="+mj-ea"/>
              </a:rPr>
              <a:t> 가이드</a:t>
            </a:r>
            <a:r>
              <a:rPr lang="en-US" altLang="ko-KR" sz="3300" b="0" dirty="0">
                <a:latin typeface="+mj-ea"/>
                <a:ea typeface="+mj-ea"/>
              </a:rPr>
              <a:t>, </a:t>
            </a:r>
            <a:r>
              <a:rPr lang="ko-KR" altLang="en-US" sz="3300" b="0" dirty="0">
                <a:latin typeface="+mj-ea"/>
                <a:ea typeface="+mj-ea"/>
              </a:rPr>
              <a:t>한국의학원</a:t>
            </a:r>
            <a:r>
              <a:rPr lang="en-US" altLang="ko-KR" sz="3300" b="0" dirty="0">
                <a:latin typeface="+mj-ea"/>
                <a:ea typeface="+mj-ea"/>
              </a:rPr>
              <a:t>, 2</a:t>
            </a:r>
          </a:p>
          <a:p>
            <a:pPr algn="l" latinLnBrk="0"/>
            <a:r>
              <a:rPr lang="ko-KR" altLang="en-US" sz="3300" b="0" dirty="0">
                <a:latin typeface="+mj-ea"/>
                <a:ea typeface="+mj-ea"/>
              </a:rPr>
              <a:t> 사이토 고키</a:t>
            </a:r>
            <a:r>
              <a:rPr lang="en-US" altLang="ko-KR" sz="3300" b="0" dirty="0">
                <a:latin typeface="+mj-ea"/>
                <a:ea typeface="+mj-ea"/>
              </a:rPr>
              <a:t>, 2017, </a:t>
            </a:r>
            <a:r>
              <a:rPr lang="ko-KR" altLang="en-US" sz="3300" b="0" dirty="0">
                <a:latin typeface="+mj-ea"/>
                <a:ea typeface="+mj-ea"/>
              </a:rPr>
              <a:t>밑바닥부터 시작하는 </a:t>
            </a:r>
            <a:r>
              <a:rPr lang="ko-KR" altLang="en-US" sz="3300" b="0" dirty="0" err="1">
                <a:latin typeface="+mj-ea"/>
                <a:ea typeface="+mj-ea"/>
              </a:rPr>
              <a:t>딥러닝</a:t>
            </a:r>
            <a:r>
              <a:rPr lang="en-US" altLang="ko-KR" sz="3300" b="0" dirty="0">
                <a:latin typeface="+mj-ea"/>
                <a:ea typeface="+mj-ea"/>
              </a:rPr>
              <a:t>, </a:t>
            </a:r>
            <a:r>
              <a:rPr lang="ko-KR" altLang="en-US" sz="3300" b="0" dirty="0" err="1">
                <a:latin typeface="+mj-ea"/>
                <a:ea typeface="+mj-ea"/>
              </a:rPr>
              <a:t>한빛미디어</a:t>
            </a:r>
            <a:endParaRPr lang="ko-KR" altLang="en-US" sz="3300" b="0" dirty="0">
              <a:latin typeface="+mj-ea"/>
              <a:ea typeface="+mj-ea"/>
            </a:endParaRPr>
          </a:p>
        </p:txBody>
      </p:sp>
      <p:sp>
        <p:nvSpPr>
          <p:cNvPr id="57" name="AutoShape 5">
            <a:extLst>
              <a:ext uri="{FF2B5EF4-FFF2-40B4-BE49-F238E27FC236}">
                <a16:creationId xmlns:a16="http://schemas.microsoft.com/office/drawing/2014/main" id="{98541EDE-8541-4DF0-8AAC-6CDDCDB266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53779" y="13603837"/>
            <a:ext cx="13968413" cy="19990732"/>
          </a:xfrm>
          <a:prstGeom prst="roundRect">
            <a:avLst>
              <a:gd name="adj" fmla="val 925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square" anchor="t">
            <a:normAutofit/>
          </a:bodyPr>
          <a:lstStyle/>
          <a:p>
            <a:pPr algn="l" latinLnBrk="0"/>
            <a:endParaRPr lang="en-US" altLang="ko-KR" sz="3400" b="0" dirty="0">
              <a:latin typeface="+mj-ea"/>
              <a:ea typeface="+mj-ea"/>
            </a:endParaRPr>
          </a:p>
          <a:p>
            <a:pPr algn="l" latinLnBrk="0"/>
            <a:endParaRPr lang="en-US" altLang="ko-KR" sz="3400" b="0" dirty="0">
              <a:latin typeface="+mj-ea"/>
              <a:ea typeface="+mj-ea"/>
            </a:endParaRPr>
          </a:p>
          <a:p>
            <a:pPr algn="l" latinLnBrk="0"/>
            <a:endParaRPr lang="en-US" altLang="ko-KR" sz="3400" b="0" dirty="0">
              <a:latin typeface="+mj-ea"/>
              <a:ea typeface="+mj-ea"/>
            </a:endParaRPr>
          </a:p>
          <a:p>
            <a:pPr algn="l" latinLnBrk="0"/>
            <a:endParaRPr lang="en-US" altLang="ko-KR" sz="3400" b="0" dirty="0">
              <a:latin typeface="+mj-ea"/>
              <a:ea typeface="+mj-ea"/>
            </a:endParaRPr>
          </a:p>
          <a:p>
            <a:pPr algn="l" latinLnBrk="0"/>
            <a:endParaRPr lang="en-US" altLang="ko-KR" sz="3400" b="0" dirty="0">
              <a:latin typeface="+mj-ea"/>
              <a:ea typeface="+mj-ea"/>
            </a:endParaRPr>
          </a:p>
          <a:p>
            <a:pPr algn="l" latinLnBrk="0"/>
            <a:endParaRPr lang="en-US" altLang="ko-KR" sz="3400" b="0" dirty="0">
              <a:latin typeface="+mj-ea"/>
              <a:ea typeface="+mj-ea"/>
            </a:endParaRPr>
          </a:p>
          <a:p>
            <a:pPr algn="l" latinLnBrk="0"/>
            <a:endParaRPr lang="en-US" altLang="ko-KR" sz="3400" b="0" dirty="0">
              <a:latin typeface="+mj-ea"/>
              <a:ea typeface="+mj-ea"/>
            </a:endParaRPr>
          </a:p>
          <a:p>
            <a:pPr algn="l" latinLnBrk="0"/>
            <a:endParaRPr lang="en-US" altLang="ko-KR" sz="3400" b="0" dirty="0">
              <a:latin typeface="+mj-ea"/>
              <a:ea typeface="+mj-ea"/>
            </a:endParaRPr>
          </a:p>
          <a:p>
            <a:pPr algn="l" latinLnBrk="0"/>
            <a:endParaRPr lang="en-US" altLang="ko-KR" sz="3400" b="0" dirty="0">
              <a:latin typeface="+mj-ea"/>
              <a:ea typeface="+mj-ea"/>
            </a:endParaRPr>
          </a:p>
          <a:p>
            <a:pPr algn="l" latinLnBrk="0"/>
            <a:endParaRPr lang="en-US" altLang="ko-KR" sz="3400" b="0" dirty="0">
              <a:latin typeface="+mj-ea"/>
              <a:ea typeface="+mj-ea"/>
            </a:endParaRPr>
          </a:p>
          <a:p>
            <a:pPr algn="l" latinLnBrk="0"/>
            <a:endParaRPr lang="en-US" altLang="ko-KR" sz="3400" b="0" dirty="0">
              <a:latin typeface="+mj-ea"/>
              <a:ea typeface="+mj-ea"/>
            </a:endParaRPr>
          </a:p>
          <a:p>
            <a:pPr algn="l" latinLnBrk="0"/>
            <a:endParaRPr lang="en-US" altLang="ko-KR" sz="3400" b="0" dirty="0">
              <a:latin typeface="+mj-ea"/>
              <a:ea typeface="+mj-ea"/>
            </a:endParaRPr>
          </a:p>
          <a:p>
            <a:pPr algn="l" latinLnBrk="0"/>
            <a:endParaRPr lang="en-US" altLang="ko-KR" sz="3400" b="0" dirty="0">
              <a:latin typeface="+mj-ea"/>
              <a:ea typeface="+mj-ea"/>
            </a:endParaRPr>
          </a:p>
          <a:p>
            <a:pPr algn="l" latinLnBrk="0"/>
            <a:r>
              <a:rPr lang="en-US" altLang="ko-KR" sz="3400" b="0" dirty="0">
                <a:latin typeface="+mj-ea"/>
                <a:ea typeface="+mj-ea"/>
              </a:rPr>
              <a:t> </a:t>
            </a:r>
            <a:r>
              <a:rPr lang="ko-KR" altLang="en-US" sz="3400" b="0" dirty="0">
                <a:latin typeface="+mj-ea"/>
                <a:ea typeface="+mj-ea"/>
              </a:rPr>
              <a:t>이 애플리케이션은 </a:t>
            </a:r>
            <a:r>
              <a:rPr lang="en-US" altLang="ko-KR" sz="3400" b="0" dirty="0">
                <a:latin typeface="+mj-ea"/>
                <a:ea typeface="+mj-ea"/>
              </a:rPr>
              <a:t>Visual Basic</a:t>
            </a:r>
            <a:r>
              <a:rPr lang="ko-KR" altLang="en-US" sz="3400" b="0" dirty="0">
                <a:latin typeface="+mj-ea"/>
                <a:ea typeface="+mj-ea"/>
              </a:rPr>
              <a:t>을 베이스로 하고 </a:t>
            </a:r>
            <a:r>
              <a:rPr lang="en-US" altLang="ko-KR" sz="3400" b="0" dirty="0">
                <a:latin typeface="+mj-ea"/>
                <a:ea typeface="+mj-ea"/>
              </a:rPr>
              <a:t>C++</a:t>
            </a:r>
            <a:r>
              <a:rPr lang="ko-KR" altLang="en-US" sz="3400" b="0" dirty="0">
                <a:latin typeface="+mj-ea"/>
                <a:ea typeface="+mj-ea"/>
              </a:rPr>
              <a:t>을 </a:t>
            </a:r>
            <a:r>
              <a:rPr lang="ko-KR" altLang="en-US" sz="3400" b="0" dirty="0" err="1">
                <a:latin typeface="+mj-ea"/>
                <a:ea typeface="+mj-ea"/>
              </a:rPr>
              <a:t>퍼셉트론</a:t>
            </a:r>
            <a:r>
              <a:rPr lang="ko-KR" altLang="en-US" sz="3400" b="0" dirty="0">
                <a:latin typeface="+mj-ea"/>
                <a:ea typeface="+mj-ea"/>
              </a:rPr>
              <a:t> 클래스로 하는 </a:t>
            </a:r>
            <a:r>
              <a:rPr lang="en-US" altLang="ko-KR" sz="3400" b="0" dirty="0">
                <a:latin typeface="+mj-ea"/>
                <a:ea typeface="+mj-ea"/>
              </a:rPr>
              <a:t>PC</a:t>
            </a:r>
            <a:r>
              <a:rPr lang="ko-KR" altLang="en-US" sz="3400" b="0" dirty="0">
                <a:latin typeface="+mj-ea"/>
                <a:ea typeface="+mj-ea"/>
              </a:rPr>
              <a:t>버전 </a:t>
            </a:r>
            <a:r>
              <a:rPr lang="en-US" altLang="ko-KR" sz="3400" b="0" dirty="0" err="1">
                <a:latin typeface="+mj-ea"/>
                <a:ea typeface="+mj-ea"/>
              </a:rPr>
              <a:t>Medinology</a:t>
            </a:r>
            <a:r>
              <a:rPr lang="ko-KR" altLang="en-US" sz="3400" b="0" dirty="0">
                <a:latin typeface="+mj-ea"/>
                <a:ea typeface="+mj-ea"/>
              </a:rPr>
              <a:t>이다</a:t>
            </a:r>
            <a:r>
              <a:rPr lang="en-US" altLang="ko-KR" sz="3400" b="0" dirty="0">
                <a:latin typeface="+mj-ea"/>
                <a:ea typeface="+mj-ea"/>
              </a:rPr>
              <a:t>.</a:t>
            </a:r>
          </a:p>
          <a:p>
            <a:pPr algn="l" latinLnBrk="0"/>
            <a:endParaRPr lang="en-US" altLang="ko-KR" sz="3400" b="0" dirty="0">
              <a:latin typeface="+mj-ea"/>
              <a:ea typeface="+mj-ea"/>
            </a:endParaRPr>
          </a:p>
          <a:p>
            <a:pPr algn="l" latinLnBrk="0"/>
            <a:endParaRPr lang="en-US" altLang="ko-KR" sz="3400" b="0" dirty="0">
              <a:latin typeface="+mj-ea"/>
              <a:ea typeface="+mj-ea"/>
            </a:endParaRPr>
          </a:p>
          <a:p>
            <a:pPr algn="l" latinLnBrk="0"/>
            <a:endParaRPr lang="en-US" altLang="ko-KR" sz="3400" b="0" dirty="0">
              <a:latin typeface="+mj-ea"/>
              <a:ea typeface="+mj-ea"/>
            </a:endParaRPr>
          </a:p>
          <a:p>
            <a:pPr algn="l" latinLnBrk="0"/>
            <a:endParaRPr lang="en-US" altLang="ko-KR" sz="3400" b="0" dirty="0">
              <a:latin typeface="+mj-ea"/>
              <a:ea typeface="+mj-ea"/>
            </a:endParaRPr>
          </a:p>
          <a:p>
            <a:pPr algn="l" latinLnBrk="0"/>
            <a:endParaRPr lang="en-US" altLang="ko-KR" sz="3400" b="0" dirty="0">
              <a:latin typeface="+mj-ea"/>
              <a:ea typeface="+mj-ea"/>
            </a:endParaRPr>
          </a:p>
          <a:p>
            <a:pPr algn="l" latinLnBrk="0"/>
            <a:endParaRPr lang="en-US" altLang="ko-KR" sz="5400" b="0" dirty="0">
              <a:latin typeface="+mj-ea"/>
              <a:ea typeface="+mj-ea"/>
            </a:endParaRPr>
          </a:p>
          <a:p>
            <a:pPr algn="l" latinLnBrk="0"/>
            <a:endParaRPr lang="en-US" altLang="ko-KR" sz="3400" b="0" dirty="0">
              <a:latin typeface="+mj-ea"/>
              <a:ea typeface="+mj-ea"/>
            </a:endParaRPr>
          </a:p>
          <a:p>
            <a:pPr algn="l" latinLnBrk="0"/>
            <a:endParaRPr lang="en-US" altLang="ko-KR" sz="3400" b="0" dirty="0">
              <a:latin typeface="+mj-ea"/>
              <a:ea typeface="+mj-ea"/>
            </a:endParaRPr>
          </a:p>
          <a:p>
            <a:pPr algn="l" latinLnBrk="0"/>
            <a:r>
              <a:rPr lang="ko-KR" altLang="en-US" sz="3400" b="0" dirty="0">
                <a:latin typeface="+mj-ea"/>
                <a:ea typeface="+mj-ea"/>
              </a:rPr>
              <a:t> 이 모바일 앱은 </a:t>
            </a:r>
            <a:r>
              <a:rPr lang="en-US" altLang="ko-KR" sz="3400" b="0" dirty="0">
                <a:latin typeface="+mj-ea"/>
                <a:ea typeface="+mj-ea"/>
              </a:rPr>
              <a:t>C++</a:t>
            </a:r>
            <a:r>
              <a:rPr lang="ko-KR" altLang="en-US" sz="3400" b="0" dirty="0">
                <a:latin typeface="+mj-ea"/>
                <a:ea typeface="+mj-ea"/>
              </a:rPr>
              <a:t>과 </a:t>
            </a:r>
            <a:r>
              <a:rPr lang="en-US" altLang="ko-KR" sz="3400" b="0" dirty="0">
                <a:latin typeface="+mj-ea"/>
                <a:ea typeface="+mj-ea"/>
              </a:rPr>
              <a:t>Visual Basic</a:t>
            </a:r>
            <a:r>
              <a:rPr lang="ko-KR" altLang="en-US" sz="3400" b="0" dirty="0">
                <a:latin typeface="+mj-ea"/>
                <a:ea typeface="+mj-ea"/>
              </a:rPr>
              <a:t>으로 구현되는 </a:t>
            </a:r>
            <a:r>
              <a:rPr lang="en-US" altLang="ko-KR" sz="3400" b="0" dirty="0">
                <a:latin typeface="+mj-ea"/>
                <a:ea typeface="+mj-ea"/>
              </a:rPr>
              <a:t>PC</a:t>
            </a:r>
            <a:r>
              <a:rPr lang="ko-KR" altLang="en-US" sz="3400" b="0" dirty="0">
                <a:latin typeface="+mj-ea"/>
                <a:ea typeface="+mj-ea"/>
              </a:rPr>
              <a:t>버전을 </a:t>
            </a:r>
            <a:r>
              <a:rPr lang="ko-KR" altLang="en-US" sz="3400" b="0" dirty="0" err="1">
                <a:latin typeface="+mj-ea"/>
                <a:ea typeface="+mj-ea"/>
              </a:rPr>
              <a:t>포팅한</a:t>
            </a:r>
            <a:r>
              <a:rPr lang="ko-KR" altLang="en-US" sz="3400" b="0" dirty="0">
                <a:latin typeface="+mj-ea"/>
                <a:ea typeface="+mj-ea"/>
              </a:rPr>
              <a:t> 것이므로 안드로이드 </a:t>
            </a:r>
            <a:r>
              <a:rPr lang="en-US" altLang="ko-KR" sz="3400" b="0" dirty="0">
                <a:latin typeface="+mj-ea"/>
                <a:ea typeface="+mj-ea"/>
              </a:rPr>
              <a:t>NDK</a:t>
            </a:r>
            <a:r>
              <a:rPr lang="ko-KR" altLang="en-US" sz="3400" b="0" dirty="0">
                <a:latin typeface="+mj-ea"/>
                <a:ea typeface="+mj-ea"/>
              </a:rPr>
              <a:t>와 </a:t>
            </a:r>
            <a:r>
              <a:rPr lang="en-US" altLang="ko-KR" sz="3400" b="0" dirty="0">
                <a:latin typeface="+mj-ea"/>
                <a:ea typeface="+mj-ea"/>
              </a:rPr>
              <a:t>JAVA</a:t>
            </a:r>
            <a:r>
              <a:rPr lang="ko-KR" altLang="en-US" sz="3400" b="0" dirty="0">
                <a:latin typeface="+mj-ea"/>
                <a:ea typeface="+mj-ea"/>
              </a:rPr>
              <a:t>의 </a:t>
            </a:r>
            <a:r>
              <a:rPr lang="en-US" altLang="ko-KR" sz="3400" b="0" dirty="0">
                <a:latin typeface="+mj-ea"/>
                <a:ea typeface="+mj-ea"/>
              </a:rPr>
              <a:t>JNI</a:t>
            </a:r>
            <a:r>
              <a:rPr lang="ko-KR" altLang="en-US" sz="3400" b="0" dirty="0">
                <a:latin typeface="+mj-ea"/>
                <a:ea typeface="+mj-ea"/>
              </a:rPr>
              <a:t>를 활용하였다</a:t>
            </a:r>
            <a:r>
              <a:rPr lang="en-US" altLang="ko-KR" sz="3400" b="0" dirty="0">
                <a:latin typeface="+mj-ea"/>
                <a:ea typeface="+mj-ea"/>
              </a:rPr>
              <a:t>.</a:t>
            </a:r>
          </a:p>
        </p:txBody>
      </p:sp>
      <p:sp>
        <p:nvSpPr>
          <p:cNvPr id="56" name="AutoShape 5">
            <a:extLst>
              <a:ext uri="{FF2B5EF4-FFF2-40B4-BE49-F238E27FC236}">
                <a16:creationId xmlns:a16="http://schemas.microsoft.com/office/drawing/2014/main" id="{129B21B3-37BE-4610-8E9D-6A70F9C1C6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53779" y="6337300"/>
            <a:ext cx="13968413" cy="6337300"/>
          </a:xfrm>
          <a:prstGeom prst="roundRect">
            <a:avLst>
              <a:gd name="adj" fmla="val 925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normAutofit/>
          </a:bodyPr>
          <a:lstStyle/>
          <a:p>
            <a:pPr algn="l" latinLnBrk="0"/>
            <a:r>
              <a:rPr lang="ko-KR" altLang="en-US" sz="3400" b="0" dirty="0">
                <a:latin typeface="+mj-ea"/>
                <a:ea typeface="+mj-ea"/>
              </a:rPr>
              <a:t> 편리성을 중심으로 개발하는 것이므로 </a:t>
            </a:r>
            <a:r>
              <a:rPr lang="ko-KR" altLang="en-US" sz="3400" b="0" dirty="0" err="1">
                <a:latin typeface="+mj-ea"/>
                <a:ea typeface="+mj-ea"/>
              </a:rPr>
              <a:t>제작해놓은</a:t>
            </a:r>
            <a:r>
              <a:rPr lang="ko-KR" altLang="en-US" sz="3400" b="0" dirty="0">
                <a:latin typeface="+mj-ea"/>
                <a:ea typeface="+mj-ea"/>
              </a:rPr>
              <a:t> </a:t>
            </a:r>
            <a:r>
              <a:rPr lang="ko-KR" altLang="en-US" sz="3400" b="0" dirty="0" err="1">
                <a:latin typeface="+mj-ea"/>
                <a:ea typeface="+mj-ea"/>
              </a:rPr>
              <a:t>퍼셉트론</a:t>
            </a:r>
            <a:r>
              <a:rPr lang="ko-KR" altLang="en-US" sz="3400" b="0" dirty="0">
                <a:latin typeface="+mj-ea"/>
                <a:ea typeface="+mj-ea"/>
              </a:rPr>
              <a:t> 클래스로 모바일 앱을 결정하였다</a:t>
            </a:r>
            <a:r>
              <a:rPr lang="en-US" altLang="ko-KR" sz="3400" b="0" dirty="0">
                <a:latin typeface="+mj-ea"/>
                <a:ea typeface="+mj-ea"/>
              </a:rPr>
              <a:t>.</a:t>
            </a:r>
          </a:p>
          <a:p>
            <a:pPr algn="l" latinLnBrk="0"/>
            <a:r>
              <a:rPr lang="ko-KR" altLang="en-US" sz="3400" b="0" dirty="0">
                <a:latin typeface="+mj-ea"/>
                <a:ea typeface="+mj-ea"/>
              </a:rPr>
              <a:t> 아래는 모바일 앱의 알고리즘을 순서대로 서술한 것이다</a:t>
            </a:r>
            <a:r>
              <a:rPr lang="en-US" altLang="ko-KR" sz="3400" b="0" dirty="0">
                <a:latin typeface="+mj-ea"/>
                <a:ea typeface="+mj-ea"/>
              </a:rPr>
              <a:t>.</a:t>
            </a:r>
          </a:p>
          <a:p>
            <a:pPr marL="742950" indent="-742950" algn="l" latinLnBrk="0">
              <a:spcBef>
                <a:spcPts val="1200"/>
              </a:spcBef>
              <a:buFont typeface="+mj-lt"/>
              <a:buAutoNum type="arabicPeriod"/>
            </a:pPr>
            <a:r>
              <a:rPr lang="ko-KR" altLang="en-US" sz="3400" b="0" dirty="0">
                <a:latin typeface="+mj-ea"/>
                <a:ea typeface="+mj-ea"/>
              </a:rPr>
              <a:t>첫 번째 화면에서 환자의 나이와 성별과 같은 기초 정보를 수집한다</a:t>
            </a:r>
            <a:r>
              <a:rPr lang="en-US" altLang="ko-KR" sz="3400" b="0" dirty="0">
                <a:latin typeface="+mj-ea"/>
                <a:ea typeface="+mj-ea"/>
              </a:rPr>
              <a:t>.</a:t>
            </a:r>
          </a:p>
          <a:p>
            <a:pPr marL="742950" indent="-742950" algn="l" latinLnBrk="0">
              <a:spcBef>
                <a:spcPts val="1200"/>
              </a:spcBef>
              <a:buFont typeface="+mj-lt"/>
              <a:buAutoNum type="arabicPeriod"/>
            </a:pPr>
            <a:r>
              <a:rPr lang="ko-KR" altLang="en-US" sz="3400" b="0" dirty="0">
                <a:latin typeface="+mj-ea"/>
                <a:ea typeface="+mj-ea"/>
              </a:rPr>
              <a:t>두 번째 화면에서는 사용자에게 환자의 증상을 고르게 한다</a:t>
            </a:r>
            <a:r>
              <a:rPr lang="en-US" altLang="ko-KR" sz="3400" b="0" dirty="0">
                <a:latin typeface="+mj-ea"/>
                <a:ea typeface="+mj-ea"/>
              </a:rPr>
              <a:t>.</a:t>
            </a:r>
          </a:p>
          <a:p>
            <a:pPr marL="742950" indent="-742950" algn="l" latinLnBrk="0">
              <a:spcBef>
                <a:spcPts val="1200"/>
              </a:spcBef>
              <a:buFont typeface="+mj-lt"/>
              <a:buAutoNum type="arabicPeriod"/>
            </a:pPr>
            <a:r>
              <a:rPr lang="ko-KR" altLang="en-US" sz="3400" b="0" dirty="0">
                <a:latin typeface="+mj-ea"/>
                <a:ea typeface="+mj-ea"/>
              </a:rPr>
              <a:t>세 번째 화면에서는 환자의 질병 및 확률과 이에 맞는 약들의 이름을 화면에 출력하고 </a:t>
            </a:r>
            <a:r>
              <a:rPr lang="ko-KR" altLang="en-US" sz="3400" b="0" dirty="0" err="1">
                <a:latin typeface="+mj-ea"/>
                <a:ea typeface="+mj-ea"/>
              </a:rPr>
              <a:t>저시력자들을</a:t>
            </a:r>
            <a:r>
              <a:rPr lang="ko-KR" altLang="en-US" sz="3400" b="0" dirty="0">
                <a:latin typeface="+mj-ea"/>
                <a:ea typeface="+mj-ea"/>
              </a:rPr>
              <a:t> 위해 음성으로 읽어준다</a:t>
            </a:r>
            <a:r>
              <a:rPr lang="en-US" altLang="ko-KR" sz="3400" b="0" dirty="0">
                <a:latin typeface="+mj-ea"/>
                <a:ea typeface="+mj-ea"/>
              </a:rPr>
              <a:t>.</a:t>
            </a:r>
            <a:endParaRPr lang="ko-KR" altLang="en-US" sz="3400" b="0" dirty="0">
              <a:latin typeface="+mj-ea"/>
              <a:ea typeface="+mj-ea"/>
            </a:endParaRPr>
          </a:p>
        </p:txBody>
      </p:sp>
      <p:sp>
        <p:nvSpPr>
          <p:cNvPr id="53" name="AutoShape 5">
            <a:extLst>
              <a:ext uri="{FF2B5EF4-FFF2-40B4-BE49-F238E27FC236}">
                <a16:creationId xmlns:a16="http://schemas.microsoft.com/office/drawing/2014/main" id="{30EC9A21-4D2B-47F9-85B5-E0E99BB933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131" y="33052865"/>
            <a:ext cx="13968413" cy="9000010"/>
          </a:xfrm>
          <a:prstGeom prst="roundRect">
            <a:avLst>
              <a:gd name="adj" fmla="val 925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normAutofit/>
          </a:bodyPr>
          <a:lstStyle/>
          <a:p>
            <a:pPr lvl="0" algn="l">
              <a:spcBef>
                <a:spcPts val="500"/>
              </a:spcBef>
            </a:pPr>
            <a:r>
              <a:rPr lang="en-US" altLang="ko-KR" sz="3400" b="0" dirty="0">
                <a:solidFill>
                  <a:prstClr val="black"/>
                </a:solidFill>
                <a:latin typeface="+mj-ea"/>
                <a:ea typeface="+mj-ea"/>
              </a:rPr>
              <a:t> Visual Basic</a:t>
            </a:r>
            <a:r>
              <a:rPr lang="ko-KR" altLang="en-US" sz="3400" b="0" dirty="0">
                <a:solidFill>
                  <a:prstClr val="black"/>
                </a:solidFill>
                <a:latin typeface="+mj-ea"/>
                <a:ea typeface="+mj-ea"/>
              </a:rPr>
              <a:t>으로 </a:t>
            </a:r>
            <a:r>
              <a:rPr lang="ko-KR" altLang="en-US" sz="3400" b="0" dirty="0" err="1">
                <a:solidFill>
                  <a:prstClr val="black"/>
                </a:solidFill>
                <a:latin typeface="+mj-ea"/>
                <a:ea typeface="+mj-ea"/>
              </a:rPr>
              <a:t>코딩된</a:t>
            </a:r>
            <a:r>
              <a:rPr lang="ko-KR" altLang="en-US" sz="3400" b="0" dirty="0">
                <a:solidFill>
                  <a:prstClr val="black"/>
                </a:solidFill>
                <a:latin typeface="+mj-ea"/>
                <a:ea typeface="+mj-ea"/>
              </a:rPr>
              <a:t> </a:t>
            </a:r>
            <a:r>
              <a:rPr lang="en-US" altLang="ko-KR" sz="3400" b="0" dirty="0" err="1">
                <a:solidFill>
                  <a:prstClr val="black"/>
                </a:solidFill>
                <a:latin typeface="+mj-ea"/>
                <a:ea typeface="+mj-ea"/>
              </a:rPr>
              <a:t>Medinology</a:t>
            </a:r>
            <a:r>
              <a:rPr lang="ko-KR" altLang="en-US" sz="3400" b="0" dirty="0">
                <a:solidFill>
                  <a:prstClr val="black"/>
                </a:solidFill>
                <a:latin typeface="+mj-ea"/>
                <a:ea typeface="+mj-ea"/>
              </a:rPr>
              <a:t>는 기본적인 베이스 프로그램으로 사용자가 질병과 약 처방을 결정할 수 있는 정보들을 이 프로그램에 입력하면 입력된 데이터를 </a:t>
            </a:r>
            <a:r>
              <a:rPr lang="en-US" altLang="ko-KR" sz="3400" b="0" dirty="0">
                <a:solidFill>
                  <a:prstClr val="black"/>
                </a:solidFill>
                <a:latin typeface="+mj-ea"/>
                <a:ea typeface="+mj-ea"/>
              </a:rPr>
              <a:t>C++</a:t>
            </a:r>
            <a:r>
              <a:rPr lang="ko-KR" altLang="en-US" sz="3400" b="0" dirty="0">
                <a:solidFill>
                  <a:prstClr val="black"/>
                </a:solidFill>
                <a:latin typeface="+mj-ea"/>
                <a:ea typeface="+mj-ea"/>
              </a:rPr>
              <a:t>로 </a:t>
            </a:r>
            <a:r>
              <a:rPr lang="ko-KR" altLang="en-US" sz="3400" b="0" dirty="0" err="1">
                <a:solidFill>
                  <a:prstClr val="black"/>
                </a:solidFill>
                <a:latin typeface="+mj-ea"/>
                <a:ea typeface="+mj-ea"/>
              </a:rPr>
              <a:t>코딩된</a:t>
            </a:r>
            <a:r>
              <a:rPr lang="ko-KR" altLang="en-US" sz="3400" b="0" dirty="0">
                <a:solidFill>
                  <a:prstClr val="black"/>
                </a:solidFill>
                <a:latin typeface="+mj-ea"/>
                <a:ea typeface="+mj-ea"/>
              </a:rPr>
              <a:t> </a:t>
            </a:r>
            <a:r>
              <a:rPr lang="ko-KR" altLang="en-US" sz="3400" b="0" dirty="0" err="1">
                <a:solidFill>
                  <a:prstClr val="black"/>
                </a:solidFill>
                <a:latin typeface="+mj-ea"/>
                <a:ea typeface="+mj-ea"/>
              </a:rPr>
              <a:t>퍼셉트론</a:t>
            </a:r>
            <a:r>
              <a:rPr lang="ko-KR" altLang="en-US" sz="3400" b="0" dirty="0">
                <a:solidFill>
                  <a:prstClr val="black"/>
                </a:solidFill>
                <a:latin typeface="+mj-ea"/>
                <a:ea typeface="+mj-ea"/>
              </a:rPr>
              <a:t> 클래스로 전달하는 역할을 한다</a:t>
            </a:r>
            <a:r>
              <a:rPr lang="en-US" altLang="ko-KR" sz="3400" b="0" dirty="0">
                <a:solidFill>
                  <a:prstClr val="black"/>
                </a:solidFill>
                <a:latin typeface="+mj-ea"/>
                <a:ea typeface="+mj-ea"/>
              </a:rPr>
              <a:t>.</a:t>
            </a:r>
          </a:p>
          <a:p>
            <a:pPr lvl="0" algn="l">
              <a:spcBef>
                <a:spcPts val="500"/>
              </a:spcBef>
            </a:pPr>
            <a:r>
              <a:rPr lang="ko-KR" altLang="en-US" sz="3400" b="0" dirty="0">
                <a:solidFill>
                  <a:prstClr val="black"/>
                </a:solidFill>
                <a:latin typeface="+mj-ea"/>
                <a:ea typeface="+mj-ea"/>
              </a:rPr>
              <a:t> 이후 </a:t>
            </a:r>
            <a:r>
              <a:rPr lang="ko-KR" altLang="en-US" sz="3400" b="0" dirty="0" err="1">
                <a:solidFill>
                  <a:prstClr val="black"/>
                </a:solidFill>
                <a:latin typeface="+mj-ea"/>
                <a:ea typeface="+mj-ea"/>
              </a:rPr>
              <a:t>퍼셉트론</a:t>
            </a:r>
            <a:r>
              <a:rPr lang="ko-KR" altLang="en-US" sz="3400" b="0" dirty="0">
                <a:solidFill>
                  <a:prstClr val="black"/>
                </a:solidFill>
                <a:latin typeface="+mj-ea"/>
                <a:ea typeface="+mj-ea"/>
              </a:rPr>
              <a:t> 클래스에서 출력된 데이터를 변환해 사용자에게 총 </a:t>
            </a:r>
            <a:r>
              <a:rPr lang="en-US" altLang="ko-KR" sz="3400" b="0" dirty="0">
                <a:solidFill>
                  <a:prstClr val="black"/>
                </a:solidFill>
                <a:latin typeface="+mj-ea"/>
                <a:ea typeface="+mj-ea"/>
              </a:rPr>
              <a:t>3</a:t>
            </a:r>
            <a:r>
              <a:rPr lang="ko-KR" altLang="en-US" sz="3400" b="0" dirty="0">
                <a:solidFill>
                  <a:prstClr val="black"/>
                </a:solidFill>
                <a:latin typeface="+mj-ea"/>
                <a:ea typeface="+mj-ea"/>
              </a:rPr>
              <a:t>순위의 질병 및 확률</a:t>
            </a:r>
            <a:r>
              <a:rPr lang="en-US" altLang="ko-KR" sz="3400" b="0" dirty="0">
                <a:solidFill>
                  <a:prstClr val="black"/>
                </a:solidFill>
                <a:latin typeface="+mj-ea"/>
                <a:ea typeface="+mj-ea"/>
              </a:rPr>
              <a:t>, </a:t>
            </a:r>
            <a:r>
              <a:rPr lang="ko-KR" altLang="en-US" sz="3400" b="0" dirty="0">
                <a:solidFill>
                  <a:prstClr val="black"/>
                </a:solidFill>
                <a:latin typeface="+mj-ea"/>
                <a:ea typeface="+mj-ea"/>
              </a:rPr>
              <a:t>처방될 약과 주의할 점을 나타낸다</a:t>
            </a:r>
            <a:r>
              <a:rPr lang="en-US" altLang="ko-KR" sz="3400" b="0" dirty="0">
                <a:solidFill>
                  <a:prstClr val="black"/>
                </a:solidFill>
                <a:latin typeface="+mj-ea"/>
                <a:ea typeface="+mj-ea"/>
              </a:rPr>
              <a:t>. </a:t>
            </a:r>
            <a:r>
              <a:rPr lang="ko-KR" altLang="en-US" sz="3400" b="0" dirty="0">
                <a:solidFill>
                  <a:prstClr val="black"/>
                </a:solidFill>
                <a:latin typeface="+mj-ea"/>
                <a:ea typeface="+mj-ea"/>
              </a:rPr>
              <a:t>아래는 </a:t>
            </a:r>
            <a:r>
              <a:rPr lang="en-US" altLang="ko-KR" sz="3400" b="0" dirty="0">
                <a:solidFill>
                  <a:prstClr val="black"/>
                </a:solidFill>
                <a:latin typeface="+mj-ea"/>
                <a:ea typeface="+mj-ea"/>
              </a:rPr>
              <a:t>Output.txt</a:t>
            </a:r>
            <a:r>
              <a:rPr lang="ko-KR" altLang="en-US" sz="3400" b="0" dirty="0">
                <a:solidFill>
                  <a:prstClr val="black"/>
                </a:solidFill>
                <a:latin typeface="+mj-ea"/>
                <a:ea typeface="+mj-ea"/>
              </a:rPr>
              <a:t>의 속성을 판단해 질병을 출력하는 함수 중 일부이다</a:t>
            </a:r>
            <a:r>
              <a:rPr lang="en-US" altLang="ko-KR" sz="3400" b="0" dirty="0">
                <a:solidFill>
                  <a:prstClr val="black"/>
                </a:solidFill>
                <a:latin typeface="+mj-ea"/>
                <a:ea typeface="+mj-ea"/>
              </a:rPr>
              <a:t>.</a:t>
            </a:r>
          </a:p>
          <a:p>
            <a:pPr algn="l">
              <a:spcBef>
                <a:spcPts val="500"/>
              </a:spcBef>
            </a:pPr>
            <a:r>
              <a:rPr lang="en-US" altLang="ko-KR" sz="2400" b="0" dirty="0">
                <a:latin typeface="+mj-ea"/>
                <a:ea typeface="+mj-ea"/>
              </a:rPr>
              <a:t>If Di1 = 0 And </a:t>
            </a:r>
            <a:r>
              <a:rPr lang="en-US" altLang="ko-KR" sz="2400" b="0" dirty="0" err="1">
                <a:latin typeface="+mj-ea"/>
                <a:ea typeface="+mj-ea"/>
              </a:rPr>
              <a:t>Preg</a:t>
            </a:r>
            <a:r>
              <a:rPr lang="en-US" altLang="ko-KR" sz="2400" b="0" dirty="0">
                <a:latin typeface="+mj-ea"/>
                <a:ea typeface="+mj-ea"/>
              </a:rPr>
              <a:t> = "F" And Age &gt;= 13 Then</a:t>
            </a:r>
            <a:endParaRPr lang="ko-KR" altLang="en-US" sz="2400" b="0" dirty="0">
              <a:latin typeface="+mj-ea"/>
              <a:ea typeface="+mj-ea"/>
            </a:endParaRPr>
          </a:p>
          <a:p>
            <a:pPr algn="l">
              <a:spcBef>
                <a:spcPts val="500"/>
              </a:spcBef>
            </a:pPr>
            <a:r>
              <a:rPr lang="en-US" altLang="ko-KR" sz="2400" b="0" dirty="0">
                <a:latin typeface="+mj-ea"/>
                <a:ea typeface="+mj-ea"/>
              </a:rPr>
              <a:t>Label_1_Di.Text = "</a:t>
            </a:r>
            <a:r>
              <a:rPr lang="ko-KR" altLang="en-US" sz="2400" b="0" dirty="0">
                <a:latin typeface="+mj-ea"/>
                <a:ea typeface="+mj-ea"/>
              </a:rPr>
              <a:t>비브리오 </a:t>
            </a:r>
            <a:r>
              <a:rPr lang="ko-KR" altLang="en-US" sz="2400" b="0" dirty="0" err="1">
                <a:latin typeface="+mj-ea"/>
                <a:ea typeface="+mj-ea"/>
              </a:rPr>
              <a:t>블니피쿠스</a:t>
            </a:r>
            <a:r>
              <a:rPr lang="ko-KR" altLang="en-US" sz="2400" b="0" dirty="0">
                <a:latin typeface="+mj-ea"/>
                <a:ea typeface="+mj-ea"/>
              </a:rPr>
              <a:t> </a:t>
            </a:r>
            <a:r>
              <a:rPr lang="ko-KR" altLang="en-US" sz="2400" b="0" dirty="0" err="1">
                <a:latin typeface="+mj-ea"/>
                <a:ea typeface="+mj-ea"/>
              </a:rPr>
              <a:t>감염증</a:t>
            </a:r>
            <a:r>
              <a:rPr lang="en-US" altLang="ko-KR" sz="2400" b="0" dirty="0">
                <a:latin typeface="+mj-ea"/>
                <a:ea typeface="+mj-ea"/>
              </a:rPr>
              <a:t>"</a:t>
            </a:r>
            <a:endParaRPr lang="ko-KR" altLang="en-US" sz="2400" b="0" dirty="0">
              <a:latin typeface="+mj-ea"/>
              <a:ea typeface="+mj-ea"/>
            </a:endParaRPr>
          </a:p>
          <a:p>
            <a:pPr algn="l">
              <a:spcBef>
                <a:spcPts val="500"/>
              </a:spcBef>
            </a:pPr>
            <a:r>
              <a:rPr lang="en-US" altLang="ko-KR" sz="2400" b="0" dirty="0">
                <a:latin typeface="+mj-ea"/>
                <a:ea typeface="+mj-ea"/>
              </a:rPr>
              <a:t>Label_1_Medi.Text = "</a:t>
            </a:r>
            <a:r>
              <a:rPr lang="ko-KR" altLang="en-US" sz="2400" b="0" dirty="0" err="1">
                <a:latin typeface="+mj-ea"/>
                <a:ea typeface="+mj-ea"/>
              </a:rPr>
              <a:t>크라포란주</a:t>
            </a:r>
            <a:r>
              <a:rPr lang="en-US" altLang="ko-KR" sz="2400" b="0" dirty="0">
                <a:latin typeface="+mj-ea"/>
                <a:ea typeface="+mj-ea"/>
              </a:rPr>
              <a:t>, </a:t>
            </a:r>
            <a:r>
              <a:rPr lang="ko-KR" altLang="en-US" sz="2400" b="0" dirty="0">
                <a:latin typeface="+mj-ea"/>
                <a:ea typeface="+mj-ea"/>
              </a:rPr>
              <a:t>독시사이클린</a:t>
            </a:r>
            <a:r>
              <a:rPr lang="en-US" altLang="ko-KR" sz="2400" b="0" dirty="0">
                <a:latin typeface="+mj-ea"/>
                <a:ea typeface="+mj-ea"/>
              </a:rPr>
              <a:t>"</a:t>
            </a:r>
            <a:endParaRPr lang="ko-KR" altLang="en-US" sz="2400" b="0" dirty="0">
              <a:latin typeface="+mj-ea"/>
              <a:ea typeface="+mj-ea"/>
            </a:endParaRPr>
          </a:p>
          <a:p>
            <a:pPr algn="l">
              <a:spcBef>
                <a:spcPts val="1200"/>
              </a:spcBef>
            </a:pPr>
            <a:r>
              <a:rPr lang="en-US" altLang="ko-KR" sz="2400" b="0" dirty="0">
                <a:latin typeface="+mj-ea"/>
                <a:ea typeface="+mj-ea"/>
              </a:rPr>
              <a:t>Label_1_Warn1.Text = "</a:t>
            </a:r>
            <a:r>
              <a:rPr lang="ko-KR" altLang="en-US" sz="2400" b="0" dirty="0">
                <a:latin typeface="+mj-ea"/>
                <a:ea typeface="+mj-ea"/>
              </a:rPr>
              <a:t>병원 처방이 필요합니다</a:t>
            </a:r>
            <a:r>
              <a:rPr lang="en-US" altLang="ko-KR" sz="2400" b="0" dirty="0">
                <a:latin typeface="+mj-ea"/>
                <a:ea typeface="+mj-ea"/>
              </a:rPr>
              <a:t>."</a:t>
            </a:r>
            <a:endParaRPr lang="ko-KR" altLang="en-US" sz="2400" b="0" dirty="0">
              <a:latin typeface="+mj-ea"/>
              <a:ea typeface="+mj-ea"/>
            </a:endParaRPr>
          </a:p>
          <a:p>
            <a:pPr algn="l">
              <a:spcBef>
                <a:spcPts val="1200"/>
              </a:spcBef>
            </a:pPr>
            <a:r>
              <a:rPr lang="en-US" altLang="ko-KR" sz="2400" b="0" dirty="0" err="1">
                <a:latin typeface="+mj-ea"/>
                <a:ea typeface="+mj-ea"/>
              </a:rPr>
              <a:t>ElseIf</a:t>
            </a:r>
            <a:r>
              <a:rPr lang="en-US" altLang="ko-KR" sz="2400" b="0" dirty="0">
                <a:latin typeface="+mj-ea"/>
                <a:ea typeface="+mj-ea"/>
              </a:rPr>
              <a:t> Di1 = 0 And Age &lt; 13 Then</a:t>
            </a:r>
            <a:endParaRPr lang="ko-KR" altLang="en-US" sz="2400" b="0" dirty="0">
              <a:latin typeface="+mj-ea"/>
              <a:ea typeface="+mj-ea"/>
            </a:endParaRPr>
          </a:p>
          <a:p>
            <a:pPr algn="l">
              <a:spcBef>
                <a:spcPts val="500"/>
              </a:spcBef>
            </a:pPr>
            <a:r>
              <a:rPr lang="en-US" altLang="ko-KR" sz="2400" b="0" dirty="0">
                <a:latin typeface="+mj-ea"/>
                <a:ea typeface="+mj-ea"/>
              </a:rPr>
              <a:t>Label_1_Di.Text = "</a:t>
            </a:r>
            <a:r>
              <a:rPr lang="ko-KR" altLang="en-US" sz="2400" b="0" dirty="0">
                <a:latin typeface="+mj-ea"/>
                <a:ea typeface="+mj-ea"/>
              </a:rPr>
              <a:t>비브리오 </a:t>
            </a:r>
            <a:r>
              <a:rPr lang="ko-KR" altLang="en-US" sz="2400" b="0" dirty="0" err="1">
                <a:latin typeface="+mj-ea"/>
                <a:ea typeface="+mj-ea"/>
              </a:rPr>
              <a:t>블니피쿠스</a:t>
            </a:r>
            <a:r>
              <a:rPr lang="ko-KR" altLang="en-US" sz="2400" b="0" dirty="0">
                <a:latin typeface="+mj-ea"/>
                <a:ea typeface="+mj-ea"/>
              </a:rPr>
              <a:t> </a:t>
            </a:r>
            <a:r>
              <a:rPr lang="ko-KR" altLang="en-US" sz="2400" b="0" dirty="0" err="1">
                <a:latin typeface="+mj-ea"/>
                <a:ea typeface="+mj-ea"/>
              </a:rPr>
              <a:t>감염증</a:t>
            </a:r>
            <a:r>
              <a:rPr lang="en-US" altLang="ko-KR" sz="2400" b="0" dirty="0">
                <a:latin typeface="+mj-ea"/>
                <a:ea typeface="+mj-ea"/>
              </a:rPr>
              <a:t>"</a:t>
            </a:r>
            <a:endParaRPr lang="ko-KR" altLang="en-US" sz="2400" b="0" dirty="0">
              <a:latin typeface="+mj-ea"/>
              <a:ea typeface="+mj-ea"/>
            </a:endParaRPr>
          </a:p>
          <a:p>
            <a:pPr algn="l">
              <a:spcBef>
                <a:spcPts val="500"/>
              </a:spcBef>
            </a:pPr>
            <a:r>
              <a:rPr lang="en-US" altLang="ko-KR" sz="2400" b="0" dirty="0">
                <a:latin typeface="+mj-ea"/>
                <a:ea typeface="+mj-ea"/>
              </a:rPr>
              <a:t>Label_1_Medi.Text = "</a:t>
            </a:r>
            <a:r>
              <a:rPr lang="ko-KR" altLang="en-US" sz="2400" b="0" dirty="0" err="1">
                <a:latin typeface="+mj-ea"/>
                <a:ea typeface="+mj-ea"/>
              </a:rPr>
              <a:t>크라포란주</a:t>
            </a:r>
            <a:r>
              <a:rPr lang="en-US" altLang="ko-KR" sz="2400" b="0" dirty="0">
                <a:latin typeface="+mj-ea"/>
                <a:ea typeface="+mj-ea"/>
              </a:rPr>
              <a:t>, </a:t>
            </a:r>
            <a:r>
              <a:rPr lang="ko-KR" altLang="en-US" sz="2400" b="0" dirty="0">
                <a:latin typeface="+mj-ea"/>
                <a:ea typeface="+mj-ea"/>
              </a:rPr>
              <a:t>독시사이클린</a:t>
            </a:r>
            <a:r>
              <a:rPr lang="en-US" altLang="ko-KR" sz="2400" b="0" dirty="0">
                <a:latin typeface="+mj-ea"/>
                <a:ea typeface="+mj-ea"/>
              </a:rPr>
              <a:t>"</a:t>
            </a:r>
            <a:endParaRPr lang="ko-KR" altLang="en-US" sz="2400" b="0" dirty="0">
              <a:latin typeface="+mj-ea"/>
              <a:ea typeface="+mj-ea"/>
            </a:endParaRPr>
          </a:p>
          <a:p>
            <a:pPr algn="l">
              <a:spcBef>
                <a:spcPts val="500"/>
              </a:spcBef>
            </a:pPr>
            <a:r>
              <a:rPr lang="en-US" altLang="ko-KR" sz="2400" b="0" dirty="0">
                <a:latin typeface="+mj-ea"/>
                <a:ea typeface="+mj-ea"/>
              </a:rPr>
              <a:t>Label_1_Warn1.Text = "</a:t>
            </a:r>
            <a:r>
              <a:rPr lang="ko-KR" altLang="en-US" sz="2400" b="0" dirty="0" err="1">
                <a:latin typeface="+mj-ea"/>
                <a:ea typeface="+mj-ea"/>
              </a:rPr>
              <a:t>크라포란주</a:t>
            </a:r>
            <a:r>
              <a:rPr lang="ko-KR" altLang="en-US" sz="2400" b="0" dirty="0">
                <a:latin typeface="+mj-ea"/>
                <a:ea typeface="+mj-ea"/>
              </a:rPr>
              <a:t> </a:t>
            </a:r>
            <a:r>
              <a:rPr lang="en-US" altLang="ko-KR" sz="2400" b="0" dirty="0">
                <a:latin typeface="+mj-ea"/>
                <a:ea typeface="+mj-ea"/>
              </a:rPr>
              <a:t>= </a:t>
            </a:r>
            <a:r>
              <a:rPr lang="ko-KR" altLang="en-US" sz="2400" b="0" dirty="0">
                <a:latin typeface="+mj-ea"/>
                <a:ea typeface="+mj-ea"/>
              </a:rPr>
              <a:t>병원 처방이 필요합니다</a:t>
            </a:r>
            <a:r>
              <a:rPr lang="en-US" altLang="ko-KR" sz="2400" b="0" dirty="0">
                <a:latin typeface="+mj-ea"/>
                <a:ea typeface="+mj-ea"/>
              </a:rPr>
              <a:t>."</a:t>
            </a:r>
            <a:endParaRPr lang="ko-KR" altLang="en-US" sz="2400" b="0" dirty="0">
              <a:latin typeface="+mj-ea"/>
              <a:ea typeface="+mj-ea"/>
            </a:endParaRPr>
          </a:p>
          <a:p>
            <a:pPr algn="l">
              <a:spcBef>
                <a:spcPts val="500"/>
              </a:spcBef>
            </a:pPr>
            <a:r>
              <a:rPr lang="en-US" altLang="ko-KR" sz="2400" b="0" dirty="0">
                <a:latin typeface="+mj-ea"/>
                <a:ea typeface="+mj-ea"/>
              </a:rPr>
              <a:t>Label_1_Warn2.Text = "</a:t>
            </a:r>
            <a:r>
              <a:rPr lang="ko-KR" altLang="en-US" sz="2400" b="0" dirty="0">
                <a:latin typeface="+mj-ea"/>
                <a:ea typeface="+mj-ea"/>
              </a:rPr>
              <a:t>독시사이클린 </a:t>
            </a:r>
            <a:r>
              <a:rPr lang="en-US" altLang="ko-KR" sz="2400" b="0" dirty="0">
                <a:latin typeface="+mj-ea"/>
                <a:ea typeface="+mj-ea"/>
              </a:rPr>
              <a:t>= </a:t>
            </a:r>
            <a:r>
              <a:rPr lang="ko-KR" altLang="en-US" sz="2400" b="0" dirty="0">
                <a:latin typeface="+mj-ea"/>
                <a:ea typeface="+mj-ea"/>
              </a:rPr>
              <a:t>병원 처방이 필요합니다</a:t>
            </a:r>
            <a:r>
              <a:rPr lang="en-US" altLang="ko-KR" sz="2400" b="0" dirty="0">
                <a:latin typeface="+mj-ea"/>
                <a:ea typeface="+mj-ea"/>
              </a:rPr>
              <a:t>. </a:t>
            </a:r>
            <a:r>
              <a:rPr lang="ko-KR" altLang="en-US" sz="2400" b="0" dirty="0">
                <a:latin typeface="+mj-ea"/>
                <a:ea typeface="+mj-ea"/>
              </a:rPr>
              <a:t>어린이에게 위험하므로 의사 및 약사와 상담이 필요합니다</a:t>
            </a:r>
            <a:r>
              <a:rPr lang="en-US" altLang="ko-KR" sz="2400" b="0" dirty="0">
                <a:latin typeface="+mj-ea"/>
                <a:ea typeface="+mj-ea"/>
              </a:rPr>
              <a:t>."</a:t>
            </a:r>
            <a:endParaRPr lang="ko-KR" altLang="en-US" sz="2400" b="0" dirty="0">
              <a:latin typeface="+mj-ea"/>
              <a:ea typeface="+mj-ea"/>
            </a:endParaRPr>
          </a:p>
        </p:txBody>
      </p:sp>
      <p:sp>
        <p:nvSpPr>
          <p:cNvPr id="51" name="AutoShape 5">
            <a:extLst>
              <a:ext uri="{FF2B5EF4-FFF2-40B4-BE49-F238E27FC236}">
                <a16:creationId xmlns:a16="http://schemas.microsoft.com/office/drawing/2014/main" id="{2E619BB9-E974-48B9-91B2-1C703CB5C2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131" y="19567525"/>
            <a:ext cx="13968413" cy="12857213"/>
          </a:xfrm>
          <a:prstGeom prst="roundRect">
            <a:avLst>
              <a:gd name="adj" fmla="val 925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normAutofit/>
          </a:bodyPr>
          <a:lstStyle/>
          <a:p>
            <a:pPr lvl="0" algn="l"/>
            <a:r>
              <a:rPr lang="en-US" altLang="ko-KR" sz="3400" b="0" dirty="0">
                <a:solidFill>
                  <a:prstClr val="black"/>
                </a:solidFill>
                <a:latin typeface="+mj-ea"/>
                <a:ea typeface="+mj-ea"/>
              </a:rPr>
              <a:t> Medinology_cpp.exe </a:t>
            </a:r>
            <a:r>
              <a:rPr lang="ko-KR" altLang="en-US" sz="3400" b="0" dirty="0">
                <a:solidFill>
                  <a:prstClr val="black"/>
                </a:solidFill>
                <a:latin typeface="+mj-ea"/>
                <a:ea typeface="+mj-ea"/>
              </a:rPr>
              <a:t>즉</a:t>
            </a:r>
            <a:r>
              <a:rPr lang="en-US" altLang="ko-KR" sz="3400" b="0" dirty="0">
                <a:solidFill>
                  <a:prstClr val="black"/>
                </a:solidFill>
                <a:latin typeface="+mj-ea"/>
                <a:ea typeface="+mj-ea"/>
              </a:rPr>
              <a:t>,</a:t>
            </a:r>
            <a:r>
              <a:rPr lang="ko-KR" altLang="en-US" sz="3400" b="0" dirty="0">
                <a:solidFill>
                  <a:prstClr val="black"/>
                </a:solidFill>
                <a:latin typeface="+mj-ea"/>
                <a:ea typeface="+mj-ea"/>
              </a:rPr>
              <a:t> 인공신경망의 </a:t>
            </a:r>
            <a:r>
              <a:rPr lang="en-US" altLang="ko-KR" sz="3400" b="0" dirty="0">
                <a:solidFill>
                  <a:prstClr val="black"/>
                </a:solidFill>
                <a:latin typeface="+mj-ea"/>
                <a:ea typeface="+mj-ea"/>
              </a:rPr>
              <a:t>C++ </a:t>
            </a:r>
            <a:r>
              <a:rPr lang="ko-KR" altLang="en-US" sz="3400" b="0" dirty="0">
                <a:solidFill>
                  <a:prstClr val="black"/>
                </a:solidFill>
                <a:latin typeface="+mj-ea"/>
                <a:ea typeface="+mj-ea"/>
              </a:rPr>
              <a:t>래퍼는 다음과 같은 부분으로 나뉘어진다</a:t>
            </a:r>
            <a:r>
              <a:rPr lang="en-US" altLang="ko-KR" sz="3400" b="0" dirty="0">
                <a:solidFill>
                  <a:prstClr val="black"/>
                </a:solidFill>
                <a:latin typeface="+mj-ea"/>
                <a:ea typeface="+mj-ea"/>
              </a:rPr>
              <a:t>.</a:t>
            </a:r>
          </a:p>
          <a:p>
            <a:pPr marL="457200" lvl="0" indent="-457200" algn="l">
              <a:buFont typeface="Arial" panose="020B0604020202020204" pitchFamily="34" charset="0"/>
              <a:buChar char="•"/>
            </a:pPr>
            <a:r>
              <a:rPr lang="en-US" altLang="ko-KR" sz="34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VB</a:t>
            </a:r>
            <a:r>
              <a:rPr lang="ko-KR" altLang="en-US" sz="34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전달된 환자의 건강 정보 자료를 </a:t>
            </a:r>
            <a:r>
              <a:rPr lang="ko-KR" altLang="en-US" sz="3400" b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파싱하는</a:t>
            </a:r>
            <a:r>
              <a:rPr lang="ko-KR" altLang="en-US" sz="34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부분</a:t>
            </a:r>
            <a:endParaRPr lang="en-US" altLang="ko-KR" sz="3400" b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0" indent="-457200" algn="l">
              <a:buFont typeface="Arial" panose="020B0604020202020204" pitchFamily="34" charset="0"/>
              <a:buChar char="•"/>
            </a:pPr>
            <a:r>
              <a:rPr lang="en-US" altLang="ko-KR" sz="34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weight.txt </a:t>
            </a:r>
            <a:r>
              <a:rPr lang="ko-KR" altLang="en-US" sz="34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파일의 내용을 신경망의 가중치</a:t>
            </a:r>
            <a:r>
              <a:rPr lang="en-US" altLang="ko-KR" sz="34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34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편향에 </a:t>
            </a:r>
            <a:r>
              <a:rPr lang="ko-KR" altLang="en-US" sz="3400" b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로드하는</a:t>
            </a:r>
            <a:r>
              <a:rPr lang="ko-KR" altLang="en-US" sz="34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부분</a:t>
            </a:r>
            <a:endParaRPr lang="en-US" altLang="ko-KR" sz="3400" b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0" indent="-457200" algn="l">
              <a:buFont typeface="Arial" panose="020B0604020202020204" pitchFamily="34" charset="0"/>
              <a:buChar char="•"/>
            </a:pPr>
            <a:r>
              <a:rPr lang="ko-KR" altLang="en-US" sz="34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신경망을 생성하여 초기화하고 </a:t>
            </a:r>
            <a:r>
              <a:rPr lang="en-US" altLang="ko-KR" sz="34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Predict</a:t>
            </a:r>
            <a:r>
              <a:rPr lang="ko-KR" altLang="en-US" sz="34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함수를 호출하여 결과를 계산하는 부분</a:t>
            </a:r>
            <a:endParaRPr lang="en-US" altLang="ko-KR" sz="3400" b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0" indent="-457200" algn="l">
              <a:buFont typeface="Arial" panose="020B0604020202020204" pitchFamily="34" charset="0"/>
              <a:buChar char="•"/>
            </a:pPr>
            <a:r>
              <a:rPr lang="ko-KR" altLang="en-US" sz="34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계산 결과를 분석하여 질병명을 확률 순서대로 정렬하여 파일에 출력하는 부분</a:t>
            </a:r>
            <a:endParaRPr lang="en-US" altLang="ko-KR" sz="3400" b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0" indent="-457200" algn="l">
              <a:buFont typeface="Arial" panose="020B0604020202020204" pitchFamily="34" charset="0"/>
              <a:buChar char="•"/>
            </a:pPr>
            <a:endParaRPr lang="en-US" altLang="ko-KR" sz="100" b="0" dirty="0">
              <a:solidFill>
                <a:prstClr val="black"/>
              </a:solidFill>
              <a:latin typeface="+mj-ea"/>
              <a:ea typeface="+mj-ea"/>
            </a:endParaRPr>
          </a:p>
          <a:p>
            <a:pPr lvl="0" algn="l"/>
            <a:r>
              <a:rPr lang="en-US" altLang="ko-KR" sz="3400" b="0" dirty="0">
                <a:solidFill>
                  <a:prstClr val="black"/>
                </a:solidFill>
                <a:latin typeface="+mj-ea"/>
                <a:ea typeface="+mj-ea"/>
              </a:rPr>
              <a:t> </a:t>
            </a:r>
            <a:r>
              <a:rPr lang="ko-KR" altLang="en-US" sz="3400" b="0" dirty="0">
                <a:solidFill>
                  <a:prstClr val="black"/>
                </a:solidFill>
                <a:latin typeface="+mj-ea"/>
                <a:ea typeface="+mj-ea"/>
              </a:rPr>
              <a:t>그리고 인공신경망 학습에 필요한 가중치를 저장한 파일 </a:t>
            </a:r>
            <a:r>
              <a:rPr lang="en-US" altLang="ko-KR" sz="3400" b="0" dirty="0">
                <a:solidFill>
                  <a:prstClr val="black"/>
                </a:solidFill>
                <a:latin typeface="+mj-ea"/>
                <a:ea typeface="+mj-ea"/>
              </a:rPr>
              <a:t>Weight.txt </a:t>
            </a:r>
            <a:r>
              <a:rPr lang="ko-KR" altLang="en-US" sz="3400" b="0" dirty="0">
                <a:solidFill>
                  <a:prstClr val="black"/>
                </a:solidFill>
                <a:latin typeface="+mj-ea"/>
                <a:ea typeface="+mj-ea"/>
              </a:rPr>
              <a:t>파일을 생성할 </a:t>
            </a:r>
            <a:r>
              <a:rPr lang="en-US" altLang="ko-KR" sz="3400" b="0" dirty="0">
                <a:solidFill>
                  <a:prstClr val="black"/>
                </a:solidFill>
                <a:latin typeface="+mj-ea"/>
                <a:ea typeface="+mj-ea"/>
              </a:rPr>
              <a:t>Trainer.exe</a:t>
            </a:r>
            <a:r>
              <a:rPr lang="ko-KR" altLang="en-US" sz="3400" b="0" dirty="0">
                <a:solidFill>
                  <a:prstClr val="black"/>
                </a:solidFill>
                <a:latin typeface="+mj-ea"/>
                <a:ea typeface="+mj-ea"/>
              </a:rPr>
              <a:t>는 다음과 같이 구성된다</a:t>
            </a:r>
            <a:r>
              <a:rPr lang="en-US" altLang="ko-KR" sz="3400" b="0" dirty="0">
                <a:solidFill>
                  <a:prstClr val="black"/>
                </a:solidFill>
                <a:latin typeface="+mj-ea"/>
                <a:ea typeface="+mj-ea"/>
              </a:rPr>
              <a:t>.</a:t>
            </a:r>
          </a:p>
          <a:p>
            <a:pPr marL="457200" lvl="0" indent="-457200" algn="l">
              <a:buFont typeface="Arial" panose="020B0604020202020204" pitchFamily="34" charset="0"/>
              <a:buChar char="•"/>
            </a:pPr>
            <a:r>
              <a:rPr lang="ko-KR" altLang="en-US" sz="3400" b="0" dirty="0">
                <a:solidFill>
                  <a:prstClr val="black"/>
                </a:solidFill>
                <a:latin typeface="+mj-ea"/>
                <a:ea typeface="+mj-ea"/>
              </a:rPr>
              <a:t>증상</a:t>
            </a:r>
            <a:r>
              <a:rPr lang="en-US" altLang="ko-KR" sz="3400" b="0" dirty="0">
                <a:solidFill>
                  <a:prstClr val="black"/>
                </a:solidFill>
                <a:latin typeface="+mj-ea"/>
                <a:ea typeface="+mj-ea"/>
              </a:rPr>
              <a:t>-</a:t>
            </a:r>
            <a:r>
              <a:rPr lang="ko-KR" altLang="en-US" sz="3400" b="0" dirty="0">
                <a:solidFill>
                  <a:prstClr val="black"/>
                </a:solidFill>
                <a:latin typeface="+mj-ea"/>
                <a:ea typeface="+mj-ea"/>
              </a:rPr>
              <a:t>질병 데이터를 </a:t>
            </a:r>
            <a:r>
              <a:rPr lang="en-US" altLang="ko-KR" sz="3400" b="0" dirty="0">
                <a:solidFill>
                  <a:prstClr val="black"/>
                </a:solidFill>
                <a:latin typeface="+mj-ea"/>
                <a:ea typeface="+mj-ea"/>
              </a:rPr>
              <a:t>2</a:t>
            </a:r>
            <a:r>
              <a:rPr lang="ko-KR" altLang="en-US" sz="3400" b="0" dirty="0">
                <a:solidFill>
                  <a:prstClr val="black"/>
                </a:solidFill>
                <a:latin typeface="+mj-ea"/>
                <a:ea typeface="+mj-ea"/>
              </a:rPr>
              <a:t>차원 배열에 </a:t>
            </a:r>
            <a:r>
              <a:rPr lang="ko-KR" altLang="en-US" sz="3400" b="0" dirty="0" err="1">
                <a:solidFill>
                  <a:prstClr val="black"/>
                </a:solidFill>
                <a:latin typeface="+mj-ea"/>
                <a:ea typeface="+mj-ea"/>
              </a:rPr>
              <a:t>로드하는</a:t>
            </a:r>
            <a:r>
              <a:rPr lang="ko-KR" altLang="en-US" sz="3400" b="0" dirty="0">
                <a:solidFill>
                  <a:prstClr val="black"/>
                </a:solidFill>
                <a:latin typeface="+mj-ea"/>
                <a:ea typeface="+mj-ea"/>
              </a:rPr>
              <a:t> </a:t>
            </a:r>
            <a:r>
              <a:rPr lang="en-US" altLang="ko-KR" sz="3400" b="0" dirty="0" err="1">
                <a:solidFill>
                  <a:prstClr val="black"/>
                </a:solidFill>
                <a:latin typeface="+mj-ea"/>
                <a:ea typeface="+mj-ea"/>
              </a:rPr>
              <a:t>LoadDataSet</a:t>
            </a:r>
            <a:r>
              <a:rPr lang="en-US" altLang="ko-KR" sz="3400" b="0" dirty="0">
                <a:solidFill>
                  <a:prstClr val="black"/>
                </a:solidFill>
                <a:latin typeface="+mj-ea"/>
                <a:ea typeface="+mj-ea"/>
              </a:rPr>
              <a:t>()</a:t>
            </a:r>
          </a:p>
          <a:p>
            <a:pPr marL="457200" lvl="0" indent="-457200" algn="l">
              <a:buFont typeface="Arial" panose="020B0604020202020204" pitchFamily="34" charset="0"/>
              <a:buChar char="•"/>
            </a:pPr>
            <a:r>
              <a:rPr lang="ko-KR" altLang="en-US" sz="34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실제로 신경망을 학습시키는 </a:t>
            </a:r>
            <a:r>
              <a:rPr lang="en-US" altLang="ko-KR" sz="34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Train()</a:t>
            </a:r>
            <a:endParaRPr lang="en-US" altLang="ko-KR" sz="3400" b="0" dirty="0">
              <a:solidFill>
                <a:prstClr val="black"/>
              </a:solidFill>
              <a:latin typeface="+mj-ea"/>
              <a:ea typeface="+mj-ea"/>
            </a:endParaRPr>
          </a:p>
          <a:p>
            <a:pPr marL="457200" lvl="0" indent="-457200" algn="l">
              <a:buFont typeface="Arial" panose="020B0604020202020204" pitchFamily="34" charset="0"/>
              <a:buChar char="•"/>
            </a:pPr>
            <a:r>
              <a:rPr lang="ko-KR" altLang="en-US" sz="34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신경망 가중치를 파일에 저장하는 </a:t>
            </a:r>
            <a:r>
              <a:rPr lang="en-US" altLang="ko-KR" sz="3400" b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WriteWeights</a:t>
            </a:r>
            <a:r>
              <a:rPr lang="en-US" altLang="ko-KR" sz="34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  <a:endParaRPr lang="en-US" altLang="ko-KR" sz="100" b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algn="l"/>
            <a:r>
              <a:rPr lang="ko-KR" altLang="en-US" sz="3400" b="0" dirty="0">
                <a:solidFill>
                  <a:prstClr val="black"/>
                </a:solidFill>
                <a:latin typeface="+mj-ea"/>
                <a:ea typeface="+mj-ea"/>
              </a:rPr>
              <a:t> 아래는 학습에 사용되는 </a:t>
            </a:r>
            <a:r>
              <a:rPr lang="en-US" altLang="ko-KR" sz="3400" b="0" dirty="0">
                <a:solidFill>
                  <a:prstClr val="black"/>
                </a:solidFill>
                <a:latin typeface="+mj-ea"/>
                <a:ea typeface="+mj-ea"/>
              </a:rPr>
              <a:t>Predict </a:t>
            </a:r>
            <a:r>
              <a:rPr lang="ko-KR" altLang="en-US" sz="3400" b="0" dirty="0">
                <a:solidFill>
                  <a:prstClr val="black"/>
                </a:solidFill>
                <a:latin typeface="+mj-ea"/>
                <a:ea typeface="+mj-ea"/>
              </a:rPr>
              <a:t>함수 중 일부이다</a:t>
            </a:r>
            <a:r>
              <a:rPr lang="en-US" altLang="ko-KR" sz="3400" b="0" dirty="0">
                <a:solidFill>
                  <a:prstClr val="black"/>
                </a:solidFill>
                <a:latin typeface="+mj-ea"/>
                <a:ea typeface="+mj-ea"/>
              </a:rPr>
              <a:t>.</a:t>
            </a:r>
          </a:p>
          <a:p>
            <a:pPr lvl="0" algn="l">
              <a:spcBef>
                <a:spcPts val="500"/>
              </a:spcBef>
            </a:pPr>
            <a:r>
              <a:rPr lang="en-US" altLang="ko-KR" sz="2400" b="0" dirty="0" err="1">
                <a:solidFill>
                  <a:prstClr val="black"/>
                </a:solidFill>
                <a:latin typeface="+mj-ea"/>
                <a:ea typeface="+mj-ea"/>
              </a:rPr>
              <a:t>MatrixXd</a:t>
            </a:r>
            <a:r>
              <a:rPr lang="en-US" altLang="ko-KR" sz="2400" b="0" dirty="0">
                <a:solidFill>
                  <a:prstClr val="black"/>
                </a:solidFill>
                <a:latin typeface="+mj-ea"/>
                <a:ea typeface="+mj-ea"/>
              </a:rPr>
              <a:t> a = x * W1 + b1;</a:t>
            </a:r>
          </a:p>
          <a:p>
            <a:pPr lvl="0" algn="l">
              <a:spcBef>
                <a:spcPts val="500"/>
              </a:spcBef>
            </a:pPr>
            <a:r>
              <a:rPr lang="en-US" altLang="ko-KR" sz="2400" b="0" dirty="0">
                <a:solidFill>
                  <a:prstClr val="black"/>
                </a:solidFill>
                <a:latin typeface="+mj-ea"/>
                <a:ea typeface="+mj-ea"/>
              </a:rPr>
              <a:t>a = Sigmoid(a);</a:t>
            </a:r>
          </a:p>
          <a:p>
            <a:pPr lvl="0" algn="l">
              <a:spcBef>
                <a:spcPts val="500"/>
              </a:spcBef>
            </a:pPr>
            <a:r>
              <a:rPr lang="en-US" altLang="ko-KR" sz="2400" b="0" dirty="0">
                <a:solidFill>
                  <a:prstClr val="black"/>
                </a:solidFill>
                <a:latin typeface="+mj-ea"/>
                <a:ea typeface="+mj-ea"/>
              </a:rPr>
              <a:t>a = a * W2 + b2;</a:t>
            </a:r>
          </a:p>
          <a:p>
            <a:pPr lvl="0" algn="l">
              <a:spcBef>
                <a:spcPts val="500"/>
              </a:spcBef>
            </a:pPr>
            <a:r>
              <a:rPr lang="en-US" altLang="ko-KR" sz="2400" b="0" dirty="0">
                <a:solidFill>
                  <a:prstClr val="black"/>
                </a:solidFill>
                <a:latin typeface="+mj-ea"/>
                <a:ea typeface="+mj-ea"/>
              </a:rPr>
              <a:t>a = </a:t>
            </a:r>
            <a:r>
              <a:rPr lang="en-US" altLang="ko-KR" sz="2400" b="0" dirty="0" err="1">
                <a:solidFill>
                  <a:prstClr val="black"/>
                </a:solidFill>
                <a:latin typeface="+mj-ea"/>
                <a:ea typeface="+mj-ea"/>
              </a:rPr>
              <a:t>Softmax</a:t>
            </a:r>
            <a:r>
              <a:rPr lang="en-US" altLang="ko-KR" sz="2400" b="0" dirty="0">
                <a:solidFill>
                  <a:prstClr val="black"/>
                </a:solidFill>
                <a:latin typeface="+mj-ea"/>
                <a:ea typeface="+mj-ea"/>
              </a:rPr>
              <a:t>(a);</a:t>
            </a:r>
          </a:p>
          <a:p>
            <a:pPr lvl="0" algn="l">
              <a:spcBef>
                <a:spcPts val="500"/>
              </a:spcBef>
            </a:pPr>
            <a:r>
              <a:rPr lang="en-US" altLang="ko-KR" sz="2400" b="0" dirty="0">
                <a:solidFill>
                  <a:prstClr val="black"/>
                </a:solidFill>
                <a:latin typeface="+mj-ea"/>
                <a:ea typeface="+mj-ea"/>
              </a:rPr>
              <a:t>Return a;</a:t>
            </a:r>
          </a:p>
        </p:txBody>
      </p:sp>
      <p:sp>
        <p:nvSpPr>
          <p:cNvPr id="49" name="AutoShape 5">
            <a:extLst>
              <a:ext uri="{FF2B5EF4-FFF2-40B4-BE49-F238E27FC236}">
                <a16:creationId xmlns:a16="http://schemas.microsoft.com/office/drawing/2014/main" id="{11FC58CB-F464-4A07-B95E-61F9A404E4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131" y="13731926"/>
            <a:ext cx="13968413" cy="5084762"/>
          </a:xfrm>
          <a:prstGeom prst="roundRect">
            <a:avLst>
              <a:gd name="adj" fmla="val 925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normAutofit/>
          </a:bodyPr>
          <a:lstStyle/>
          <a:p>
            <a:pPr algn="l">
              <a:lnSpc>
                <a:spcPct val="110000"/>
              </a:lnSpc>
            </a:pPr>
            <a:endParaRPr lang="en-US" altLang="ko-KR" sz="100" b="0" dirty="0">
              <a:latin typeface="+mj-ea"/>
              <a:ea typeface="+mj-ea"/>
            </a:endParaRPr>
          </a:p>
          <a:p>
            <a:pPr algn="l">
              <a:lnSpc>
                <a:spcPct val="110000"/>
              </a:lnSpc>
            </a:pPr>
            <a:r>
              <a:rPr lang="ko-KR" altLang="en-US" sz="3400" b="0" dirty="0">
                <a:latin typeface="+mj-ea"/>
                <a:ea typeface="+mj-ea"/>
              </a:rPr>
              <a:t> 인공신경망을 학습시키기 위해서는 먼저 학습을 위한 입력 값들 즉 학습데이터를 만들어야 한다</a:t>
            </a:r>
            <a:r>
              <a:rPr lang="en-US" altLang="ko-KR" sz="3400" b="0" dirty="0">
                <a:latin typeface="+mj-ea"/>
                <a:ea typeface="+mj-ea"/>
              </a:rPr>
              <a:t>.</a:t>
            </a:r>
            <a:r>
              <a:rPr lang="ko-KR" altLang="en-US" sz="3400" b="0" dirty="0">
                <a:latin typeface="+mj-ea"/>
                <a:ea typeface="+mj-ea"/>
              </a:rPr>
              <a:t> 학습 단계에서는 학습데이터와 정답 값을 함께 인공 신경망에 제공하고 출력 값을 구한 후 정답에 해당하는 값과 차이가 줄어들도록 가중치를 갱신한다</a:t>
            </a:r>
            <a:r>
              <a:rPr lang="en-US" altLang="ko-KR" sz="3400" b="0" dirty="0">
                <a:latin typeface="+mj-ea"/>
                <a:ea typeface="+mj-ea"/>
              </a:rPr>
              <a:t>.</a:t>
            </a:r>
          </a:p>
          <a:p>
            <a:pPr algn="l">
              <a:lnSpc>
                <a:spcPct val="110000"/>
              </a:lnSpc>
            </a:pPr>
            <a:r>
              <a:rPr lang="en-US" altLang="ko-KR" sz="3400" b="0" dirty="0">
                <a:latin typeface="+mj-ea"/>
                <a:ea typeface="+mj-ea"/>
              </a:rPr>
              <a:t> </a:t>
            </a:r>
            <a:r>
              <a:rPr lang="ko-KR" altLang="en-US" sz="3400" b="0" dirty="0">
                <a:latin typeface="+mj-ea"/>
                <a:ea typeface="+mj-ea"/>
              </a:rPr>
              <a:t>이러한 과정을 다양한 학습 데이터에 대하여 반복하면 출력 값들이 각각의 정답 값에 수렴하게 되어 판정 성능이 좋아지게 되며 이 과정이 흔히 말하는 딥 러닝이다</a:t>
            </a:r>
            <a:r>
              <a:rPr lang="en-US" altLang="ko-KR" sz="3400" b="0" dirty="0">
                <a:latin typeface="+mj-ea"/>
                <a:ea typeface="+mj-ea"/>
              </a:rPr>
              <a:t>.</a:t>
            </a:r>
          </a:p>
        </p:txBody>
      </p:sp>
      <p:sp>
        <p:nvSpPr>
          <p:cNvPr id="2057" name="AutoShape 5"/>
          <p:cNvSpPr>
            <a:spLocks noChangeArrowheads="1"/>
          </p:cNvSpPr>
          <p:nvPr/>
        </p:nvSpPr>
        <p:spPr bwMode="auto">
          <a:xfrm>
            <a:off x="720725" y="6337300"/>
            <a:ext cx="13968413" cy="6769100"/>
          </a:xfrm>
          <a:prstGeom prst="roundRect">
            <a:avLst>
              <a:gd name="adj" fmla="val 925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normAutofit/>
          </a:bodyPr>
          <a:lstStyle/>
          <a:p>
            <a:pPr algn="l"/>
            <a:r>
              <a:rPr lang="ko-KR" altLang="en-US" sz="3400" b="0" dirty="0">
                <a:latin typeface="+mj-ea"/>
                <a:ea typeface="+mj-ea"/>
              </a:rPr>
              <a:t> </a:t>
            </a:r>
            <a:r>
              <a:rPr lang="ko-KR" altLang="en-US" sz="3400" b="0" dirty="0" err="1">
                <a:latin typeface="+mj-ea"/>
                <a:ea typeface="+mj-ea"/>
              </a:rPr>
              <a:t>퍼셉트론이란</a:t>
            </a:r>
            <a:r>
              <a:rPr lang="ko-KR" altLang="en-US" sz="3400" b="0" dirty="0">
                <a:latin typeface="+mj-ea"/>
                <a:ea typeface="+mj-ea"/>
              </a:rPr>
              <a:t> 입력단자가 여러 개이고 출력단자가 한 개인 객체이다</a:t>
            </a:r>
            <a:r>
              <a:rPr lang="en-US" altLang="ko-KR" sz="3400" b="0" dirty="0">
                <a:latin typeface="+mj-ea"/>
                <a:ea typeface="+mj-ea"/>
              </a:rPr>
              <a:t>.</a:t>
            </a:r>
          </a:p>
          <a:p>
            <a:pPr algn="l"/>
            <a:r>
              <a:rPr lang="ko-KR" altLang="en-US" sz="3400" b="0" dirty="0">
                <a:latin typeface="+mj-ea"/>
                <a:ea typeface="+mj-ea"/>
              </a:rPr>
              <a:t> </a:t>
            </a:r>
            <a:r>
              <a:rPr lang="ko-KR" altLang="en-US" sz="3400" b="0" dirty="0" err="1">
                <a:latin typeface="+mj-ea"/>
                <a:ea typeface="+mj-ea"/>
              </a:rPr>
              <a:t>퍼셉트론은</a:t>
            </a:r>
            <a:r>
              <a:rPr lang="ko-KR" altLang="en-US" sz="3400" b="0" dirty="0">
                <a:latin typeface="+mj-ea"/>
                <a:ea typeface="+mj-ea"/>
              </a:rPr>
              <a:t> 각 입력마다 가중치가 있어서 여러 개의 입력 값을 주면 각 단자의 입력 값과 가중치를 곱해 모두 더한 값을 구해 가중 합을 정하고 고정된 임계치보다 가중 합이 작으면 </a:t>
            </a:r>
            <a:r>
              <a:rPr lang="en-US" altLang="ko-KR" sz="3400" b="0" dirty="0">
                <a:latin typeface="+mj-ea"/>
                <a:ea typeface="+mj-ea"/>
              </a:rPr>
              <a:t>0, </a:t>
            </a:r>
            <a:r>
              <a:rPr lang="ko-KR" altLang="en-US" sz="3400" b="0" dirty="0">
                <a:latin typeface="+mj-ea"/>
                <a:ea typeface="+mj-ea"/>
              </a:rPr>
              <a:t>그렇지 않으면 </a:t>
            </a:r>
            <a:r>
              <a:rPr lang="en-US" altLang="ko-KR" sz="3400" b="0" dirty="0">
                <a:latin typeface="+mj-ea"/>
                <a:ea typeface="+mj-ea"/>
              </a:rPr>
              <a:t>1</a:t>
            </a:r>
            <a:r>
              <a:rPr lang="ko-KR" altLang="en-US" sz="3400" b="0" dirty="0">
                <a:latin typeface="+mj-ea"/>
                <a:ea typeface="+mj-ea"/>
              </a:rPr>
              <a:t>과 같은 방식으로 출력 값을 내보낸다</a:t>
            </a:r>
            <a:r>
              <a:rPr lang="en-US" altLang="ko-KR" sz="3400" b="0" dirty="0">
                <a:latin typeface="+mj-ea"/>
                <a:ea typeface="+mj-ea"/>
              </a:rPr>
              <a:t>.</a:t>
            </a:r>
          </a:p>
          <a:p>
            <a:pPr algn="l"/>
            <a:r>
              <a:rPr lang="ko-KR" altLang="en-US" sz="3400" b="0" dirty="0">
                <a:latin typeface="+mj-ea"/>
                <a:ea typeface="+mj-ea"/>
              </a:rPr>
              <a:t> 이러한 </a:t>
            </a:r>
            <a:r>
              <a:rPr lang="ko-KR" altLang="en-US" sz="3400" b="0" dirty="0" err="1">
                <a:latin typeface="+mj-ea"/>
                <a:ea typeface="+mj-ea"/>
              </a:rPr>
              <a:t>퍼셉트론을</a:t>
            </a:r>
            <a:r>
              <a:rPr lang="ko-KR" altLang="en-US" sz="3400" b="0" dirty="0">
                <a:latin typeface="+mj-ea"/>
                <a:ea typeface="+mj-ea"/>
              </a:rPr>
              <a:t> 여러 계층으로 배열하여 인공신경망을 만들 수 있다</a:t>
            </a:r>
            <a:r>
              <a:rPr lang="en-US" altLang="ko-KR" sz="3400" b="0" dirty="0">
                <a:latin typeface="+mj-ea"/>
                <a:ea typeface="+mj-ea"/>
              </a:rPr>
              <a:t>. </a:t>
            </a:r>
            <a:r>
              <a:rPr lang="ko-KR" altLang="en-US" sz="3400" b="0" dirty="0">
                <a:latin typeface="+mj-ea"/>
                <a:ea typeface="+mj-ea"/>
              </a:rPr>
              <a:t>본 연구에서는 이러한 </a:t>
            </a:r>
            <a:r>
              <a:rPr lang="ko-KR" altLang="en-US" sz="3400" b="0" dirty="0" err="1">
                <a:latin typeface="+mj-ea"/>
                <a:ea typeface="+mj-ea"/>
              </a:rPr>
              <a:t>퍼셉트론을</a:t>
            </a:r>
            <a:r>
              <a:rPr lang="ko-KR" altLang="en-US" sz="3400" b="0" dirty="0">
                <a:latin typeface="+mj-ea"/>
                <a:ea typeface="+mj-ea"/>
              </a:rPr>
              <a:t> 여러 계층으로 배열한 인공신경망을 제작하고 각 증상</a:t>
            </a:r>
            <a:r>
              <a:rPr lang="en-US" altLang="ko-KR" sz="3400" b="0" dirty="0">
                <a:latin typeface="+mj-ea"/>
                <a:ea typeface="+mj-ea"/>
              </a:rPr>
              <a:t>, </a:t>
            </a:r>
            <a:r>
              <a:rPr lang="ko-KR" altLang="en-US" sz="3400" b="0" dirty="0">
                <a:latin typeface="+mj-ea"/>
                <a:ea typeface="+mj-ea"/>
              </a:rPr>
              <a:t>병원체별 학습데이터를 제작</a:t>
            </a:r>
            <a:r>
              <a:rPr lang="en-US" altLang="ko-KR" sz="3400" b="0" dirty="0">
                <a:latin typeface="+mj-ea"/>
                <a:ea typeface="+mj-ea"/>
              </a:rPr>
              <a:t>, </a:t>
            </a:r>
            <a:r>
              <a:rPr lang="ko-KR" altLang="en-US" sz="3400" b="0" dirty="0">
                <a:latin typeface="+mj-ea"/>
                <a:ea typeface="+mj-ea"/>
              </a:rPr>
              <a:t>학습을 시켜 각 상황에 알맞은 약을 처방할 수 있는 시스템을 만든다</a:t>
            </a:r>
            <a:r>
              <a:rPr lang="en-US" altLang="ko-KR" sz="3400" b="0" dirty="0">
                <a:latin typeface="+mj-ea"/>
                <a:ea typeface="+mj-ea"/>
              </a:rPr>
              <a:t>.</a:t>
            </a:r>
            <a:endParaRPr lang="en-US" altLang="ko-KR" sz="3400" dirty="0">
              <a:latin typeface="+mj-ea"/>
              <a:ea typeface="+mj-ea"/>
            </a:endParaRPr>
          </a:p>
        </p:txBody>
      </p:sp>
      <p:pic>
        <p:nvPicPr>
          <p:cNvPr id="2050" name="Picture 320" descr="icon2"/>
          <p:cNvPicPr>
            <a:picLocks noChangeAspect="1" noChangeArrowheads="1"/>
          </p:cNvPicPr>
          <p:nvPr/>
        </p:nvPicPr>
        <p:blipFill>
          <a:blip r:embed="rId3" cstate="print">
            <a:lum bright="100000" contrast="-100000"/>
            <a:grayscl/>
          </a:blip>
          <a:srcRect/>
          <a:stretch>
            <a:fillRect/>
          </a:stretch>
        </p:blipFill>
        <p:spPr bwMode="auto">
          <a:xfrm>
            <a:off x="790575" y="817563"/>
            <a:ext cx="28732163" cy="39957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2051" name="Text Box 16"/>
          <p:cNvSpPr txBox="1">
            <a:spLocks noChangeArrowheads="1"/>
          </p:cNvSpPr>
          <p:nvPr/>
        </p:nvSpPr>
        <p:spPr bwMode="auto">
          <a:xfrm>
            <a:off x="834131" y="2027102"/>
            <a:ext cx="28730575" cy="109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ko-KR" altLang="en-US" sz="6600" dirty="0" err="1">
                <a:latin typeface="돋움" pitchFamily="50" charset="-127"/>
                <a:ea typeface="돋움" pitchFamily="50" charset="-127"/>
              </a:rPr>
              <a:t>퍼셉트론</a:t>
            </a:r>
            <a:r>
              <a:rPr lang="ko-KR" altLang="en-US" sz="6600" dirty="0">
                <a:latin typeface="돋움" pitchFamily="50" charset="-127"/>
                <a:ea typeface="돋움" pitchFamily="50" charset="-127"/>
              </a:rPr>
              <a:t> 인공신경망을 활용한 </a:t>
            </a:r>
            <a:r>
              <a:rPr lang="ko-KR" altLang="en-US" sz="6600" dirty="0" err="1">
                <a:latin typeface="돋움" pitchFamily="50" charset="-127"/>
                <a:ea typeface="돋움" pitchFamily="50" charset="-127"/>
              </a:rPr>
              <a:t>약처방</a:t>
            </a:r>
            <a:r>
              <a:rPr lang="ko-KR" altLang="en-US" sz="6600" dirty="0">
                <a:latin typeface="돋움" pitchFamily="50" charset="-127"/>
                <a:ea typeface="돋움" pitchFamily="50" charset="-127"/>
              </a:rPr>
              <a:t> 자동화 시스템</a:t>
            </a:r>
            <a:endParaRPr lang="ko-KR" altLang="en-US" sz="6600" b="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052" name="Text Box 17"/>
          <p:cNvSpPr txBox="1">
            <a:spLocks noChangeArrowheads="1"/>
          </p:cNvSpPr>
          <p:nvPr/>
        </p:nvSpPr>
        <p:spPr bwMode="auto">
          <a:xfrm>
            <a:off x="864147" y="3962422"/>
            <a:ext cx="2865913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0"/>
              </a:spcBef>
            </a:pPr>
            <a:r>
              <a:rPr lang="ko-KR" altLang="en-US" sz="4000" dirty="0"/>
              <a:t>참여 학생 </a:t>
            </a:r>
            <a:r>
              <a:rPr lang="en-US" altLang="ko-KR" sz="4000" dirty="0"/>
              <a:t>: </a:t>
            </a:r>
            <a:r>
              <a:rPr lang="ko-KR" altLang="en-US" sz="4000" dirty="0"/>
              <a:t>양현서</a:t>
            </a:r>
            <a:r>
              <a:rPr lang="en-US" altLang="ko-KR" sz="4000" dirty="0"/>
              <a:t>(2</a:t>
            </a:r>
            <a:r>
              <a:rPr lang="ko-KR" altLang="en-US" sz="4000" dirty="0"/>
              <a:t>학년</a:t>
            </a:r>
            <a:r>
              <a:rPr lang="en-US" altLang="ko-KR" sz="4000" dirty="0"/>
              <a:t>), </a:t>
            </a:r>
            <a:r>
              <a:rPr lang="ko-KR" altLang="en-US" sz="4000" dirty="0"/>
              <a:t>이승헌</a:t>
            </a:r>
            <a:r>
              <a:rPr lang="en-US" altLang="ko-KR" sz="4000" dirty="0"/>
              <a:t>(2</a:t>
            </a:r>
            <a:r>
              <a:rPr lang="ko-KR" altLang="en-US" sz="4000" dirty="0"/>
              <a:t>학년</a:t>
            </a:r>
            <a:r>
              <a:rPr lang="en-US" altLang="ko-KR" sz="4000" dirty="0"/>
              <a:t>), </a:t>
            </a:r>
            <a:r>
              <a:rPr lang="ko-KR" altLang="en-US" sz="4000" dirty="0"/>
              <a:t>이현빈</a:t>
            </a:r>
            <a:r>
              <a:rPr lang="en-US" altLang="ko-KR" sz="4000" dirty="0"/>
              <a:t>(2</a:t>
            </a:r>
            <a:r>
              <a:rPr lang="ko-KR" altLang="en-US" sz="4000" dirty="0"/>
              <a:t>학년</a:t>
            </a:r>
            <a:r>
              <a:rPr lang="en-US" altLang="ko-KR" sz="4000" dirty="0"/>
              <a:t>)                                                            </a:t>
            </a:r>
            <a:r>
              <a:rPr lang="ko-KR" altLang="en-US" sz="4000" dirty="0"/>
              <a:t>지도교사 </a:t>
            </a:r>
            <a:r>
              <a:rPr lang="en-US" altLang="ko-KR" sz="4000" dirty="0"/>
              <a:t>: </a:t>
            </a:r>
            <a:r>
              <a:rPr lang="ko-KR" altLang="en-US" sz="4000" dirty="0"/>
              <a:t>정혜미 선생님 </a:t>
            </a:r>
            <a:endParaRPr lang="en-US" altLang="ko-KR" sz="4000" dirty="0"/>
          </a:p>
        </p:txBody>
      </p:sp>
      <p:pic>
        <p:nvPicPr>
          <p:cNvPr id="2054" name="Picture 327" descr="icon2"/>
          <p:cNvPicPr>
            <a:picLocks noChangeAspect="1" noChangeArrowheads="1"/>
          </p:cNvPicPr>
          <p:nvPr/>
        </p:nvPicPr>
        <p:blipFill>
          <a:blip r:embed="rId4" cstate="print">
            <a:lum bright="40000" contrast="-100000"/>
          </a:blip>
          <a:srcRect/>
          <a:stretch>
            <a:fillRect/>
          </a:stretch>
        </p:blipFill>
        <p:spPr bwMode="auto">
          <a:xfrm>
            <a:off x="1477963" y="13289013"/>
            <a:ext cx="3778250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328" descr="icon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9138" y="13177888"/>
            <a:ext cx="1058862" cy="1058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8" name="Picture 321" descr="icon2"/>
          <p:cNvPicPr>
            <a:picLocks noChangeAspect="1" noChangeArrowheads="1"/>
          </p:cNvPicPr>
          <p:nvPr/>
        </p:nvPicPr>
        <p:blipFill>
          <a:blip r:embed="rId4" cstate="print">
            <a:lum bright="58000" contrast="-100000"/>
          </a:blip>
          <a:srcRect/>
          <a:stretch>
            <a:fillRect/>
          </a:stretch>
        </p:blipFill>
        <p:spPr bwMode="auto">
          <a:xfrm>
            <a:off x="1512888" y="5905500"/>
            <a:ext cx="3778250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9" name="Picture 322" descr="icon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20725" y="5761038"/>
            <a:ext cx="1058863" cy="1058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2" name="Picture 332" descr="icon2"/>
          <p:cNvPicPr>
            <a:picLocks noChangeAspect="1" noChangeArrowheads="1"/>
          </p:cNvPicPr>
          <p:nvPr/>
        </p:nvPicPr>
        <p:blipFill>
          <a:blip r:embed="rId4" cstate="print">
            <a:lum bright="40000" contrast="-100000"/>
          </a:blip>
          <a:srcRect/>
          <a:stretch>
            <a:fillRect/>
          </a:stretch>
        </p:blipFill>
        <p:spPr bwMode="auto">
          <a:xfrm>
            <a:off x="1477963" y="19143663"/>
            <a:ext cx="3778250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3" name="Picture 333" descr="icon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9138" y="19032538"/>
            <a:ext cx="1058862" cy="1058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6" name="Picture 337" descr="icon2"/>
          <p:cNvPicPr>
            <a:picLocks noChangeAspect="1" noChangeArrowheads="1"/>
          </p:cNvPicPr>
          <p:nvPr/>
        </p:nvPicPr>
        <p:blipFill>
          <a:blip r:embed="rId4" cstate="print">
            <a:lum bright="40000" contrast="-100000"/>
          </a:blip>
          <a:srcRect/>
          <a:stretch>
            <a:fillRect/>
          </a:stretch>
        </p:blipFill>
        <p:spPr bwMode="auto">
          <a:xfrm>
            <a:off x="1479550" y="32659165"/>
            <a:ext cx="3778250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7" name="Picture 338" descr="icon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20725" y="32548040"/>
            <a:ext cx="1058863" cy="1058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70" name="Picture 342" descr="icon2"/>
          <p:cNvPicPr>
            <a:picLocks noChangeAspect="1" noChangeArrowheads="1"/>
          </p:cNvPicPr>
          <p:nvPr/>
        </p:nvPicPr>
        <p:blipFill>
          <a:blip r:embed="rId4" cstate="print">
            <a:lum bright="40000" contrast="-100000"/>
          </a:blip>
          <a:srcRect/>
          <a:stretch>
            <a:fillRect/>
          </a:stretch>
        </p:blipFill>
        <p:spPr bwMode="auto">
          <a:xfrm>
            <a:off x="16240125" y="5965825"/>
            <a:ext cx="3778250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71" name="Picture 343" descr="icon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481300" y="5854700"/>
            <a:ext cx="1058863" cy="1058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74" name="Picture 347" descr="icon2"/>
          <p:cNvPicPr>
            <a:picLocks noChangeAspect="1" noChangeArrowheads="1"/>
          </p:cNvPicPr>
          <p:nvPr/>
        </p:nvPicPr>
        <p:blipFill>
          <a:blip r:embed="rId4" cstate="print">
            <a:lum bright="40000" contrast="-100000"/>
          </a:blip>
          <a:srcRect/>
          <a:stretch>
            <a:fillRect/>
          </a:stretch>
        </p:blipFill>
        <p:spPr bwMode="auto">
          <a:xfrm>
            <a:off x="16240125" y="13144500"/>
            <a:ext cx="3778250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75" name="Picture 348" descr="icon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481300" y="13033375"/>
            <a:ext cx="1058863" cy="1058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78" name="Picture 352" descr="icon2"/>
          <p:cNvPicPr>
            <a:picLocks noChangeAspect="1" noChangeArrowheads="1"/>
          </p:cNvPicPr>
          <p:nvPr/>
        </p:nvPicPr>
        <p:blipFill>
          <a:blip r:embed="rId4" cstate="print">
            <a:lum bright="40000" contrast="-100000"/>
          </a:blip>
          <a:srcRect/>
          <a:stretch>
            <a:fillRect/>
          </a:stretch>
        </p:blipFill>
        <p:spPr bwMode="auto">
          <a:xfrm>
            <a:off x="16313150" y="33980644"/>
            <a:ext cx="3778250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79" name="Picture 353" descr="icon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554325" y="33869519"/>
            <a:ext cx="1058863" cy="1058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81" name="Text Box 355"/>
          <p:cNvSpPr txBox="1">
            <a:spLocks noChangeArrowheads="1"/>
          </p:cNvSpPr>
          <p:nvPr/>
        </p:nvSpPr>
        <p:spPr bwMode="auto">
          <a:xfrm>
            <a:off x="15840075" y="33945719"/>
            <a:ext cx="184150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endParaRPr lang="ko-KR" altLang="ko-KR" sz="4500">
              <a:solidFill>
                <a:srgbClr val="CC3300"/>
              </a:solidFill>
            </a:endParaRPr>
          </a:p>
        </p:txBody>
      </p:sp>
      <p:pic>
        <p:nvPicPr>
          <p:cNvPr id="2083" name="Picture 734" descr="icon2"/>
          <p:cNvPicPr>
            <a:picLocks noChangeAspect="1" noChangeArrowheads="1"/>
          </p:cNvPicPr>
          <p:nvPr/>
        </p:nvPicPr>
        <p:blipFill>
          <a:blip r:embed="rId4" cstate="print">
            <a:lum bright="40000" contrast="-100000"/>
          </a:blip>
          <a:srcRect/>
          <a:stretch>
            <a:fillRect/>
          </a:stretch>
        </p:blipFill>
        <p:spPr bwMode="auto">
          <a:xfrm>
            <a:off x="16311563" y="39399097"/>
            <a:ext cx="3778250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84" name="Picture 735" descr="icon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552738" y="39287972"/>
            <a:ext cx="1058862" cy="1058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" name="Text Box 17"/>
          <p:cNvSpPr txBox="1">
            <a:spLocks noChangeArrowheads="1"/>
          </p:cNvSpPr>
          <p:nvPr/>
        </p:nvSpPr>
        <p:spPr bwMode="auto">
          <a:xfrm>
            <a:off x="942237" y="948722"/>
            <a:ext cx="978700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ko-KR" sz="4000" dirty="0"/>
              <a:t>2017 </a:t>
            </a:r>
            <a:r>
              <a:rPr lang="ko-KR" altLang="en-US" sz="4000" dirty="0"/>
              <a:t>창의융합 과제연구 성과 발표회</a:t>
            </a:r>
            <a:endParaRPr lang="en-US" altLang="ko-KR" sz="4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1830" y="25689998"/>
            <a:ext cx="3532973" cy="628084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38355" y="25689998"/>
            <a:ext cx="3533613" cy="628197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75796" y="25689998"/>
            <a:ext cx="3532974" cy="6280842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B85FAE5A-59B6-4DBD-B78B-5C928F8BF3E6}"/>
              </a:ext>
            </a:extLst>
          </p:cNvPr>
          <p:cNvSpPr/>
          <p:nvPr/>
        </p:nvSpPr>
        <p:spPr>
          <a:xfrm>
            <a:off x="1819116" y="6010098"/>
            <a:ext cx="3312368" cy="6332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 err="1">
                <a:solidFill>
                  <a:schemeClr val="tx1"/>
                </a:solidFill>
                <a:latin typeface="+mj-ea"/>
                <a:ea typeface="+mj-ea"/>
              </a:rPr>
              <a:t>퍼셉트론이란</a:t>
            </a:r>
            <a:r>
              <a:rPr lang="en-US" altLang="ko-KR" sz="3600" dirty="0">
                <a:solidFill>
                  <a:schemeClr val="tx1"/>
                </a:solidFill>
                <a:latin typeface="+mj-ea"/>
                <a:ea typeface="+mj-ea"/>
              </a:rPr>
              <a:t>?</a:t>
            </a:r>
            <a:endParaRPr lang="ko-KR" altLang="en-US" sz="36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809F1A3B-86BF-48C1-939D-94A633C1DF66}"/>
              </a:ext>
            </a:extLst>
          </p:cNvPr>
          <p:cNvSpPr/>
          <p:nvPr/>
        </p:nvSpPr>
        <p:spPr>
          <a:xfrm>
            <a:off x="1819116" y="13385026"/>
            <a:ext cx="3312368" cy="6332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schemeClr val="tx1"/>
                </a:solidFill>
                <a:latin typeface="+mj-ea"/>
                <a:ea typeface="+mj-ea"/>
              </a:rPr>
              <a:t>학습데이터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97749A54-4235-408D-82F6-C960C7C4B3AD}"/>
              </a:ext>
            </a:extLst>
          </p:cNvPr>
          <p:cNvSpPr/>
          <p:nvPr/>
        </p:nvSpPr>
        <p:spPr>
          <a:xfrm>
            <a:off x="1819116" y="19226560"/>
            <a:ext cx="3312368" cy="6332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+mj-ea"/>
                <a:ea typeface="+mj-ea"/>
              </a:rPr>
              <a:t>C++</a:t>
            </a:r>
            <a:endParaRPr lang="ko-KR" altLang="en-US" sz="36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B6AF530E-A958-4234-98A7-DC0FF912883F}"/>
              </a:ext>
            </a:extLst>
          </p:cNvPr>
          <p:cNvSpPr/>
          <p:nvPr/>
        </p:nvSpPr>
        <p:spPr>
          <a:xfrm>
            <a:off x="1819116" y="32747717"/>
            <a:ext cx="3312368" cy="6332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+mj-ea"/>
                <a:ea typeface="+mj-ea"/>
              </a:rPr>
              <a:t>Visual Basic</a:t>
            </a:r>
            <a:endParaRPr lang="ko-KR" altLang="en-US" sz="36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FBF6EE6B-DD91-4A3C-8F87-3918F4FA4FF4}"/>
              </a:ext>
            </a:extLst>
          </p:cNvPr>
          <p:cNvSpPr/>
          <p:nvPr/>
        </p:nvSpPr>
        <p:spPr>
          <a:xfrm>
            <a:off x="16587026" y="6056521"/>
            <a:ext cx="3312368" cy="6332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schemeClr val="tx1"/>
                </a:solidFill>
                <a:latin typeface="+mj-ea"/>
                <a:ea typeface="+mj-ea"/>
              </a:rPr>
              <a:t>모바일 앱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7CFE56C-9D9E-4D36-B71B-398497D4C33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870830" y="14308447"/>
            <a:ext cx="10488264" cy="6201478"/>
          </a:xfrm>
          <a:prstGeom prst="rect">
            <a:avLst/>
          </a:prstGeom>
        </p:spPr>
      </p:pic>
      <p:sp>
        <p:nvSpPr>
          <p:cNvPr id="58" name="직사각형 57">
            <a:extLst>
              <a:ext uri="{FF2B5EF4-FFF2-40B4-BE49-F238E27FC236}">
                <a16:creationId xmlns:a16="http://schemas.microsoft.com/office/drawing/2014/main" id="{AE82C2C7-6980-45C6-8A06-1216A287465C}"/>
              </a:ext>
            </a:extLst>
          </p:cNvPr>
          <p:cNvSpPr/>
          <p:nvPr/>
        </p:nvSpPr>
        <p:spPr>
          <a:xfrm>
            <a:off x="16587026" y="13243850"/>
            <a:ext cx="3312368" cy="6332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schemeClr val="tx1"/>
                </a:solidFill>
                <a:latin typeface="+mj-ea"/>
                <a:ea typeface="+mj-ea"/>
              </a:rPr>
              <a:t>실제 구동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A51C54F2-D820-406D-A8D8-386DB43AE693}"/>
              </a:ext>
            </a:extLst>
          </p:cNvPr>
          <p:cNvSpPr/>
          <p:nvPr/>
        </p:nvSpPr>
        <p:spPr>
          <a:xfrm>
            <a:off x="16587026" y="34068129"/>
            <a:ext cx="3312368" cy="6332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schemeClr val="tx1"/>
                </a:solidFill>
                <a:latin typeface="+mj-ea"/>
                <a:ea typeface="+mj-ea"/>
              </a:rPr>
              <a:t>결론 및 의의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DBBA5DE2-D838-48B2-8B92-DC5FCF76A83E}"/>
              </a:ext>
            </a:extLst>
          </p:cNvPr>
          <p:cNvSpPr/>
          <p:nvPr/>
        </p:nvSpPr>
        <p:spPr>
          <a:xfrm>
            <a:off x="16587026" y="39497572"/>
            <a:ext cx="3312368" cy="6332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schemeClr val="tx1"/>
                </a:solidFill>
                <a:latin typeface="+mj-ea"/>
                <a:ea typeface="+mj-ea"/>
              </a:rPr>
              <a:t>참고문헌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8431B61-7D3A-402F-AD7B-45312AED748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722131" y="17795261"/>
            <a:ext cx="10488263" cy="620147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맑은 고딕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840</TotalTime>
  <Words>710</Words>
  <Application>Microsoft Macintosh PowerPoint</Application>
  <PresentationFormat>사용자 지정</PresentationFormat>
  <Paragraphs>78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굴림</vt:lpstr>
      <vt:lpstr>돋움</vt:lpstr>
      <vt:lpstr>맑은 고딕</vt:lpstr>
      <vt:lpstr>Arial</vt:lpstr>
      <vt:lpstr>Calibri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lorasia</dc:creator>
  <cp:lastModifiedBy>양현서</cp:lastModifiedBy>
  <cp:revision>61</cp:revision>
  <dcterms:created xsi:type="dcterms:W3CDTF">2007-01-12T03:08:22Z</dcterms:created>
  <dcterms:modified xsi:type="dcterms:W3CDTF">2024-03-24T12:36:57Z</dcterms:modified>
</cp:coreProperties>
</file>