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BBDE-7E43-4F04-8717-4E9E35B2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0C2E2-A57A-4673-A2B3-826385CE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A859-A7DF-404E-ADBC-4B4479A9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8628D-BB78-4E46-B2E6-6506485C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3406B-FC21-47D8-925B-453DFE5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E29F-ACE7-4117-8C8E-3B2AA8CE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E8486-3DCA-4388-BC5B-438EEE5B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A392F-F1DB-48E1-A6C6-E4AB66C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D8278-2567-4C7E-89E3-95D20ED6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C44F1-31B1-48A0-95D1-A605621D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3C44C2-3703-4189-8DCF-293F4CBA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D7113-BBCE-4F5A-96F2-0547F05A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8D37A-70B1-4E5A-85E1-E5CE5B3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08E54-54DE-490E-A55A-5D9215BE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7032-4524-4F0B-8DD6-4E71295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058D1-30A8-4114-8274-92D258AA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49FB8-091D-46CA-8B0E-DB30843A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EF0C6-A0EE-4F8B-9E33-8BC0C430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2D811-94F1-4F3B-BDA0-802BFCA0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A577D-D8D4-4E5B-8A84-B244BC5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7A2A-4380-431C-80FD-6FA30CB4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C6BEC-646B-4CD9-9EF4-93EE6C8B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58360-4EC5-446A-A29E-233020FC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0D18-3D43-4653-AE94-C489119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24D80-58AD-4BD5-AB16-C502A4EB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BE2E2-B990-411B-B66D-A63E6EF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0672E-B773-40B3-B0F0-48242F11D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29EC8-4299-43FC-ACF5-EA256AD6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3E5E5-8311-4E3E-954D-C3AFBF1C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088BC-E5E8-4C4B-9A7E-591B09BC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151AE-596D-4A26-8FB3-34E55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710F-FC6D-48CB-9C4C-9D68D307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A9D53-AB43-4AFC-A168-7A237CF6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9FFB-5FD7-44C8-9434-2FF23B7D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CBFE1-B1B3-43BB-9BD4-74534E7B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CE00C-6FBC-4EA0-9416-F41AE4DF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1AD167-3917-4FD0-BF26-70613EC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CA921-E2F7-47F8-B3CF-8512B959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72E12-725C-43AB-96D1-5371D890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742C-E5E4-48A9-9203-9B2F4FA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AD963-81C0-4195-9141-C579DC13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3C723-4769-4D88-8276-355DC32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7F0CE-337D-4099-956E-026E9BBF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F929E-090C-492B-B3B0-2811343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3FE02-9ABD-4891-9111-88805D92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A18C8-AFA2-4C5C-8D68-9DB018C5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3C62-C4AC-45A2-BA8B-3FACB84A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96828-20F4-4A72-9832-C504C709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0B0EB-923E-4EB1-AB40-B94E8F81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A5FC2-9A07-4449-802C-40C9AB8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C2B79-F5E6-4085-87A4-7CEC44C5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7DB-FCDC-47D0-AB3F-D8BC13D0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E313-B837-4427-9683-E6C3F2CF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5D1D3-C2D5-4967-BF01-DE9FAC3EF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22EAE-FB3F-4F5C-A701-80BBDD1C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A8762-657C-4CF5-B6FD-FFE55F5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0BFA5-CA5E-4C7F-B050-F44EC0B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5816D-B291-4972-AB0C-1D4248DF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3F50C-204C-421F-AD0C-8DE70F5F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4852E-6BDB-4F9D-853D-DDEFCA31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E6AD0-7BD6-4DC1-B61F-D545DC28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486B-E648-4838-9D1E-84F987D036DD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EC400-DA03-4536-BF7D-AFFC0C6BF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9A0CC-1070-438C-9404-9AB4406F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1731-6510-46AD-8671-2E14CF6D9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BC5948-3A62-44CB-96A2-D97D531D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0" y="1914714"/>
            <a:ext cx="11047619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DE4336-5E9B-4460-8168-BCD20EFD4381}"/>
              </a:ext>
            </a:extLst>
          </p:cNvPr>
          <p:cNvSpPr txBox="1"/>
          <p:nvPr/>
        </p:nvSpPr>
        <p:spPr>
          <a:xfrm>
            <a:off x="838899" y="671119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ACAF97-71E6-45AD-9868-C496957494C6}"/>
                  </a:ext>
                </a:extLst>
              </p:cNvPr>
              <p:cNvSpPr txBox="1"/>
              <p:nvPr/>
            </p:nvSpPr>
            <p:spPr>
              <a:xfrm>
                <a:off x="6342077" y="2064649"/>
                <a:ext cx="51927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dopt the alternating optimization strategy to solve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ACAF97-71E6-45AD-9868-C4969574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77" y="2064649"/>
                <a:ext cx="5192785" cy="646331"/>
              </a:xfrm>
              <a:prstGeom prst="rect">
                <a:avLst/>
              </a:prstGeom>
              <a:blipFill>
                <a:blip r:embed="rId2"/>
                <a:stretch>
                  <a:fillRect l="-93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060EDF0-8EB5-41C5-B332-2BF005AA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5" y="4357005"/>
            <a:ext cx="5266667" cy="11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1CF9B9-D99C-4FC1-A948-C123AFA25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9" y="1721149"/>
            <a:ext cx="5133333" cy="13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252D44-9246-492C-B794-4A10F4FD8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232" y="4109341"/>
            <a:ext cx="5180952" cy="1685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0A422A-F278-426A-85DF-C2F54B09B27F}"/>
                  </a:ext>
                </a:extLst>
              </p:cNvPr>
              <p:cNvSpPr txBox="1"/>
              <p:nvPr/>
            </p:nvSpPr>
            <p:spPr>
              <a:xfrm>
                <a:off x="838898" y="3550514"/>
                <a:ext cx="4068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0A422A-F278-426A-85DF-C2F54B09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8" y="3550514"/>
                <a:ext cx="4068661" cy="369332"/>
              </a:xfrm>
              <a:prstGeom prst="rect">
                <a:avLst/>
              </a:prstGeom>
              <a:blipFill>
                <a:blip r:embed="rId6"/>
                <a:stretch>
                  <a:fillRect l="-134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5EFBC9-8C5A-4450-8C13-7CC2A66AEA13}"/>
                  </a:ext>
                </a:extLst>
              </p:cNvPr>
              <p:cNvSpPr txBox="1"/>
              <p:nvPr/>
            </p:nvSpPr>
            <p:spPr>
              <a:xfrm>
                <a:off x="6342077" y="3550514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95EFBC9-8C5A-4450-8C13-7CC2A66A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77" y="3550514"/>
                <a:ext cx="6094602" cy="369332"/>
              </a:xfrm>
              <a:prstGeom prst="rect">
                <a:avLst/>
              </a:prstGeom>
              <a:blipFill>
                <a:blip r:embed="rId7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05959C-CCD6-4D4A-B3D0-1914C9F9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4" y="2371679"/>
            <a:ext cx="4866667" cy="13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E2B8AF-6EF4-4471-8C6E-4F89E8D8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4" y="1305407"/>
            <a:ext cx="4457143" cy="723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D34450-630F-4978-858B-24ACBDFB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97" y="4576001"/>
            <a:ext cx="3990476" cy="390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D81A9-2B75-4618-B17C-9509E1CDA8DE}"/>
                  </a:ext>
                </a:extLst>
              </p:cNvPr>
              <p:cNvSpPr txBox="1"/>
              <p:nvPr/>
            </p:nvSpPr>
            <p:spPr>
              <a:xfrm>
                <a:off x="1001797" y="690009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fixed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BD81A9-2B75-4618-B17C-9509E1CD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97" y="690009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2C4332-C4CA-455B-9A15-20B0565D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99" y="882537"/>
            <a:ext cx="522857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581388-E3C7-43C0-B1D6-AB3DE9EC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5666"/>
            <a:ext cx="5066667" cy="14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705B3-1B44-46B1-8F2D-8A0B6A80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3" y="1795666"/>
            <a:ext cx="5142857" cy="4733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B8F4D0-85F0-4F82-9E84-0245868C2EEF}"/>
              </a:ext>
            </a:extLst>
          </p:cNvPr>
          <p:cNvSpPr txBox="1"/>
          <p:nvPr/>
        </p:nvSpPr>
        <p:spPr>
          <a:xfrm>
            <a:off x="437423" y="872779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F24E5-797B-4749-AE2C-C068A433E158}"/>
              </a:ext>
            </a:extLst>
          </p:cNvPr>
          <p:cNvSpPr txBox="1"/>
          <p:nvPr/>
        </p:nvSpPr>
        <p:spPr>
          <a:xfrm>
            <a:off x="6157519" y="872779"/>
            <a:ext cx="32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E5181-BA5E-4AF6-BD0D-8D388CFAD6F3}"/>
              </a:ext>
            </a:extLst>
          </p:cNvPr>
          <p:cNvSpPr txBox="1"/>
          <p:nvPr/>
        </p:nvSpPr>
        <p:spPr>
          <a:xfrm>
            <a:off x="1510018" y="1610686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label the bite-sized video clips with venue categories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4E20F-DEAF-4400-A000-26F432B21461}"/>
              </a:ext>
            </a:extLst>
          </p:cNvPr>
          <p:cNvSpPr txBox="1"/>
          <p:nvPr/>
        </p:nvSpPr>
        <p:spPr>
          <a:xfrm>
            <a:off x="1493238" y="2608786"/>
            <a:ext cx="739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rawl a representative set of micro-videos from Vine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extract a rich set of features from textual, visual and acoustic modalities.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999242-75C7-43CB-B2AC-7FEEDC2C9AB1}"/>
              </a:ext>
            </a:extLst>
          </p:cNvPr>
          <p:cNvSpPr txBox="1"/>
          <p:nvPr/>
        </p:nvSpPr>
        <p:spPr>
          <a:xfrm>
            <a:off x="1493238" y="3883885"/>
            <a:ext cx="722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Build a tree-guided multi-task multi-modal learning model to estimate the venue category for each unseen micro-video.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47259A-D4FE-46CA-A437-CC6CCFE7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86" y="1700428"/>
            <a:ext cx="1037142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C10F98-4596-4624-AD68-3D85691B64BB}"/>
              </a:ext>
            </a:extLst>
          </p:cNvPr>
          <p:cNvSpPr txBox="1"/>
          <p:nvPr/>
        </p:nvSpPr>
        <p:spPr>
          <a:xfrm>
            <a:off x="864066" y="704675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A9128C-6E90-44C5-A4B3-1C030728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074007"/>
            <a:ext cx="5771429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8568E-0557-4A4A-813D-7A872C7D3E0B}"/>
              </a:ext>
            </a:extLst>
          </p:cNvPr>
          <p:cNvSpPr txBox="1"/>
          <p:nvPr/>
        </p:nvSpPr>
        <p:spPr>
          <a:xfrm>
            <a:off x="872455" y="755009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Multi-Modality Feature Extraction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Visual Modality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816724-FCA7-4ADD-8B84-109A200A0CC7}"/>
              </a:ext>
            </a:extLst>
          </p:cNvPr>
          <p:cNvSpPr txBox="1"/>
          <p:nvPr/>
        </p:nvSpPr>
        <p:spPr>
          <a:xfrm>
            <a:off x="872455" y="2197916"/>
            <a:ext cx="695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xtract the key frames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each micro-video by using 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mployee the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get CNN features of each frame.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mean pooling strategy over all the key frames of one video, and generated a single 4,096 dimensional vector for each micro-video.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24A13-0A0E-475D-B686-8A2B381B3BFB}"/>
              </a:ext>
            </a:extLst>
          </p:cNvPr>
          <p:cNvSpPr txBox="1"/>
          <p:nvPr/>
        </p:nvSpPr>
        <p:spPr>
          <a:xfrm>
            <a:off x="872455" y="3858936"/>
            <a:ext cx="8246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Acoustic Modality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eparate audio tracks from micro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videos with the help of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erform a spectrogram with a 46ms window and 50% overlap via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getting the shallow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each audio track with 512 dimensional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Employee stack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Denosing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obtain 200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 acoustic features for each micro-video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8568E-0557-4A4A-813D-7A872C7D3E0B}"/>
              </a:ext>
            </a:extLst>
          </p:cNvPr>
          <p:cNvSpPr txBox="1"/>
          <p:nvPr/>
        </p:nvSpPr>
        <p:spPr>
          <a:xfrm>
            <a:off x="872455" y="755009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Multi-Modality Feature Extraction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24A13-0A0E-475D-B686-8A2B381B3BFB}"/>
              </a:ext>
            </a:extLst>
          </p:cNvPr>
          <p:cNvSpPr txBox="1"/>
          <p:nvPr/>
        </p:nvSpPr>
        <p:spPr>
          <a:xfrm>
            <a:off x="872455" y="1568741"/>
            <a:ext cx="824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in Textual Modality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liminate the non-English characters, followed by removing the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mploye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Sentence2Vector tool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extract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 features for each micro-video description.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EA8346-203A-4A4C-963F-5470EBC7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3490469"/>
            <a:ext cx="518095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73F932-7F2B-4860-9DB5-7B745E30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98" y="3046069"/>
            <a:ext cx="5706273" cy="33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A912E-D2F9-4713-8734-E6CC2210C52B}"/>
              </a:ext>
            </a:extLst>
          </p:cNvPr>
          <p:cNvSpPr txBox="1"/>
          <p:nvPr/>
        </p:nvSpPr>
        <p:spPr>
          <a:xfrm>
            <a:off x="897622" y="805343"/>
            <a:ext cx="30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180E65-F3E2-4114-87C4-C8808DC49E66}"/>
                  </a:ext>
                </a:extLst>
              </p:cNvPr>
              <p:cNvSpPr txBox="1"/>
              <p:nvPr/>
            </p:nvSpPr>
            <p:spPr>
              <a:xfrm>
                <a:off x="998289" y="1694576"/>
                <a:ext cx="469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micro-video samples</a:t>
                </a:r>
              </a:p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modalities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venue categories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feature space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180E65-F3E2-4114-87C4-C8808DC4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9" y="1694576"/>
                <a:ext cx="4697835" cy="1477328"/>
              </a:xfrm>
              <a:prstGeom prst="rect">
                <a:avLst/>
              </a:prstGeom>
              <a:blipFill>
                <a:blip r:embed="rId2"/>
                <a:stretch>
                  <a:fillRect l="-1169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7D0F3FB-CFDE-42C4-923D-12B9662F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40" y="1792994"/>
            <a:ext cx="2895238" cy="2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445548-7E43-47A9-B132-79612E41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40" y="2410755"/>
            <a:ext cx="2838095" cy="24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AD206-D6E7-47A6-BD26-96D7706A98AD}"/>
                  </a:ext>
                </a:extLst>
              </p:cNvPr>
              <p:cNvSpPr txBox="1"/>
              <p:nvPr/>
            </p:nvSpPr>
            <p:spPr>
              <a:xfrm>
                <a:off x="897622" y="4701759"/>
                <a:ext cx="67531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ointly learn the mapping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individual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common space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learn the optimal coefficient matrix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AD206-D6E7-47A6-BD26-96D7706A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2" y="4701759"/>
                <a:ext cx="6753137" cy="923330"/>
              </a:xfrm>
              <a:prstGeom prst="rect">
                <a:avLst/>
              </a:prstGeom>
              <a:blipFill>
                <a:blip r:embed="rId5"/>
                <a:stretch>
                  <a:fillRect l="-722" t="-3289" r="-99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E6EA03D-87F6-46BC-AAE5-4845B684D7E8}"/>
              </a:ext>
            </a:extLst>
          </p:cNvPr>
          <p:cNvSpPr txBox="1"/>
          <p:nvPr/>
        </p:nvSpPr>
        <p:spPr>
          <a:xfrm>
            <a:off x="813732" y="3686095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FF50AB-6905-4E33-B38C-28902FC00D75}"/>
              </a:ext>
            </a:extLst>
          </p:cNvPr>
          <p:cNvSpPr txBox="1"/>
          <p:nvPr/>
        </p:nvSpPr>
        <p:spPr>
          <a:xfrm>
            <a:off x="914400" y="75500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Space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7C60B-9412-40CC-8153-7BBE06B7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0630"/>
            <a:ext cx="4466667" cy="7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3714A-9E4C-4086-8752-790195AF7EDA}"/>
                  </a:ext>
                </a:extLst>
              </p:cNvPr>
              <p:cNvSpPr txBox="1"/>
              <p:nvPr/>
            </p:nvSpPr>
            <p:spPr>
              <a:xfrm>
                <a:off x="1132514" y="3179428"/>
                <a:ext cx="86071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representation matrix in the common space learned from all modalities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latent feature dimension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transformation matrix from the original feature space over the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modality to the common space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23714A-9E4C-4086-8752-790195AF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4" y="3179428"/>
                <a:ext cx="8607104" cy="1200329"/>
              </a:xfrm>
              <a:prstGeom prst="rect">
                <a:avLst/>
              </a:prstGeom>
              <a:blipFill>
                <a:blip r:embed="rId3"/>
                <a:stretch>
                  <a:fillRect l="-496" t="-3061" r="-14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6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FF50AB-6905-4E33-B38C-28902FC00D75}"/>
              </a:ext>
            </a:extLst>
          </p:cNvPr>
          <p:cNvSpPr txBox="1"/>
          <p:nvPr/>
        </p:nvSpPr>
        <p:spPr>
          <a:xfrm>
            <a:off x="914400" y="75500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Tree-guided Multi-task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FD5B1-AE61-47B3-8193-A942A134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4767"/>
            <a:ext cx="4552381" cy="6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5A59A7-1A4B-4659-961F-58131A19EFDA}"/>
              </a:ext>
            </a:extLst>
          </p:cNvPr>
          <p:cNvSpPr txBox="1"/>
          <p:nvPr/>
        </p:nvSpPr>
        <p:spPr>
          <a:xfrm>
            <a:off x="914400" y="278266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elatedness among different tasks can be characterized by a tree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set of nodes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AC7090-8ABD-4138-8A0D-9134BED2F0E7}"/>
                  </a:ext>
                </a:extLst>
              </p:cNvPr>
              <p:cNvSpPr txBox="1"/>
              <p:nvPr/>
            </p:nvSpPr>
            <p:spPr>
              <a:xfrm>
                <a:off x="914400" y="3744395"/>
                <a:ext cx="60946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 node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tree can be associated with a corresponding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AC7090-8ABD-4138-8A0D-9134BED2F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44395"/>
                <a:ext cx="6094602" cy="646331"/>
              </a:xfrm>
              <a:prstGeom prst="rect">
                <a:avLst/>
              </a:prstGeom>
              <a:blipFill>
                <a:blip r:embed="rId3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343207A-D359-4A84-ABC2-02AC4591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7361"/>
            <a:ext cx="5133333" cy="133333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2F500F-C693-4ACD-A1B7-98AF2FAC3664}"/>
              </a:ext>
            </a:extLst>
          </p:cNvPr>
          <p:cNvGrpSpPr/>
          <p:nvPr/>
        </p:nvGrpSpPr>
        <p:grpSpPr>
          <a:xfrm>
            <a:off x="7485778" y="1574767"/>
            <a:ext cx="3942857" cy="1946128"/>
            <a:chOff x="7334743" y="3744395"/>
            <a:chExt cx="3942857" cy="19461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880659-71BA-411D-A1B5-5FBB44B4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743" y="3744395"/>
              <a:ext cx="3942857" cy="6380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11D53F1-676F-4485-9207-EC80CD1A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7600" y="4390726"/>
              <a:ext cx="3800000" cy="704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083F14-F5B8-4CCA-99CA-9E03C3D0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7600" y="5300047"/>
              <a:ext cx="3228571" cy="390476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4BD6-D3AF-405F-8CE8-00985FA67E1D}"/>
              </a:ext>
            </a:extLst>
          </p:cNvPr>
          <p:cNvSpPr txBox="1"/>
          <p:nvPr/>
        </p:nvSpPr>
        <p:spPr>
          <a:xfrm>
            <a:off x="7628635" y="755009"/>
            <a:ext cx="3069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 Relatedness Estimation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D8A09B-2293-490F-946B-5A1E7C17E8C6}"/>
                  </a:ext>
                </a:extLst>
              </p:cNvPr>
              <p:cNvSpPr txBox="1"/>
              <p:nvPr/>
            </p:nvSpPr>
            <p:spPr>
              <a:xfrm>
                <a:off x="7687829" y="3863774"/>
                <a:ext cx="368161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mean feature vector of the samples belonging to 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venue category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D8A09B-2293-490F-946B-5A1E7C17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29" y="3863774"/>
                <a:ext cx="3681611" cy="923330"/>
              </a:xfrm>
              <a:prstGeom prst="rect">
                <a:avLst/>
              </a:prstGeom>
              <a:blipFill>
                <a:blip r:embed="rId8"/>
                <a:stretch>
                  <a:fillRect l="-132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378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2021-11-07T13:22:36Z</dcterms:created>
  <dcterms:modified xsi:type="dcterms:W3CDTF">2021-11-08T09:29:01Z</dcterms:modified>
</cp:coreProperties>
</file>