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1"/>
  </p:normalViewPr>
  <p:slideViewPr>
    <p:cSldViewPr snapToGrid="0" snapToObjects="1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E735-52EC-F549-AC41-D4DBAA244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69CB25-0594-7A48-95A3-26823ABCA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637D9-EC5E-6349-B1F5-884B164E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CB3C5-898B-2D40-876E-BA43C02B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26882-9EE5-A14F-8ED2-E5B266F9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63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9200A-9EE1-1A46-964C-1E4853C7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C6DC5-75F1-8743-9D24-A87B850E3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D2315-5444-364C-8A7D-6CE69846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B5FDB-E0BF-2942-AF68-5EBA5CAD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10489-498C-0742-BFA5-71161DA5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917460-CED6-7145-8A11-9CA8EDE68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451EB-8756-424F-8E6E-8512B734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0483B-D390-E744-9984-2C84ECC6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592FD-0621-004F-B174-C6CF6D05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B9268-ADEF-894D-B9E2-BC133480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1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51C36-1306-B443-8814-46453576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68532-F0D3-2348-A3F7-B1B74608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F8003-1D2D-4746-9D83-0EBCE59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F0E7F-7236-BD42-8A5C-F8CE3EB1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52FEA-CADE-0D42-B1D8-CFE1732A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02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75A05-6358-1044-A7C5-F562BA3A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144E7-CBE6-4D43-8339-0C443B9E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16F82-A869-3349-B671-986163CA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72EFF-A1A5-F04F-9CC0-33E432D7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BEA25-5B4E-9D47-96AF-2AB3C9FF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87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123D5-D576-1A49-82D5-C644BD6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D6AF1-F874-5347-B34B-6BBE0DC81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BDB1A-A46D-8E46-97FA-63BBBA20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44A57-2C99-1B4E-9A80-491E1630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B8E64-6924-5748-B748-EE034532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19A8E-2769-4A48-A847-6CFA8971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7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0B864-89DB-E549-AF91-0AB3C36B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F7E53-4492-744D-85B4-EBEC714D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605A3-5BBA-8E4D-935E-14B6C492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C0FC64-1690-CE45-BC32-659709768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AF0062-0725-4147-9A37-3AC4DADF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DFDF34-A662-8547-A0F4-D7B42958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BB06F7-9FE3-DE4C-A3D6-64EDBC08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C2AA27-0F24-1E43-BF57-3DE05608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3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8D2A3-D717-CF4B-81CF-DD3737D7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9279EA-6B90-6243-8600-4B0AE685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61D376-8AE3-6C41-A1BA-CC69BB08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642574-5B27-2142-B888-0BF3A4AA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5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0F4B9D-6357-B247-92D4-791ECD8F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FA3661-9E74-7A4C-B930-31A2259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756EF-CC09-A640-8902-4C44750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59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FEF3-B018-3D46-B94F-E4FC31D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B49DE-3BB3-4841-A9E0-F0296E4C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E6EFC-5F52-CC44-8242-E7AAC2DB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5809F-2408-1B48-900B-9AF3212F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230FC-04CE-E34C-ADA0-1CC25447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613D4-3225-4C4D-8A63-E3DC86A5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8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DF56-AE50-D94D-AAAB-D02E9AD9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3A7A7-C3D0-DA4D-84A7-BC0CCDAA0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E0A6C-11A1-8C49-961F-6C1470CD7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6D79F-923F-674E-A3ED-9076C97D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8A996-9100-BD49-AFED-F3131D32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539B0-9515-5243-A70A-B0569034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3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39A30-9CA2-D64F-82D2-05F50C6A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7B96F-B97A-8F41-BF92-A39209DB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104F6-1CDC-0040-93CE-AF1F3294F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2BDD-67CB-0345-8685-46FAC2409475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7E554-8A1D-454A-BF2D-8122766F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5BA0F-8D77-AF4C-A75B-02EB83FC3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D99A-BCB0-3A4D-B707-710A5040A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02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160A5D-F156-2742-AE71-6DDD43BBE862}"/>
              </a:ext>
            </a:extLst>
          </p:cNvPr>
          <p:cNvSpPr txBox="1"/>
          <p:nvPr/>
        </p:nvSpPr>
        <p:spPr>
          <a:xfrm>
            <a:off x="905435" y="2890391"/>
            <a:ext cx="1038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Long-tail Hashtag Recommendation for Micro-videos with  Graph Convolutional Network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5DD7AB-0ACF-7D40-BFD2-49CC2E09AC8A}"/>
              </a:ext>
            </a:extLst>
          </p:cNvPr>
          <p:cNvSpPr txBox="1"/>
          <p:nvPr/>
        </p:nvSpPr>
        <p:spPr>
          <a:xfrm>
            <a:off x="7360024" y="4607859"/>
            <a:ext cx="2841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: 2019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: CIKM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: Li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Mengmeng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C562CC-3492-4E6A-B8B6-928C5D6C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24" y="1762333"/>
            <a:ext cx="5780952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7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9B6B93-DC20-9342-93D3-2C7FB0EA41E3}"/>
              </a:ext>
            </a:extLst>
          </p:cNvPr>
          <p:cNvSpPr txBox="1"/>
          <p:nvPr/>
        </p:nvSpPr>
        <p:spPr>
          <a:xfrm>
            <a:off x="896471" y="627529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93DDBD-63D0-E44F-AE3D-46644D0583EC}"/>
              </a:ext>
            </a:extLst>
          </p:cNvPr>
          <p:cNvSpPr txBox="1"/>
          <p:nvPr/>
        </p:nvSpPr>
        <p:spPr>
          <a:xfrm>
            <a:off x="995081" y="1541929"/>
            <a:ext cx="1037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recommends hashtags for micro-videos by presenting a novel multi-view representation interactive embedding model with jointly considering the sequential feature learning, the video-user-hashtag interaction, and the hashtag correlations.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side research contribution, dataset and codes are released to facilitate the research in this community.</a:t>
            </a:r>
          </a:p>
        </p:txBody>
      </p:sp>
    </p:spTree>
    <p:extLst>
      <p:ext uri="{BB962C8B-B14F-4D97-AF65-F5344CB8AC3E}">
        <p14:creationId xmlns:p14="http://schemas.microsoft.com/office/powerpoint/2010/main" val="81127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44FA0C-A2D6-F74B-8297-F5208CDE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53" y="424041"/>
            <a:ext cx="10354094" cy="6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6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47E9BD-FB92-3845-8786-5D39C985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39" y="1292785"/>
            <a:ext cx="2273300" cy="292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469C05-88F0-6343-921E-CA37D6A4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39" y="1947396"/>
            <a:ext cx="2298700" cy="317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02B5DA-9C30-924F-B9FB-04368B344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539" y="2627407"/>
            <a:ext cx="2197100" cy="342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114707-E1CB-9946-9719-CE18D1C8F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939" y="3716244"/>
            <a:ext cx="2247900" cy="34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46F389-D66D-7E41-9459-0E6FE68F8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539" y="4646331"/>
            <a:ext cx="1435100" cy="317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58DA22-318F-4F47-A18E-4F8C4906714D}"/>
              </a:ext>
            </a:extLst>
          </p:cNvPr>
          <p:cNvSpPr txBox="1"/>
          <p:nvPr/>
        </p:nvSpPr>
        <p:spPr>
          <a:xfrm>
            <a:off x="4267200" y="1219200"/>
            <a:ext cx="2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43642D-E1C9-3240-9C6A-D2324999B493}"/>
              </a:ext>
            </a:extLst>
          </p:cNvPr>
          <p:cNvSpPr txBox="1"/>
          <p:nvPr/>
        </p:nvSpPr>
        <p:spPr>
          <a:xfrm>
            <a:off x="4267200" y="1895564"/>
            <a:ext cx="2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hashtags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743093-9DDE-5F42-B44D-4C89621484CC}"/>
              </a:ext>
            </a:extLst>
          </p:cNvPr>
          <p:cNvSpPr txBox="1"/>
          <p:nvPr/>
        </p:nvSpPr>
        <p:spPr>
          <a:xfrm>
            <a:off x="4267200" y="2600975"/>
            <a:ext cx="2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7818DA-090C-EC45-B8C9-E8FA29AF33CC}"/>
              </a:ext>
            </a:extLst>
          </p:cNvPr>
          <p:cNvSpPr txBox="1"/>
          <p:nvPr/>
        </p:nvSpPr>
        <p:spPr>
          <a:xfrm>
            <a:off x="4267199" y="3689812"/>
            <a:ext cx="47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user assigns a hashtag on the video.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906016-C17F-BC4A-9D7B-99ADB0F6075D}"/>
              </a:ext>
            </a:extLst>
          </p:cNvPr>
          <p:cNvSpPr txBox="1"/>
          <p:nvPr/>
        </p:nvSpPr>
        <p:spPr>
          <a:xfrm>
            <a:off x="4267199" y="4554071"/>
            <a:ext cx="44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Predict a score for the triplet.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3BBD84-0EA6-614B-A561-D93FD683F764}"/>
              </a:ext>
            </a:extLst>
          </p:cNvPr>
          <p:cNvSpPr txBox="1"/>
          <p:nvPr/>
        </p:nvSpPr>
        <p:spPr>
          <a:xfrm>
            <a:off x="941294" y="645459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Hashtag Embedding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E4408D-F5D2-3B4C-A18A-B78D4A33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2" y="1635312"/>
            <a:ext cx="5346700" cy="431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0E265B-BBFC-BF4F-B3A1-0A706184778E}"/>
              </a:ext>
            </a:extLst>
          </p:cNvPr>
          <p:cNvSpPr txBox="1"/>
          <p:nvPr/>
        </p:nvSpPr>
        <p:spPr>
          <a:xfrm>
            <a:off x="6723529" y="1635312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edges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B2FA6E-CC17-C44A-A3EC-CC0F5949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88" y="2511238"/>
            <a:ext cx="5346700" cy="6833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091B29-E121-6143-80AF-F791C73029E2}"/>
              </a:ext>
            </a:extLst>
          </p:cNvPr>
          <p:cNvSpPr txBox="1"/>
          <p:nvPr/>
        </p:nvSpPr>
        <p:spPr>
          <a:xfrm>
            <a:off x="6723529" y="2668233"/>
            <a:ext cx="53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A computed by neural networks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ADB906-B7B0-1546-B4BA-0976C4A8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70" y="3429000"/>
            <a:ext cx="5651500" cy="102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0D8B45-5575-9942-B3D9-3B808E652D1E}"/>
                  </a:ext>
                </a:extLst>
              </p:cNvPr>
              <p:cNvSpPr txBox="1"/>
              <p:nvPr/>
            </p:nvSpPr>
            <p:spPr>
              <a:xfrm>
                <a:off x="6723529" y="3684494"/>
                <a:ext cx="48133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Re-weight correlation 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controls the weight assigned to a node itself and its neighbors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0D8B45-5575-9942-B3D9-3B808E65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29" y="3684494"/>
                <a:ext cx="4813301" cy="646331"/>
              </a:xfrm>
              <a:prstGeom prst="rect">
                <a:avLst/>
              </a:prstGeom>
              <a:blipFill>
                <a:blip r:embed="rId5"/>
                <a:stretch>
                  <a:fillRect l="-113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5A453AC-4664-D54A-A1DD-1AAD89861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88" y="4752788"/>
            <a:ext cx="5257800" cy="1066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C7F0B23-25D4-7D40-9006-835B3F2ACB40}"/>
              </a:ext>
            </a:extLst>
          </p:cNvPr>
          <p:cNvSpPr txBox="1"/>
          <p:nvPr/>
        </p:nvSpPr>
        <p:spPr>
          <a:xfrm>
            <a:off x="6723529" y="5101522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 propagation formula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496F3A-C6CA-C345-8B65-C5FDFA477AA0}"/>
              </a:ext>
            </a:extLst>
          </p:cNvPr>
          <p:cNvSpPr txBox="1"/>
          <p:nvPr/>
        </p:nvSpPr>
        <p:spPr>
          <a:xfrm>
            <a:off x="654424" y="546847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Micro-video Embedding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FC5149-D555-5548-A52C-F7659643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723137"/>
            <a:ext cx="5829300" cy="218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937239-AFC4-3A46-B5C7-74B446CCD6E3}"/>
              </a:ext>
            </a:extLst>
          </p:cNvPr>
          <p:cNvGrpSpPr/>
          <p:nvPr/>
        </p:nvGrpSpPr>
        <p:grpSpPr>
          <a:xfrm>
            <a:off x="6344772" y="2391292"/>
            <a:ext cx="5629835" cy="2848089"/>
            <a:chOff x="6284259" y="916179"/>
            <a:chExt cx="5629835" cy="284808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B0F72A-9F8F-3A41-A9D4-E32B3F2B00E3}"/>
                </a:ext>
              </a:extLst>
            </p:cNvPr>
            <p:cNvSpPr txBox="1"/>
            <p:nvPr/>
          </p:nvSpPr>
          <p:spPr>
            <a:xfrm>
              <a:off x="6284259" y="916179"/>
              <a:ext cx="5629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40 frames for each micro-video with uniform sampling. For each frame, extract a 2,048 dimensional feature vector with a pretrained </a:t>
              </a:r>
              <a:r>
                <a:rPr lang="en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ImageNet.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1654F01-35E5-1245-9F1A-E7866AA04D00}"/>
                </a:ext>
              </a:extLst>
            </p:cNvPr>
            <p:cNvSpPr txBox="1"/>
            <p:nvPr/>
          </p:nvSpPr>
          <p:spPr>
            <a:xfrm>
              <a:off x="6284259" y="2017058"/>
              <a:ext cx="53608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 a 128-dimensional feature vector for each 0.2s audio clip. Uniformly sample 60 acoustic feature vectors for each micro-video.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2C48726-AC12-F547-B4CE-F1F3E20BDB36}"/>
                </a:ext>
              </a:extLst>
            </p:cNvPr>
            <p:cNvSpPr txBox="1"/>
            <p:nvPr/>
          </p:nvSpPr>
          <p:spPr>
            <a:xfrm>
              <a:off x="6284259" y="3117937"/>
              <a:ext cx="539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 Word2Vec to generate vector representation for words, at most 6 words for each micro-video. 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3C63AE9-5EC7-3140-8A8C-AFFBF5CF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7" y="1377844"/>
            <a:ext cx="1892300" cy="36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E3DE7CB-13C1-0F41-9FFB-39B0AE4A836C}"/>
                  </a:ext>
                </a:extLst>
              </p:cNvPr>
              <p:cNvSpPr txBox="1"/>
              <p:nvPr/>
            </p:nvSpPr>
            <p:spPr>
              <a:xfrm>
                <a:off x="2959814" y="1155030"/>
                <a:ext cx="9014793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feature for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micro-video,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visual modality </a:t>
                </a:r>
                <a:r>
                  <a:rPr lang="en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acoustic modality </a:t>
                </a:r>
                <a:r>
                  <a:rPr lang="en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textual modality </a:t>
                </a:r>
                <a:r>
                  <a:rPr lang="en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E3DE7CB-13C1-0F41-9FFB-39B0AE4A8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14" y="1155030"/>
                <a:ext cx="9014793" cy="668516"/>
              </a:xfrm>
              <a:prstGeom prst="rect">
                <a:avLst/>
              </a:prstGeom>
              <a:blipFill>
                <a:blip r:embed="rId4"/>
                <a:stretch>
                  <a:fillRect l="-609"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70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870D16-012B-164B-9CAD-1CD0C32E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" y="1998756"/>
            <a:ext cx="6705600" cy="2197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9B5B01-CCA3-A247-A2CC-F38611694324}"/>
                  </a:ext>
                </a:extLst>
              </p:cNvPr>
              <p:cNvSpPr txBox="1"/>
              <p:nvPr/>
            </p:nvSpPr>
            <p:spPr>
              <a:xfrm>
                <a:off x="842682" y="1039533"/>
                <a:ext cx="6804212" cy="699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attention-based pooling is utilized to generate the final </a:t>
                </a:r>
                <a:r>
                  <a:rPr lang="e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by a weighted sum of the sequences of vectors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9B5B01-CCA3-A247-A2CC-F38611694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82" y="1039533"/>
                <a:ext cx="6804212" cy="699294"/>
              </a:xfrm>
              <a:prstGeom prst="rect">
                <a:avLst/>
              </a:prstGeom>
              <a:blipFill>
                <a:blip r:embed="rId3"/>
                <a:stretch>
                  <a:fillRect l="-896" t="-5263" r="-358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152DA95-EEDF-DB49-AF94-00ADAD26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82" y="4854388"/>
            <a:ext cx="4648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D2C0BE-BB6C-4AA7-93B2-A670799B7F56}"/>
              </a:ext>
            </a:extLst>
          </p:cNvPr>
          <p:cNvSpPr txBox="1"/>
          <p:nvPr/>
        </p:nvSpPr>
        <p:spPr>
          <a:xfrm>
            <a:off x="701336" y="47939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F2A1A9-AB34-4639-B8D5-C4124098FEAB}"/>
              </a:ext>
            </a:extLst>
          </p:cNvPr>
          <p:cNvSpPr txBox="1"/>
          <p:nvPr/>
        </p:nvSpPr>
        <p:spPr>
          <a:xfrm>
            <a:off x="967665" y="1411550"/>
            <a:ext cx="631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isual features of micro-videos extracted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pretrained CNN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B63127-617C-42CE-85FC-0CDFB725FA4D}"/>
              </a:ext>
            </a:extLst>
          </p:cNvPr>
          <p:cNvSpPr txBox="1"/>
          <p:nvPr/>
        </p:nvSpPr>
        <p:spPr>
          <a:xfrm>
            <a:off x="967665" y="2159040"/>
            <a:ext cx="670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extual feature of hashtags extracted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pretrained Word2Vec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A2894F-16BA-48B7-9218-5BCA35D27C32}"/>
              </a:ext>
            </a:extLst>
          </p:cNvPr>
          <p:cNvSpPr txBox="1"/>
          <p:nvPr/>
        </p:nvSpPr>
        <p:spPr>
          <a:xfrm>
            <a:off x="967665" y="2906530"/>
            <a:ext cx="807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 concatenated after an average pooling and fed into a three-layer fully connected neural network, resulting a user representation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E46B484-A72A-437D-87AC-1A8BAA40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65" y="4161851"/>
            <a:ext cx="361321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.user_embedding=nn.Embedding(user_num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embed_size)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04F137-C4CF-459B-A792-9D0E013DC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4"/>
          <a:stretch/>
        </p:blipFill>
        <p:spPr>
          <a:xfrm>
            <a:off x="142041" y="1020932"/>
            <a:ext cx="5760911" cy="44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5B511-3A74-4E22-9588-42DA2E13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52" y="1814917"/>
            <a:ext cx="6072785" cy="32281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4B793C-DD4E-4428-B198-595057FC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13933"/>
            <a:ext cx="5638095" cy="10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A46514-3B73-46C8-A748-FEB78F905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095" y="5525030"/>
            <a:ext cx="569523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319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Administrator</cp:lastModifiedBy>
  <cp:revision>3</cp:revision>
  <dcterms:created xsi:type="dcterms:W3CDTF">2021-10-20T10:52:36Z</dcterms:created>
  <dcterms:modified xsi:type="dcterms:W3CDTF">2021-10-22T14:00:56Z</dcterms:modified>
</cp:coreProperties>
</file>