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5" r:id="rId4"/>
    <p:sldId id="270" r:id="rId5"/>
    <p:sldId id="264" r:id="rId6"/>
    <p:sldId id="259" r:id="rId7"/>
    <p:sldId id="263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249D-B025-4FAA-90E4-0D58B73D9473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16DB-21FA-4A30-BB5B-DC38EBC078D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249D-B025-4FAA-90E4-0D58B73D9473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16DB-21FA-4A30-BB5B-DC38EBC078D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249D-B025-4FAA-90E4-0D58B73D9473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16DB-21FA-4A30-BB5B-DC38EBC078D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249D-B025-4FAA-90E4-0D58B73D9473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16DB-21FA-4A30-BB5B-DC38EBC078D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249D-B025-4FAA-90E4-0D58B73D9473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16DB-21FA-4A30-BB5B-DC38EBC078D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249D-B025-4FAA-90E4-0D58B73D9473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16DB-21FA-4A30-BB5B-DC38EBC078D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249D-B025-4FAA-90E4-0D58B73D9473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16DB-21FA-4A30-BB5B-DC38EBC078D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249D-B025-4FAA-90E4-0D58B73D9473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16DB-21FA-4A30-BB5B-DC38EBC078D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249D-B025-4FAA-90E4-0D58B73D9473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16DB-21FA-4A30-BB5B-DC38EBC078D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249D-B025-4FAA-90E4-0D58B73D9473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16DB-21FA-4A30-BB5B-DC38EBC078D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249D-B025-4FAA-90E4-0D58B73D9473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16DB-21FA-4A30-BB5B-DC38EBC078D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</a:lstStyle>
          <a:p>
            <a:fld id="{3097249D-B025-4FAA-90E4-0D58B73D9473}" type="datetimeFigureOut">
              <a:rPr lang="zh-CN" altLang="en-US" smtClean="0"/>
              <a:t>2021/10/7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</a:lstStyle>
          <a:p>
            <a:fld id="{00CE16DB-21FA-4A30-BB5B-DC38EBC078D9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仿宋" panose="02010609060101010101" pitchFamily="49" charset="-122"/>
          <a:ea typeface="仿宋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仿宋" panose="02010609060101010101" pitchFamily="49" charset="-122"/>
          <a:ea typeface="仿宋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仿宋" panose="02010609060101010101" pitchFamily="49" charset="-122"/>
          <a:ea typeface="仿宋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仿宋" panose="02010609060101010101" pitchFamily="49" charset="-122"/>
          <a:ea typeface="仿宋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仿宋" panose="02010609060101010101" pitchFamily="49" charset="-122"/>
          <a:ea typeface="仿宋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仿宋" panose="02010609060101010101" pitchFamily="49" charset="-122"/>
          <a:ea typeface="仿宋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20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9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55932" y="1041400"/>
            <a:ext cx="9480135" cy="2387600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Transferrable Parameters for Long-tailed Sequential User Behavior Modeling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20250" y="4127383"/>
            <a:ext cx="2676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Year : 2020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Conference : KDD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Author : Yin </a:t>
            </a:r>
            <a:r>
              <a:rPr lang="en-US" altLang="zh-CN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Jianwen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08015" y="939567"/>
            <a:ext cx="2793534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Innovation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08014" y="1912690"/>
            <a:ext cx="9580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This paper proposes a gradient alignment optimizer and adopts an adversarial training scheme to facilitate knowledge transfer from the head to the tail.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This model can be directly adaptive to various well-established sequential model.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2E0ABDCC-2BA9-4968-99B3-F0B140C3E16A}"/>
              </a:ext>
            </a:extLst>
          </p:cNvPr>
          <p:cNvSpPr txBox="1"/>
          <p:nvPr/>
        </p:nvSpPr>
        <p:spPr>
          <a:xfrm>
            <a:off x="855677" y="757512"/>
            <a:ext cx="2877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Problem Formulation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83B730BB-1E07-4452-B7E9-31C65FC2E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206" y="696394"/>
            <a:ext cx="4883319" cy="25727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AEAE2F9-6441-43C9-846D-24884F484CD2}"/>
                  </a:ext>
                </a:extLst>
              </p:cNvPr>
              <p:cNvSpPr txBox="1"/>
              <p:nvPr/>
            </p:nvSpPr>
            <p:spPr>
              <a:xfrm>
                <a:off x="961475" y="2019847"/>
                <a:ext cx="1798634" cy="301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sub>
                    </m:sSub>
                  </m:oMath>
                </a14:m>
                <a:r>
                  <a:rPr lang="en-US" altLang="zh-CN" dirty="0"/>
                  <a:t>}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AEAE2F9-6441-43C9-846D-24884F484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475" y="2019847"/>
                <a:ext cx="1798634" cy="301878"/>
              </a:xfrm>
              <a:prstGeom prst="rect">
                <a:avLst/>
              </a:prstGeom>
              <a:blipFill>
                <a:blip r:embed="rId3"/>
                <a:stretch>
                  <a:fillRect l="-4746" t="-24000" r="-6780" b="-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57870DD-0932-4049-B35D-C28E14993210}"/>
                  </a:ext>
                </a:extLst>
              </p:cNvPr>
              <p:cNvSpPr txBox="1"/>
              <p:nvPr/>
            </p:nvSpPr>
            <p:spPr>
              <a:xfrm>
                <a:off x="914176" y="2528688"/>
                <a:ext cx="2103539" cy="3942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sub>
                    </m:sSub>
                  </m:oMath>
                </a14:m>
                <a:r>
                  <a:rPr lang="en-US" altLang="zh-CN" dirty="0"/>
                  <a:t>}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57870DD-0932-4049-B35D-C28E14993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176" y="2528688"/>
                <a:ext cx="2103539" cy="394210"/>
              </a:xfrm>
              <a:prstGeom prst="rect">
                <a:avLst/>
              </a:prstGeom>
              <a:blipFill>
                <a:blip r:embed="rId4"/>
                <a:stretch>
                  <a:fillRect t="-7813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198F4F3-B1C0-43BD-A1EF-08AC24B1EB8B}"/>
                  </a:ext>
                </a:extLst>
              </p:cNvPr>
              <p:cNvSpPr txBox="1"/>
              <p:nvPr/>
            </p:nvSpPr>
            <p:spPr>
              <a:xfrm>
                <a:off x="855677" y="4716781"/>
                <a:ext cx="3389913" cy="3940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198F4F3-B1C0-43BD-A1EF-08AC24B1E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77" y="4716781"/>
                <a:ext cx="3389913" cy="394019"/>
              </a:xfrm>
              <a:prstGeom prst="rect">
                <a:avLst/>
              </a:prstGeom>
              <a:blipFill>
                <a:blip r:embed="rId5"/>
                <a:stretch>
                  <a:fillRect t="-6250" b="-21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147FF22C-AEB5-429D-A4D7-9C57AEA65B41}"/>
                  </a:ext>
                </a:extLst>
              </p:cNvPr>
              <p:cNvSpPr txBox="1"/>
              <p:nvPr/>
            </p:nvSpPr>
            <p:spPr>
              <a:xfrm>
                <a:off x="855677" y="3145739"/>
                <a:ext cx="3389913" cy="4134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</m:oMath>
                </a14:m>
                <a:r>
                  <a:rPr lang="en-US" altLang="zh-CN" dirty="0"/>
                  <a:t>,…,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</m:oMath>
                </a14:m>
                <a:r>
                  <a:rPr lang="en-US" altLang="zh-CN" dirty="0"/>
                  <a:t>}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147FF22C-AEB5-429D-A4D7-9C57AEA65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77" y="3145739"/>
                <a:ext cx="3389913" cy="413447"/>
              </a:xfrm>
              <a:prstGeom prst="rect">
                <a:avLst/>
              </a:prstGeom>
              <a:blipFill>
                <a:blip r:embed="rId6"/>
                <a:stretch>
                  <a:fillRect t="-5882" b="-13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9C7BDAC9-800E-406A-904D-9D8192D45C2A}"/>
              </a:ext>
            </a:extLst>
          </p:cNvPr>
          <p:cNvSpPr txBox="1"/>
          <p:nvPr/>
        </p:nvSpPr>
        <p:spPr>
          <a:xfrm>
            <a:off x="855677" y="1594125"/>
            <a:ext cx="203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F20498A-9213-482E-91CA-AD0B1C1BCB57}"/>
              </a:ext>
            </a:extLst>
          </p:cNvPr>
          <p:cNvSpPr txBox="1"/>
          <p:nvPr/>
        </p:nvSpPr>
        <p:spPr>
          <a:xfrm>
            <a:off x="855677" y="4289846"/>
            <a:ext cx="203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4CD7520-B8AF-4C28-8956-1DEA5AEB7DAE}"/>
                  </a:ext>
                </a:extLst>
              </p:cNvPr>
              <p:cNvSpPr txBox="1"/>
              <p:nvPr/>
            </p:nvSpPr>
            <p:spPr>
              <a:xfrm>
                <a:off x="855677" y="5245280"/>
                <a:ext cx="1796004" cy="387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4CD7520-B8AF-4C28-8956-1DEA5AEB7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77" y="5245280"/>
                <a:ext cx="1796004" cy="387927"/>
              </a:xfrm>
              <a:prstGeom prst="rect">
                <a:avLst/>
              </a:prstGeom>
              <a:blipFill>
                <a:blip r:embed="rId7"/>
                <a:stretch>
                  <a:fillRect r="-339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D9133079-BE20-483A-85F3-9B7800BD2C79}"/>
              </a:ext>
            </a:extLst>
          </p:cNvPr>
          <p:cNvSpPr txBox="1"/>
          <p:nvPr/>
        </p:nvSpPr>
        <p:spPr>
          <a:xfrm>
            <a:off x="4479721" y="4758726"/>
            <a:ext cx="291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Latest L items of user u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8B08321-A834-4965-A176-CF6507835E74}"/>
              </a:ext>
            </a:extLst>
          </p:cNvPr>
          <p:cNvSpPr txBox="1"/>
          <p:nvPr/>
        </p:nvSpPr>
        <p:spPr>
          <a:xfrm>
            <a:off x="4479721" y="5245280"/>
            <a:ext cx="291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Scores for all items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E863AC-3920-4336-938C-53785EA66E7C}"/>
              </a:ext>
            </a:extLst>
          </p:cNvPr>
          <p:cNvSpPr txBox="1"/>
          <p:nvPr/>
        </p:nvSpPr>
        <p:spPr>
          <a:xfrm>
            <a:off x="3584664" y="1986120"/>
            <a:ext cx="291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16EAA26-D857-457C-8DB3-11D2CEC083B4}"/>
              </a:ext>
            </a:extLst>
          </p:cNvPr>
          <p:cNvSpPr txBox="1"/>
          <p:nvPr/>
        </p:nvSpPr>
        <p:spPr>
          <a:xfrm>
            <a:off x="3584664" y="2525184"/>
            <a:ext cx="291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3A565CC-F87F-4F2A-B7F8-82503093F4F7}"/>
              </a:ext>
            </a:extLst>
          </p:cNvPr>
          <p:cNvSpPr txBox="1"/>
          <p:nvPr/>
        </p:nvSpPr>
        <p:spPr>
          <a:xfrm>
            <a:off x="3584664" y="3168402"/>
            <a:ext cx="291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774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733" y="557765"/>
            <a:ext cx="4885714" cy="257142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98290" y="620785"/>
            <a:ext cx="3187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1. Base model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r="9779"/>
          <a:stretch/>
        </p:blipFill>
        <p:spPr>
          <a:xfrm>
            <a:off x="796000" y="1323074"/>
            <a:ext cx="3187817" cy="49523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/>
          <a:srcRect r="13567"/>
          <a:stretch/>
        </p:blipFill>
        <p:spPr>
          <a:xfrm>
            <a:off x="998290" y="3543530"/>
            <a:ext cx="3951215" cy="67619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983817" y="5186593"/>
            <a:ext cx="2344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Follows a negative sampling strategy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 flipV="1">
            <a:off x="3983817" y="4287213"/>
            <a:ext cx="570451" cy="60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AE1404CA-C35D-47C4-94A4-C9887E2E9583}"/>
              </a:ext>
            </a:extLst>
          </p:cNvPr>
          <p:cNvSpPr txBox="1"/>
          <p:nvPr/>
        </p:nvSpPr>
        <p:spPr>
          <a:xfrm>
            <a:off x="1029093" y="1920828"/>
            <a:ext cx="1791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𝑓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(·) = ℎ(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𝜙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(·))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9B51938-05BD-4087-9A32-6E98B97CD14B}"/>
                  </a:ext>
                </a:extLst>
              </p:cNvPr>
              <p:cNvSpPr txBox="1"/>
              <p:nvPr/>
            </p:nvSpPr>
            <p:spPr>
              <a:xfrm>
                <a:off x="1066810" y="2333703"/>
                <a:ext cx="394141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Prediction model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is composed of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an embedding function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𝜙</a:t>
                </a:r>
                <a:endParaRPr lang="en-US" altLang="zh-CN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a score function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9B51938-05BD-4087-9A32-6E98B97CD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10" y="2333703"/>
                <a:ext cx="3941417" cy="923330"/>
              </a:xfrm>
              <a:prstGeom prst="rect">
                <a:avLst/>
              </a:prstGeom>
              <a:blipFill>
                <a:blip r:embed="rId5"/>
                <a:stretch>
                  <a:fillRect l="-1236" t="-3974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733" y="557765"/>
            <a:ext cx="4885714" cy="257142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r="12980"/>
          <a:stretch/>
        </p:blipFill>
        <p:spPr>
          <a:xfrm>
            <a:off x="998290" y="1524431"/>
            <a:ext cx="3431097" cy="6380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r="11100"/>
          <a:stretch/>
        </p:blipFill>
        <p:spPr>
          <a:xfrm>
            <a:off x="1093528" y="2829194"/>
            <a:ext cx="3335860" cy="600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275127" y="2281806"/>
            <a:ext cx="343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Concept of transfer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54168" y="3600912"/>
            <a:ext cx="343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Concept of interference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290" y="4218167"/>
            <a:ext cx="5019048" cy="201904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98290" y="620785"/>
            <a:ext cx="3187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2. Gradient Alignment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1B1B8E4-CD47-44AF-ADD8-DCACFE2F6391}"/>
                  </a:ext>
                </a:extLst>
              </p:cNvPr>
              <p:cNvSpPr txBox="1"/>
              <p:nvPr/>
            </p:nvSpPr>
            <p:spPr>
              <a:xfrm>
                <a:off x="1093528" y="1115736"/>
                <a:ext cx="56512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Sample mini-batches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𝐷𝑖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𝐷𝑗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user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user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1B1B8E4-CD47-44AF-ADD8-DCACFE2F6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528" y="1115736"/>
                <a:ext cx="5651221" cy="369332"/>
              </a:xfrm>
              <a:prstGeom prst="rect">
                <a:avLst/>
              </a:prstGeom>
              <a:blipFill>
                <a:blip r:embed="rId7"/>
                <a:stretch>
                  <a:fillRect l="-863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30" y="883221"/>
            <a:ext cx="5019048" cy="98095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83" y="2305190"/>
            <a:ext cx="4838095" cy="11238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283" y="3984899"/>
            <a:ext cx="3819048" cy="66666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283" y="5005506"/>
            <a:ext cx="3628571" cy="56190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31283" y="3570116"/>
            <a:ext cx="2877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For k iterations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1283" y="1794742"/>
            <a:ext cx="2877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For every batch (</a:t>
            </a:r>
            <a:r>
              <a:rPr lang="en-US" altLang="zh-CN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i,j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 pair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31283" y="5849643"/>
            <a:ext cx="3819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Substitution to reduce computation caused by second derivatives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9502" y="550972"/>
            <a:ext cx="4885714" cy="257142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733" y="553673"/>
            <a:ext cx="4885714" cy="257142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98290" y="620785"/>
            <a:ext cx="3187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3. Adversarial Training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/>
          <a:srcRect r="8948"/>
          <a:stretch/>
        </p:blipFill>
        <p:spPr>
          <a:xfrm>
            <a:off x="956331" y="3429000"/>
            <a:ext cx="4162374" cy="67619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4"/>
          <a:srcRect r="13541"/>
          <a:stretch/>
        </p:blipFill>
        <p:spPr>
          <a:xfrm>
            <a:off x="727158" y="4395873"/>
            <a:ext cx="3730080" cy="48571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87763E2-6A5D-4A13-B55B-CF8646CE2E72}"/>
              </a:ext>
            </a:extLst>
          </p:cNvPr>
          <p:cNvSpPr txBox="1"/>
          <p:nvPr/>
        </p:nvSpPr>
        <p:spPr>
          <a:xfrm>
            <a:off x="1027389" y="1178219"/>
            <a:ext cx="5377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users into two parts : head users and tail users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 = 0 for tail and R = 1 for head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6390535-FA43-432E-8844-5658560159D8}"/>
              </a:ext>
            </a:extLst>
          </p:cNvPr>
          <p:cNvSpPr txBox="1"/>
          <p:nvPr/>
        </p:nvSpPr>
        <p:spPr>
          <a:xfrm>
            <a:off x="1029093" y="1920828"/>
            <a:ext cx="1791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𝑓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(·) = ℎ(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𝜙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(·))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5F6635E-3F54-4149-8E18-03EC9B0675AA}"/>
                  </a:ext>
                </a:extLst>
              </p:cNvPr>
              <p:cNvSpPr txBox="1"/>
              <p:nvPr/>
            </p:nvSpPr>
            <p:spPr>
              <a:xfrm>
                <a:off x="1066810" y="2333703"/>
                <a:ext cx="394141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Prediction model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is composed of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an embedding function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𝜙</a:t>
                </a:r>
                <a:endParaRPr lang="en-US" altLang="zh-CN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a score function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5F6635E-3F54-4149-8E18-03EC9B067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10" y="2333703"/>
                <a:ext cx="3941417" cy="923330"/>
              </a:xfrm>
              <a:prstGeom prst="rect">
                <a:avLst/>
              </a:prstGeom>
              <a:blipFill>
                <a:blip r:embed="rId5"/>
                <a:stretch>
                  <a:fillRect l="-1236" t="-3974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597CF66-833F-4DAC-9424-9AD185EC4B99}"/>
                  </a:ext>
                </a:extLst>
              </p:cNvPr>
              <p:cNvSpPr txBox="1"/>
              <p:nvPr/>
            </p:nvSpPr>
            <p:spPr>
              <a:xfrm>
                <a:off x="5430482" y="3582429"/>
                <a:ext cx="49466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𝜙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generator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discriminator</a:t>
                </a:r>
                <a:endParaRPr lang="en-US" altLang="zh-CN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597CF66-833F-4DAC-9424-9AD185EC4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482" y="3582429"/>
                <a:ext cx="4946699" cy="369332"/>
              </a:xfrm>
              <a:prstGeom prst="rect">
                <a:avLst/>
              </a:prstGeom>
              <a:blipFill>
                <a:blip r:embed="rId6"/>
                <a:stretch>
                  <a:fillRect l="-1110" t="-11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57BDB5A8-26AE-4D79-AC42-606524B4CD71}"/>
              </a:ext>
            </a:extLst>
          </p:cNvPr>
          <p:cNvSpPr txBox="1"/>
          <p:nvPr/>
        </p:nvSpPr>
        <p:spPr>
          <a:xfrm>
            <a:off x="1066810" y="5247727"/>
            <a:ext cx="8791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way, the bias caused by the large amount of data from head users could be reduced, thus facilitating knowledge transfer from the head to the tail.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404733" y="557765"/>
            <a:ext cx="4885714" cy="257142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98290" y="620785"/>
            <a:ext cx="3187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4. Proposed Algorithm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998290" y="1665892"/>
            <a:ext cx="5035732" cy="436511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111240" y="3608705"/>
            <a:ext cx="5810885" cy="242252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049.4944881889764,&quot;width&quot;:7694.037795275591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874.195275590551,&quot;width&quot;:7930.286614173228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765,&quot;width&quot;:16230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279</Words>
  <Application>Microsoft Office PowerPoint</Application>
  <PresentationFormat>宽屏</PresentationFormat>
  <Paragraphs>43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仿宋</vt:lpstr>
      <vt:lpstr>Arial</vt:lpstr>
      <vt:lpstr>Cambria Math</vt:lpstr>
      <vt:lpstr>Times New Roman</vt:lpstr>
      <vt:lpstr>Office 主题​​</vt:lpstr>
      <vt:lpstr>Learning Transferrable Parameters for Long-tailed Sequential User Behavior Modeling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Transferrable Parameters for Long-tailed Sequential User Behavior Modeling</dc:title>
  <dc:creator>Administrator</dc:creator>
  <cp:lastModifiedBy>Administrator</cp:lastModifiedBy>
  <cp:revision>5</cp:revision>
  <dcterms:created xsi:type="dcterms:W3CDTF">2021-10-04T12:59:00Z</dcterms:created>
  <dcterms:modified xsi:type="dcterms:W3CDTF">2021-10-07T10:59:49Z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9F373E4250D7464CB22A10D3BEDDB2E1</vt:lpwstr>
  </property>
  <property fmtid="{D5CDD505-2E9C-101B-9397-08002B2CF9AE}" pid="3" name="KSOProductBuildVer">
    <vt:lpwstr>2052-11.1.0.10938</vt:lpwstr>
  </property>
</Properties>
</file>