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9660-A931-4346-9DE0-1F9A148D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F01D2-A91E-4268-B39C-825D7052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4B958-AFCE-4C92-B2A1-CD849CEB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B047-EFB2-4A57-8874-45F784A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4E1DE-7E38-4F51-880E-1EA6C065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41AB-3F4A-446E-A2C1-4B86220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392A-0F53-4466-96A7-0132BDB7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94724-6EE2-41D9-AB5F-893D921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0967E-9F63-4B73-AE9D-1AA979B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EB363-0EB6-4151-8127-89880083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8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5821F-EBC4-485A-8B92-8A4C71992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319CC-3E95-4D53-8B07-43E978B7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C4016-FCB3-4590-8425-C2FF41F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5DE4-9FC3-4913-A388-EA2F91C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9B622-7C5A-4732-8778-9937DFF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A0B5-0C09-47FA-B6D5-F5A8B200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27B30-C353-40AD-923C-40AF79AF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C409C-AFBE-4D3E-B103-94BBC58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3FCDA-BDB3-42F5-B4B8-0B694A61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2625E-90BC-4BD1-A16B-93D7EB5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B67F-652D-4E27-BE66-FF99698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3C4CB-BB17-469B-88F6-A095C5B5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6375-1854-4A3F-BD54-BB00FC7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B975D-F297-45DD-BEDC-62AD65FB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C7213-2BDF-4857-9E36-AA82154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2A82-F8BB-4D95-8153-F943E6A3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EE81-8845-43F6-B167-7524BB43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1FF4A-5658-4EE2-9ABD-222AAF5E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C062D-D2B5-4D67-ACEC-83488C5B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853F-D504-4C3B-A430-DC08B27F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1FC51-4F6B-4D6F-A0F2-190CD69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AFA7-5ADA-433E-A398-11E46657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C0845-9AEE-4918-9136-260113AF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A0F35-4D06-494E-8706-F0866372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6A0A7-F446-43C6-80D0-A77925B3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F0948-B1FB-4306-89B9-1F1B1D8A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ACDBA2-D3A7-4F7A-AF82-FEB888A8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95893-A00D-4AB0-ABF3-817C8E6F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94DBC-0DC0-4633-963D-10AB568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9B526-41D0-4D94-8DE8-F9EA5EBB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333F95-71BB-4020-9DEA-7ED64F7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F260D-9D18-4BD5-A7CF-086797D8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93D79-1AF3-463A-ACB8-0DC1CFF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BB4B6-3E02-494C-A4EF-54212C5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467AB3-B0C4-4C67-BC21-A4CD39E2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2B012-ED67-40B4-9AE5-3E8FA97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56C88-CD6B-4CC4-B9A7-AD60E501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C6A0-E925-4F04-8DAD-5E1D6C9E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F969F-9ACD-4CF7-A259-31305BC0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DFC-025C-4E35-9738-733047E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BD675-6B3F-428A-AF75-117D87B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8B0AE-CBBA-492C-A4D1-5E284DBC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A1AE-0AE8-45F5-9D9C-6E98AA9E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073F2A-F0BF-409A-B5F3-763039459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97909-A811-45B7-B053-BED86225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91F3C-DDF3-4AAA-88C2-6F80F279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37B72-6745-413A-9472-9740C83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40DCB-6FAC-453E-BE24-BF6450A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3AE66-46A9-4548-BF04-CD7047C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ABDE0-EF7A-4EF9-AAEB-D86A1292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56374-2731-4FD0-84FE-13354641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63BA-890A-407B-B819-BB665058303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6918F-261F-408B-96F2-FD5E86D7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D14CD-B0F4-4DAC-BE0F-D64DB0974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8639-AD4E-46B9-9967-6223A461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9CD471-1B98-49F1-8E04-9561D57FF248}"/>
              </a:ext>
            </a:extLst>
          </p:cNvPr>
          <p:cNvSpPr txBox="1"/>
          <p:nvPr/>
        </p:nvSpPr>
        <p:spPr>
          <a:xfrm>
            <a:off x="899020" y="2351782"/>
            <a:ext cx="10393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of Two Tales: Dual Transfer Learning Framework for Improved Long-tail Item Recommendation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3331A-DBEF-42CA-9B5F-8766B692BC8E}"/>
              </a:ext>
            </a:extLst>
          </p:cNvPr>
          <p:cNvSpPr txBox="1"/>
          <p:nvPr/>
        </p:nvSpPr>
        <p:spPr>
          <a:xfrm>
            <a:off x="7415868" y="4269996"/>
            <a:ext cx="288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Year : 2020</a:t>
            </a:r>
          </a:p>
          <a:p>
            <a:r>
              <a:rPr lang="en-US" altLang="zh-CN" dirty="0"/>
              <a:t>Conference : KDD</a:t>
            </a:r>
          </a:p>
          <a:p>
            <a:r>
              <a:rPr lang="en-US" altLang="zh-CN" dirty="0"/>
              <a:t>Author : Zhang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7B29FB-67C7-45FC-80EE-8277B626E3A9}"/>
              </a:ext>
            </a:extLst>
          </p:cNvPr>
          <p:cNvSpPr txBox="1"/>
          <p:nvPr/>
        </p:nvSpPr>
        <p:spPr>
          <a:xfrm>
            <a:off x="1015068" y="780176"/>
            <a:ext cx="3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1D4EDD-9B5B-4254-B38C-02CFBB8E6328}"/>
              </a:ext>
            </a:extLst>
          </p:cNvPr>
          <p:cNvSpPr txBox="1"/>
          <p:nvPr/>
        </p:nvSpPr>
        <p:spPr>
          <a:xfrm>
            <a:off x="1015068" y="1652631"/>
            <a:ext cx="900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novel dual transfer learning framework that jointly learns the knowledge transfer from both model-level and item-level :  model-level and item-level.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B1209-BB21-4AA7-A0AE-58D40062C047}"/>
              </a:ext>
            </a:extLst>
          </p:cNvPr>
          <p:cNvSpPr txBox="1"/>
          <p:nvPr/>
        </p:nvSpPr>
        <p:spPr>
          <a:xfrm>
            <a:off x="998289" y="746620"/>
            <a:ext cx="78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one : Transfer learning across models : Meta-level Knowledge Transfer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key learners in the meta-level knowledge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0E09BE-C07B-4813-8965-9541605B3032}"/>
                  </a:ext>
                </a:extLst>
              </p:cNvPr>
              <p:cNvSpPr txBox="1"/>
              <p:nvPr/>
            </p:nvSpPr>
            <p:spPr>
              <a:xfrm>
                <a:off x="1073791" y="1828800"/>
                <a:ext cx="70886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ase-learner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the user preference towards items.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Meta-learner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learns the meta-mapping from few-shot model parameters to many-shot model parameters.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0E09BE-C07B-4813-8965-9541605B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1828800"/>
                <a:ext cx="7088697" cy="923330"/>
              </a:xfrm>
              <a:prstGeom prst="rect">
                <a:avLst/>
              </a:prstGeom>
              <a:blipFill>
                <a:blip r:embed="rId2"/>
                <a:stretch>
                  <a:fillRect l="-516"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42BBE9-1C75-44AD-84F9-33F48682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A26A9-5DE4-4FBF-8C77-52C2C2511659}"/>
              </a:ext>
            </a:extLst>
          </p:cNvPr>
          <p:cNvSpPr txBox="1"/>
          <p:nvPr/>
        </p:nvSpPr>
        <p:spPr>
          <a:xfrm>
            <a:off x="897621" y="385541"/>
            <a:ext cx="263414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Base-learner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405714-D860-4E66-AE71-D7A6B5C93973}"/>
                  </a:ext>
                </a:extLst>
              </p:cNvPr>
              <p:cNvSpPr txBox="1"/>
              <p:nvPr/>
            </p:nvSpPr>
            <p:spPr>
              <a:xfrm>
                <a:off x="897621" y="1895938"/>
                <a:ext cx="24831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tower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405714-D860-4E66-AE71-D7A6B5C9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" y="1895938"/>
                <a:ext cx="2483141" cy="369332"/>
              </a:xfrm>
              <a:prstGeom prst="rect">
                <a:avLst/>
              </a:prstGeom>
              <a:blipFill>
                <a:blip r:embed="rId3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2B13FF3-D6C6-49B1-A072-783DC4986CE2}"/>
              </a:ext>
            </a:extLst>
          </p:cNvPr>
          <p:cNvSpPr txBox="1"/>
          <p:nvPr/>
        </p:nvSpPr>
        <p:spPr>
          <a:xfrm>
            <a:off x="897621" y="1261232"/>
            <a:ext cx="666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Two-tower MLP neural network  learns latent representations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617880-9B2E-4E65-A0FF-99B0094DB164}"/>
                  </a:ext>
                </a:extLst>
              </p:cNvPr>
              <p:cNvSpPr txBox="1"/>
              <p:nvPr/>
            </p:nvSpPr>
            <p:spPr>
              <a:xfrm>
                <a:off x="4053859" y="1895938"/>
                <a:ext cx="2155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tower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617880-9B2E-4E65-A0FF-99B0094D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859" y="1895938"/>
                <a:ext cx="2155424" cy="369332"/>
              </a:xfrm>
              <a:prstGeom prst="rect">
                <a:avLst/>
              </a:prstGeom>
              <a:blipFill>
                <a:blip r:embed="rId4"/>
                <a:stretch>
                  <a:fillRect l="-226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66604A-E3FC-4910-A7EB-E0754BED5B8C}"/>
                  </a:ext>
                </a:extLst>
              </p:cNvPr>
              <p:cNvSpPr txBox="1"/>
              <p:nvPr/>
            </p:nvSpPr>
            <p:spPr>
              <a:xfrm>
                <a:off x="897621" y="2449936"/>
                <a:ext cx="449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zh-CN" alt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66604A-E3FC-4910-A7EB-E0754BED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" y="2449936"/>
                <a:ext cx="4496500" cy="369332"/>
              </a:xfrm>
              <a:prstGeom prst="rect">
                <a:avLst/>
              </a:prstGeom>
              <a:blipFill>
                <a:blip r:embed="rId5"/>
                <a:stretch>
                  <a:fillRect l="-10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F0ABC4E4-D9F5-4AFC-8F3C-EF8809BEA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1" y="3484030"/>
            <a:ext cx="3771429" cy="6666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8C0393-ED5B-4E9F-A5C0-A90FDE5334A4}"/>
              </a:ext>
            </a:extLst>
          </p:cNvPr>
          <p:cNvSpPr txBox="1"/>
          <p:nvPr/>
        </p:nvSpPr>
        <p:spPr>
          <a:xfrm>
            <a:off x="897621" y="3059668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4558CEC-3660-42E7-92C1-C223C08D9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76" y="4630089"/>
            <a:ext cx="4238095" cy="7523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754C2F-B540-4EC8-AC3B-64564EE45D72}"/>
              </a:ext>
            </a:extLst>
          </p:cNvPr>
          <p:cNvSpPr txBox="1"/>
          <p:nvPr/>
        </p:nvSpPr>
        <p:spPr>
          <a:xfrm>
            <a:off x="897621" y="4205727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37E51F1-8E29-425F-86F3-CF6E5C14F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847" y="4630089"/>
            <a:ext cx="5123809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5D2533-8928-48F9-8CDF-DB70654EE5D7}"/>
              </a:ext>
            </a:extLst>
          </p:cNvPr>
          <p:cNvSpPr txBox="1"/>
          <p:nvPr/>
        </p:nvSpPr>
        <p:spPr>
          <a:xfrm>
            <a:off x="880844" y="387409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Meta-learner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367A9-A2DE-4E92-83EA-AC2BC5DF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596225"/>
            <a:ext cx="3485714" cy="4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53A8-2B2A-45D1-AA66-7C8A6716FFC0}"/>
                  </a:ext>
                </a:extLst>
              </p:cNvPr>
              <p:cNvSpPr txBox="1"/>
              <p:nvPr/>
            </p:nvSpPr>
            <p:spPr>
              <a:xfrm>
                <a:off x="880844" y="980894"/>
                <a:ext cx="4655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the many-shot model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53A8-2B2A-45D1-AA66-7C8A6716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4" y="980894"/>
                <a:ext cx="4655890" cy="369332"/>
              </a:xfrm>
              <a:prstGeom prst="rect">
                <a:avLst/>
              </a:prstGeom>
              <a:blipFill>
                <a:blip r:embed="rId3"/>
                <a:stretch>
                  <a:fillRect l="-10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0D7A923-6811-443B-9597-232E748A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44" y="2634965"/>
            <a:ext cx="4457143" cy="4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87B56-A2F0-4EE0-B43A-91DA653CB3AE}"/>
              </a:ext>
            </a:extLst>
          </p:cNvPr>
          <p:cNvSpPr txBox="1"/>
          <p:nvPr/>
        </p:nvSpPr>
        <p:spPr>
          <a:xfrm>
            <a:off x="880844" y="2113809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F44819-E99E-44F2-9D61-D9892945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77FDC6-1817-48EC-84CC-943E0FCCDE75}"/>
              </a:ext>
            </a:extLst>
          </p:cNvPr>
          <p:cNvSpPr txBox="1"/>
          <p:nvPr/>
        </p:nvSpPr>
        <p:spPr>
          <a:xfrm>
            <a:off x="880844" y="4512516"/>
            <a:ext cx="851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loss function that simultaneously trains the few-shot model and meta-mapping offers both the high-quality of base-learner recommendation and high accuracy of meta-learner model mapping.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744A41-9F74-4549-8B1D-1DDB765814F2}"/>
              </a:ext>
            </a:extLst>
          </p:cNvPr>
          <p:cNvSpPr txBox="1"/>
          <p:nvPr/>
        </p:nvSpPr>
        <p:spPr>
          <a:xfrm>
            <a:off x="880844" y="3270394"/>
            <a:ext cx="7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ocus on the model pa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rameters in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last layer of user and item towers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21A47C-98D3-47B5-8E7F-DDE690659C7C}"/>
                  </a:ext>
                </a:extLst>
              </p:cNvPr>
              <p:cNvSpPr txBox="1"/>
              <p:nvPr/>
            </p:nvSpPr>
            <p:spPr>
              <a:xfrm>
                <a:off x="880844" y="3853271"/>
                <a:ext cx="538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fully connected layer as the mapping network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(·)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21A47C-98D3-47B5-8E7F-DDE690659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4" y="3853271"/>
                <a:ext cx="5382936" cy="369332"/>
              </a:xfrm>
              <a:prstGeom prst="rect">
                <a:avLst/>
              </a:prstGeom>
              <a:blipFill>
                <a:blip r:embed="rId6"/>
                <a:stretch>
                  <a:fillRect l="-905" t="-8197" r="-45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6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B1209-BB21-4AA7-A0AE-58D40062C047}"/>
              </a:ext>
            </a:extLst>
          </p:cNvPr>
          <p:cNvSpPr txBox="1"/>
          <p:nvPr/>
        </p:nvSpPr>
        <p:spPr>
          <a:xfrm>
            <a:off x="998289" y="746620"/>
            <a:ext cx="671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 : Transfer Learning Across Items : Curriculum Transfer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key learners in the meta-level knowledge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BABDA-EDD4-4D89-B92D-92D094E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2957810"/>
            <a:ext cx="4847619" cy="1161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4C2A64-1A87-4802-895C-209D9A03D262}"/>
              </a:ext>
            </a:extLst>
          </p:cNvPr>
          <p:cNvSpPr txBox="1"/>
          <p:nvPr/>
        </p:nvSpPr>
        <p:spPr>
          <a:xfrm>
            <a:off x="998289" y="2010359"/>
            <a:ext cx="65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Long-Tail distribution-aware Curriculum strategy 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LTCur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9BCAF-1657-4826-AE43-B04E08F9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9" y="5013363"/>
            <a:ext cx="3980952" cy="3714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FF5D97-5F79-45CA-BECF-DC59069E5AB4}"/>
              </a:ext>
            </a:extLst>
          </p:cNvPr>
          <p:cNvSpPr txBox="1"/>
          <p:nvPr/>
        </p:nvSpPr>
        <p:spPr>
          <a:xfrm>
            <a:off x="998289" y="4437811"/>
            <a:ext cx="24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logQ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correction: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FDBA3-FAC1-4E47-BC4F-3BF631280E93}"/>
                  </a:ext>
                </a:extLst>
              </p:cNvPr>
              <p:cNvSpPr txBox="1"/>
              <p:nvPr/>
            </p:nvSpPr>
            <p:spPr>
              <a:xfrm>
                <a:off x="998289" y="5599401"/>
                <a:ext cx="41357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weight for the correction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zh-CN" alt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sampling probability of item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FDBA3-FAC1-4E47-BC4F-3BF63128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9" y="5599401"/>
                <a:ext cx="4135772" cy="646331"/>
              </a:xfrm>
              <a:prstGeom prst="rect">
                <a:avLst/>
              </a:prstGeom>
              <a:blipFill>
                <a:blip r:embed="rId4"/>
                <a:stretch>
                  <a:fillRect l="-103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B9583F2-8B8E-4934-AC95-C470E1FA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518" y="2990870"/>
            <a:ext cx="4857143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8A2632-B107-4A51-BA20-6A76EC69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8" y="0"/>
            <a:ext cx="460716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5A5255-9016-4280-AD30-AD4D2755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30" y="233310"/>
            <a:ext cx="4933333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AC0DC5-B299-45E0-9473-3F8DB555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19" y="2981381"/>
            <a:ext cx="4952381" cy="8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550C5-3C65-481F-9B95-2C6C99729E35}"/>
              </a:ext>
            </a:extLst>
          </p:cNvPr>
          <p:cNvSpPr txBox="1"/>
          <p:nvPr/>
        </p:nvSpPr>
        <p:spPr>
          <a:xfrm>
            <a:off x="1258349" y="746620"/>
            <a:ext cx="392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three :  Prediction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93CDCA-0D35-4F92-A09D-FBACC0935977}"/>
              </a:ext>
            </a:extLst>
          </p:cNvPr>
          <p:cNvSpPr txBox="1"/>
          <p:nvPr/>
        </p:nvSpPr>
        <p:spPr>
          <a:xfrm>
            <a:off x="1258348" y="1728132"/>
            <a:ext cx="97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 base-learner could offer a better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for head items rather than ones by meta-mapping.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 predict the user preference towards both head and tail items, we combine the representation learned from both the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base-learner and meta-mapped base-learner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300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2021-10-10T11:37:59Z</dcterms:created>
  <dcterms:modified xsi:type="dcterms:W3CDTF">2021-10-10T13:16:04Z</dcterms:modified>
</cp:coreProperties>
</file>