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8" r:id="rId3"/>
    <p:sldId id="260" r:id="rId4"/>
    <p:sldId id="262" r:id="rId5"/>
    <p:sldId id="265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30FA-6650-4A89-808D-58C848B52CE0}" type="datetimeFigureOut">
              <a:rPr lang="bs-Latn-BA" smtClean="0"/>
              <a:t>23. 8. 2025.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5E3CF69-6C2B-4C50-9E42-92F046A41D41}" type="slidenum">
              <a:rPr lang="bs-Latn-BA" smtClean="0"/>
              <a:t>‹#›</a:t>
            </a:fld>
            <a:endParaRPr lang="bs-Latn-B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7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30FA-6650-4A89-808D-58C848B52CE0}" type="datetimeFigureOut">
              <a:rPr lang="bs-Latn-BA" smtClean="0"/>
              <a:t>23. 8. 2025.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CF69-6C2B-4C50-9E42-92F046A41D41}" type="slidenum">
              <a:rPr lang="bs-Latn-BA" smtClean="0"/>
              <a:t>‹#›</a:t>
            </a:fld>
            <a:endParaRPr lang="bs-Latn-B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8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30FA-6650-4A89-808D-58C848B52CE0}" type="datetimeFigureOut">
              <a:rPr lang="bs-Latn-BA" smtClean="0"/>
              <a:t>23. 8. 2025.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CF69-6C2B-4C50-9E42-92F046A41D41}" type="slidenum">
              <a:rPr lang="bs-Latn-BA" smtClean="0"/>
              <a:t>‹#›</a:t>
            </a:fld>
            <a:endParaRPr lang="bs-Latn-B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60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30FA-6650-4A89-808D-58C848B52CE0}" type="datetimeFigureOut">
              <a:rPr lang="bs-Latn-BA" smtClean="0"/>
              <a:t>23. 8. 2025.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CF69-6C2B-4C50-9E42-92F046A41D41}" type="slidenum">
              <a:rPr lang="bs-Latn-BA" smtClean="0"/>
              <a:t>‹#›</a:t>
            </a:fld>
            <a:endParaRPr lang="bs-Latn-B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2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30FA-6650-4A89-808D-58C848B52CE0}" type="datetimeFigureOut">
              <a:rPr lang="bs-Latn-BA" smtClean="0"/>
              <a:t>23. 8. 2025.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CF69-6C2B-4C50-9E42-92F046A41D41}" type="slidenum">
              <a:rPr lang="bs-Latn-BA" smtClean="0"/>
              <a:t>‹#›</a:t>
            </a:fld>
            <a:endParaRPr lang="bs-Latn-B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48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30FA-6650-4A89-808D-58C848B52CE0}" type="datetimeFigureOut">
              <a:rPr lang="bs-Latn-BA" smtClean="0"/>
              <a:t>23. 8. 2025.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CF69-6C2B-4C50-9E42-92F046A41D41}" type="slidenum">
              <a:rPr lang="bs-Latn-BA" smtClean="0"/>
              <a:t>‹#›</a:t>
            </a:fld>
            <a:endParaRPr lang="bs-Latn-B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44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30FA-6650-4A89-808D-58C848B52CE0}" type="datetimeFigureOut">
              <a:rPr lang="bs-Latn-BA" smtClean="0"/>
              <a:t>23. 8. 2025.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CF69-6C2B-4C50-9E42-92F046A41D41}" type="slidenum">
              <a:rPr lang="bs-Latn-BA" smtClean="0"/>
              <a:t>‹#›</a:t>
            </a:fld>
            <a:endParaRPr lang="bs-Latn-B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10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30FA-6650-4A89-808D-58C848B52CE0}" type="datetimeFigureOut">
              <a:rPr lang="bs-Latn-BA" smtClean="0"/>
              <a:t>23. 8. 2025.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CF69-6C2B-4C50-9E42-92F046A41D41}" type="slidenum">
              <a:rPr lang="bs-Latn-BA" smtClean="0"/>
              <a:t>‹#›</a:t>
            </a:fld>
            <a:endParaRPr lang="bs-Latn-B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60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30FA-6650-4A89-808D-58C848B52CE0}" type="datetimeFigureOut">
              <a:rPr lang="bs-Latn-BA" smtClean="0"/>
              <a:t>23. 8. 2025.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CF69-6C2B-4C50-9E42-92F046A41D4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71471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30FA-6650-4A89-808D-58C848B52CE0}" type="datetimeFigureOut">
              <a:rPr lang="bs-Latn-BA" smtClean="0"/>
              <a:t>23. 8. 2025.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CF69-6C2B-4C50-9E42-92F046A41D41}" type="slidenum">
              <a:rPr lang="bs-Latn-BA" smtClean="0"/>
              <a:t>‹#›</a:t>
            </a:fld>
            <a:endParaRPr lang="bs-Latn-B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30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89A30FA-6650-4A89-808D-58C848B52CE0}" type="datetimeFigureOut">
              <a:rPr lang="bs-Latn-BA" smtClean="0"/>
              <a:t>23. 8. 2025.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CF69-6C2B-4C50-9E42-92F046A41D41}" type="slidenum">
              <a:rPr lang="bs-Latn-BA" smtClean="0"/>
              <a:t>‹#›</a:t>
            </a:fld>
            <a:endParaRPr lang="bs-Latn-B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8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A30FA-6650-4A89-808D-58C848B52CE0}" type="datetimeFigureOut">
              <a:rPr lang="bs-Latn-BA" smtClean="0"/>
              <a:t>23. 8. 2025.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E3CF69-6C2B-4C50-9E42-92F046A41D41}" type="slidenum">
              <a:rPr lang="bs-Latn-BA" smtClean="0"/>
              <a:t>‹#›</a:t>
            </a:fld>
            <a:endParaRPr lang="bs-Latn-B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7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CEBF-7D70-40E3-9323-0332798F6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hr-BA" sz="36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UNAPRE</a:t>
            </a:r>
            <a:r>
              <a:rPr lang="bs-Latn-BA" sz="36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Đ</a:t>
            </a:r>
            <a:r>
              <a:rPr lang="hr-BA" sz="36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ENJE PROCESA INFORMISANJA I PRIJAVE NA LISTU DONIRANIH ORGANA KROZ DIGITALNU PLATFORMU</a:t>
            </a:r>
            <a:endParaRPr lang="bs-Latn-BA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51C42-EAE5-4419-B41F-DFF923567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r-HR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Završni rad nakon I ciklusa studija</a:t>
            </a:r>
            <a:endParaRPr lang="bs-Latn-BA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bs-Latn-BA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FB30004-4C47-4C26-849D-9A00C4234945}"/>
              </a:ext>
            </a:extLst>
          </p:cNvPr>
          <p:cNvSpPr txBox="1">
            <a:spLocks/>
          </p:cNvSpPr>
          <p:nvPr/>
        </p:nvSpPr>
        <p:spPr>
          <a:xfrm>
            <a:off x="2417779" y="4696300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bs-Latn-BA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 prof. Dr. Sc. Emina junuz                                            Student: Medisa Šatara</a:t>
            </a:r>
          </a:p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65634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7BF2-1DEA-44A3-B8E1-5300E0D0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što je tema važna?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B805-6496-4C6E-BC47-66B56AE6D8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 broj donora</a:t>
            </a:r>
          </a:p>
          <a:p>
            <a:pPr algn="just"/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Nedovoljno informacija</a:t>
            </a:r>
          </a:p>
          <a:p>
            <a:pPr algn="just"/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Dezinfomacije</a:t>
            </a:r>
          </a:p>
          <a:p>
            <a:pPr algn="just"/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Slaba digitalizacija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C958F-0A07-4680-B00E-9B94591CC8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Cilj rada: prikaz mogućnosti unapređenja sistema kroz digitalnu platformu</a:t>
            </a:r>
          </a:p>
        </p:txBody>
      </p:sp>
    </p:spTree>
    <p:extLst>
      <p:ext uri="{BB962C8B-B14F-4D97-AF65-F5344CB8AC3E}">
        <p14:creationId xmlns:p14="http://schemas.microsoft.com/office/powerpoint/2010/main" val="398071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E5A-657C-4190-9279-491A981E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Doniranje organa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0008A3-1ABB-47F0-AA12-CDA412F91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1244596"/>
            <a:ext cx="6013450" cy="376714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1E146-5851-43F1-BB9C-1AC63253C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Prenos organa ili tkiva s jedne osobe na drugu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Najčešće transplantirani organi: bubreg, srce, jetra, gušterača, crijeva</a:t>
            </a:r>
          </a:p>
        </p:txBody>
      </p:sp>
    </p:spTree>
    <p:extLst>
      <p:ext uri="{BB962C8B-B14F-4D97-AF65-F5344CB8AC3E}">
        <p14:creationId xmlns:p14="http://schemas.microsoft.com/office/powerpoint/2010/main" val="362903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58EE06-2F29-4570-A119-C44EC4C52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540" y="798513"/>
            <a:ext cx="3135346" cy="46593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B8395-AF11-4C18-BE5E-09B9C18F6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794361"/>
            <a:ext cx="3275013" cy="4659311"/>
          </a:xfrm>
        </p:spPr>
        <p:txBody>
          <a:bodyPr>
            <a:normAutofit/>
          </a:bodyPr>
          <a:lstStyle/>
          <a:p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Donori mogu biti: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Žive osobe mentalno i fizički sposobne, punoljetne i sposobne za pristanak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Umrle osobe koje su potvrdile za života da žele biti donori i 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postmortem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donacija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organa</a:t>
            </a:r>
            <a:endParaRPr lang="bs-Latn-BA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ŽIVA OSOBA MOŽE SPASITI 5 ŽIVOTA , DOK UMRLA OSOBA MOŽE SPASITI 8 ŽIVOTA</a:t>
            </a:r>
            <a:r>
              <a:rPr lang="bs-Latn-BA" sz="2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524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8E2F-116D-4023-9A9B-24329BBA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Svjetski lideri u transplantaciji organa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C080B-296E-4529-A1D9-5B18CA5E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s-Latn-B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Španija kao vodeći svjetski lider (opt-out model, organizovan sistem)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Hrvatska, Portugal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Island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oko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30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donora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milion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stanovnika</a:t>
            </a:r>
            <a:endParaRPr lang="bs-Latn-B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bs-Latn-B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Hrvatska – član Eurotransplanta, uspjeh u regionu</a:t>
            </a:r>
          </a:p>
          <a:p>
            <a:pPr algn="just"/>
            <a:r>
              <a:rPr lang="bs-Latn-BA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 Njemačkoj,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 ¾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slučajeva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odbijanja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doniranja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organa,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porodica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sprečava</a:t>
            </a:r>
            <a:endParaRPr lang="bs-Latn-BA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bs-Latn-BA" sz="18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 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42%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slučajeva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porodica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pretpostavlja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osoba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nije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htjela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biti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donor, a u 35%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slučajeva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kažu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da 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znaju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koja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je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volja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osobe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bila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ali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ipak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odbiju</a:t>
            </a:r>
            <a:endParaRPr lang="bs-Latn-B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bs-Latn-B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Eurotransplant – međunarodna mreža raspodjele organa</a:t>
            </a:r>
          </a:p>
        </p:txBody>
      </p:sp>
    </p:spTree>
    <p:extLst>
      <p:ext uri="{BB962C8B-B14F-4D97-AF65-F5344CB8AC3E}">
        <p14:creationId xmlns:p14="http://schemas.microsoft.com/office/powerpoint/2010/main" val="387552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7F80-B0C7-40A1-92F5-9DD5EED6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bs-Latn-BA" dirty="0"/>
              <a:t>Zakonski okviri u Bosni i Hercegovini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5B01-4BDC-43D7-8BD2-66ECC9B4A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Zakon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o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transplantaciji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organa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tkiva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u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svrhu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liječenja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Federacije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Bosne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Hercegovine</a:t>
            </a:r>
            <a:r>
              <a:rPr lang="bs-Latn-B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– opt-in model (potreban pristanak)</a:t>
            </a:r>
          </a:p>
          <a:p>
            <a:pPr algn="just"/>
            <a:r>
              <a:rPr lang="bs-Latn-B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Zakonom o presađivanju ljudskih organa</a:t>
            </a:r>
            <a:r>
              <a:rPr lang="bs-Latn-B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bs-Latn-BA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 Republici Srpskoj – opt-out (pretpostavljena saglasnost)</a:t>
            </a:r>
          </a:p>
          <a:p>
            <a:pPr algn="just"/>
            <a:r>
              <a:rPr lang="bs-Latn-BA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Adnanov Zakon 2024. godine – doniranje između nesrodnih osoba uz nadzor komisije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55093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7EE7-C5EC-42C1-A676-A29F593B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Istraživanja u Bosni i Hercegovini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2B074-704F-4727-B258-9C4407922F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Prva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uspješna</a:t>
            </a:r>
            <a:r>
              <a:rPr lang="en-US" sz="19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transplantacija</a:t>
            </a:r>
            <a:r>
              <a:rPr lang="en-US" sz="19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bila</a:t>
            </a:r>
            <a:r>
              <a:rPr lang="en-US" sz="19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je u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Sarajevu</a:t>
            </a:r>
            <a:r>
              <a:rPr lang="en-US" sz="19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1974.godine</a:t>
            </a:r>
            <a:endParaRPr lang="bs-Latn-BA" sz="19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r>
              <a:rPr lang="bs-Latn-BA" sz="1900" dirty="0">
                <a:latin typeface="Times New Roman" panose="02020603050405020304" pitchFamily="18" charset="0"/>
                <a:ea typeface="Arial" panose="020B0604020202020204" pitchFamily="34" charset="0"/>
              </a:rPr>
              <a:t>P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rva</a:t>
            </a:r>
            <a:r>
              <a:rPr lang="en-US" sz="19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uspješna</a:t>
            </a:r>
            <a:r>
              <a:rPr lang="en-US" sz="19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operacija</a:t>
            </a:r>
            <a:r>
              <a:rPr lang="en-US" sz="19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bubrega</a:t>
            </a:r>
            <a:r>
              <a:rPr lang="en-US" sz="19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živih</a:t>
            </a:r>
            <a:r>
              <a:rPr lang="en-US" sz="19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srodnika</a:t>
            </a:r>
            <a:r>
              <a:rPr lang="en-US" sz="19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bila</a:t>
            </a:r>
            <a:r>
              <a:rPr lang="en-US" sz="19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bs-Latn-BA" sz="19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je</a:t>
            </a:r>
            <a:r>
              <a:rPr lang="en-US" sz="19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u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septembru</a:t>
            </a:r>
            <a:r>
              <a:rPr lang="en-US" sz="19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1999.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godine</a:t>
            </a:r>
            <a:endParaRPr lang="bs-Latn-BA" sz="19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r>
              <a:rPr lang="bs-Latn-BA" sz="19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U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Tuzli</a:t>
            </a:r>
            <a:r>
              <a:rPr lang="en-US" sz="19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2006.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godine</a:t>
            </a:r>
            <a:r>
              <a:rPr lang="en-US" sz="19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prva</a:t>
            </a:r>
            <a:r>
              <a:rPr lang="en-US" sz="19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kadaverična</a:t>
            </a:r>
            <a:r>
              <a:rPr lang="en-US" sz="19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transplantacija</a:t>
            </a:r>
            <a:r>
              <a:rPr lang="en-US" sz="19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bubrega</a:t>
            </a:r>
            <a:endParaRPr lang="bs-Latn-BA" sz="190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r>
              <a:rPr lang="bs-Latn-BA" sz="1900" dirty="0">
                <a:latin typeface="Times New Roman" panose="02020603050405020304" pitchFamily="18" charset="0"/>
              </a:rPr>
              <a:t>Prva operacija srca 2025. godine u Tuzli</a:t>
            </a:r>
          </a:p>
          <a:p>
            <a:r>
              <a:rPr lang="bs-Latn-BA" sz="1900" dirty="0">
                <a:latin typeface="Times New Roman" panose="02020603050405020304" pitchFamily="18" charset="0"/>
              </a:rPr>
              <a:t>2025. godine dvije transplantacije bubrega od živih donora koji nisu u srodstvu s primaocem</a:t>
            </a:r>
          </a:p>
          <a:p>
            <a:endParaRPr lang="bs-Latn-B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85D4D-9E9C-4B44-9372-E97681B36B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s-Latn-B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Donorska mreža BiH</a:t>
            </a:r>
          </a:p>
          <a:p>
            <a:r>
              <a:rPr lang="bs-Latn-B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postoji jedna, objedinjena lista donora</a:t>
            </a:r>
          </a:p>
          <a:p>
            <a:r>
              <a:rPr lang="bs-Latn-B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donora na milion stanovnika</a:t>
            </a:r>
          </a:p>
          <a:p>
            <a:r>
              <a:rPr lang="bs-Latn-B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Glavni problemi: nedovoljna edukacija, nepovjerenje, birokratija</a:t>
            </a:r>
          </a:p>
          <a:p>
            <a:r>
              <a:rPr lang="bs-Latn-B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Bosna i Hercegovina nije dio Eurotransplanta</a:t>
            </a:r>
          </a:p>
        </p:txBody>
      </p:sp>
    </p:spTree>
    <p:extLst>
      <p:ext uri="{BB962C8B-B14F-4D97-AF65-F5344CB8AC3E}">
        <p14:creationId xmlns:p14="http://schemas.microsoft.com/office/powerpoint/2010/main" val="356808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D623-1781-4BFF-89C8-9FF3A12E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Digitalizacija procesa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C8BE1-167B-4871-87A6-A91759AE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410057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3729-D5C7-4740-9516-A3999704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bs-Latn-BA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0C4B-BF8C-40DB-8C1D-7080E90B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s-Latn-B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Doniranje organa – čin solidarnosti i humanosti</a:t>
            </a:r>
          </a:p>
          <a:p>
            <a:pPr algn="just"/>
            <a:r>
              <a:rPr lang="bs-Latn-B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Bosna i Hercegovina posjeduje potencijal za napredak</a:t>
            </a:r>
          </a:p>
          <a:p>
            <a:pPr algn="just"/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Spašavanje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života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poboljšanje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kvalitete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života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osoba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koji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čekaju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svoj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organ</a:t>
            </a:r>
            <a:endParaRPr lang="bs-Latn-BA" sz="18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Unapređenje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stručnosti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zdravstvenih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radnika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prateći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tehnologiju</a:t>
            </a:r>
            <a:endParaRPr lang="bs-Latn-BA" sz="18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Usklađivanje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savremenim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evropskim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svjetskim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praksama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čime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bi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kredibilitet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zdravstvenog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sistema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Bosni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Hercegovini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bio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međunarodnom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nivou</a:t>
            </a:r>
            <a:endParaRPr lang="bs-Latn-B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174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</TotalTime>
  <Words>416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Times New Roman</vt:lpstr>
      <vt:lpstr>Gallery</vt:lpstr>
      <vt:lpstr>UNAPREĐENJE PROCESA INFORMISANJA I PRIJAVE NA LISTU DONIRANIH ORGANA KROZ DIGITALNU PLATFORMU</vt:lpstr>
      <vt:lpstr>Zašto je tema važna?</vt:lpstr>
      <vt:lpstr>Doniranje organa</vt:lpstr>
      <vt:lpstr>PowerPoint Presentation</vt:lpstr>
      <vt:lpstr>Svjetski lideri u transplantaciji organa</vt:lpstr>
      <vt:lpstr>Zakonski okviri u Bosni i Hercegovini</vt:lpstr>
      <vt:lpstr>Istraživanja u Bosni i Hercegovini</vt:lpstr>
      <vt:lpstr>Digitalizacija procesa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UNAPREĐENJE PROCESA INFORMISANJA I PRIJAVE NA LISTU DONIRANIH ORGANA KROZ DIGITALNU PLATFORMU</dc:title>
  <dc:creator>User</dc:creator>
  <cp:lastModifiedBy>User</cp:lastModifiedBy>
  <cp:revision>1</cp:revision>
  <dcterms:created xsi:type="dcterms:W3CDTF">2025-08-23T14:21:17Z</dcterms:created>
  <dcterms:modified xsi:type="dcterms:W3CDTF">2025-08-23T15:48:08Z</dcterms:modified>
</cp:coreProperties>
</file>