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C4523-482A-951F-D5FF-390A8C397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1223BC-FAE8-D6D1-CB1F-1BB4B5CC4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C4B00-5818-4E75-34D9-04B3350D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E5A41-903B-4C2B-4F27-E61E832E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64E1B-CB99-3086-B712-4A13601B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9A071-2E67-D3B5-0CD1-8F59B1E5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21201-14F4-268C-7C4F-F87450974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F6635-A910-668A-CBA4-0EF73774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33B3E-895B-B11F-010E-D64CCE2A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A5F54-62BE-AC23-8243-50995B9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89FF70-449F-FB42-FE0D-0445D86A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F4C1B9-1B71-BA39-83D4-BD76C2D41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E155D-5926-6C49-11E1-BF46D8B5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11263-6654-A261-8713-09F6EBD6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29387-F0F3-983D-23B5-27C31B23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8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0CCBE-BD40-5861-CB48-34514E97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DE9FD-BDB7-670D-6F02-D9643B67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79DAB-6647-3A1B-4C0A-72A1C06B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189C2-2292-3F66-516F-7264B29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18789-2197-6092-6980-E0CEE2F2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E8B2-07C8-BBB5-895D-DD98617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07EDB-FB56-7BFD-90D9-7A83613F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9E828-3B5C-E205-A8EF-28BEFE39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488DE-2944-DCCE-3808-584B9252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8BB9D-1AAB-322F-5C5D-29970B53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0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9A88F-B010-A560-D0EA-991AAA66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02686-0459-DF55-9B2A-E1F47D0E4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3C3DD-6BB9-27EA-12F6-ACD216F0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0393E-0918-CD14-C049-26845BCB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9AB4F-6390-F3BB-5F19-32F22BF7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3A8B6-2C20-8C62-5F30-76008781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8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FDE7-43C1-D839-38A7-0980744C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CD61-EB65-F8B1-9287-7840609A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A23DFB-A4FD-D87E-10AA-2A7880F5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E31C45-35D6-11E6-7761-D374383C4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4B2BDF-A89D-A0D7-C461-971BC1CB4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BDF08D-CA30-A8A6-126B-D94C802B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F2846-D8C4-6E62-6561-4B91C09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DABD9-5D98-126F-86AE-FF7EFCF6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0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9E0F7-7764-95C9-DD2F-7AFE2CB3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0B6A9C-A772-4C22-217C-532CA4BE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D5A720-C948-2F22-E0BA-34B32B3B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0DFB44-F3B1-254D-8503-858C9E2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5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EF28C-EAF0-1377-9367-F2FCC6CB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1C8280-BAAE-5C2A-7F5F-821FDB95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0223D-BA80-87F8-35FE-4BC2751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6502B-609D-070F-8852-E42AA327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423D6-E29A-D1D1-01DA-7625535A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8745F-28EF-095B-4394-934F6214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5A02E-68A3-7549-B8E4-6E0FDD54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05E97-BEA6-54B5-8ADA-9A379F7B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99F71-34FE-BB46-9A9A-A47392F5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D93C1-944D-3CEA-3BA9-D0BFC326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4D0389-A8D7-2792-E875-EF3BDDEC4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8DA874-6F14-88E0-EEB9-137A9544F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5BDBF-EBD6-A52F-FD78-445E51F0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89942-5CF9-CD01-F1CB-53FB039B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2DF9C-1FBE-10F8-9A18-3D7CF6B1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95F822-EEDA-1FFE-E019-A63FD0BD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D341A-9A52-2A2A-BC0D-675F173E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1A249-07E7-172B-97F9-34C01731E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BF0D-0703-4E19-8EDB-B44E07AB1335}" type="datetimeFigureOut">
              <a:rPr lang="zh-CN" altLang="en-US" smtClean="0"/>
              <a:t>2022-5-12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09B32-76EC-4E8D-4A44-2BE12D6A7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D8BCF-F15C-6FA7-111D-BD530B3D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C0E1-269E-47CF-8302-0D71C31573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3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14DE1-03B1-010F-03D3-314C92D34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偏振与角向分布</a:t>
            </a:r>
          </a:p>
        </p:txBody>
      </p:sp>
    </p:spTree>
    <p:extLst>
      <p:ext uri="{BB962C8B-B14F-4D97-AF65-F5344CB8AC3E}">
        <p14:creationId xmlns:p14="http://schemas.microsoft.com/office/powerpoint/2010/main" val="132868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14DE1-03B1-010F-03D3-314C92D3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0646"/>
            <a:ext cx="9144000" cy="2387600"/>
          </a:xfrm>
        </p:spPr>
        <p:txBody>
          <a:bodyPr/>
          <a:lstStyle/>
          <a:p>
            <a:r>
              <a:rPr lang="en-US" altLang="zh-CN" dirty="0"/>
              <a:t>Polarization and intensity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6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5644-9BF5-81EA-2554-2460F04D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 Polarization of moonlight——Model</a:t>
            </a:r>
            <a:endParaRPr lang="zh-CN" altLang="en-US" sz="5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7BF990-11F8-EA21-3D16-405CCFE7A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09" y="1690688"/>
            <a:ext cx="7378332" cy="451212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84EE7F-8CD9-9A0D-8D09-5D03B903E867}"/>
              </a:ext>
            </a:extLst>
          </p:cNvPr>
          <p:cNvSpPr txBox="1"/>
          <p:nvPr/>
        </p:nvSpPr>
        <p:spPr>
          <a:xfrm>
            <a:off x="1004977" y="3577417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Rayleigh Scattering theory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8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5644-9BF5-81EA-2554-2460F04D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 Polarization of moonlight——Model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B9AB9-79BE-44E7-2793-5A2A9FD1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Angle relationship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dirty="0"/>
              <a:t>The polarization degree</a:t>
            </a:r>
          </a:p>
          <a:p>
            <a:endParaRPr lang="en-US" altLang="zh-CN" dirty="0"/>
          </a:p>
          <a:p>
            <a:r>
              <a:rPr lang="en-US" altLang="zh-CN" dirty="0"/>
              <a:t>E vector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Azimuth of polarization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1B7E31-D28F-BEB3-D6AE-79556AA98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7" b="41747"/>
          <a:stretch/>
        </p:blipFill>
        <p:spPr>
          <a:xfrm>
            <a:off x="343737" y="2347633"/>
            <a:ext cx="7005969" cy="368061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39B8B00-0B17-3268-E6F2-8F864FC9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73" y="2156603"/>
            <a:ext cx="5037827" cy="3030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E91EC0-DFC8-C232-64A4-0B66E8DF4A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62" b="19617"/>
          <a:stretch/>
        </p:blipFill>
        <p:spPr>
          <a:xfrm>
            <a:off x="838200" y="3338668"/>
            <a:ext cx="3958814" cy="4412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EA684E-AC54-63ED-646C-86558E2A0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10" y="4356290"/>
            <a:ext cx="2702596" cy="5413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A4DC26-E24B-C941-EC3F-C0BFE3693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84" y="5285531"/>
            <a:ext cx="4774721" cy="8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9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10A55-C763-0E1F-4E3A-A48F81BE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Variable annotation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1F99F-0A48-E43F-EE73-D214D780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227279" cy="4486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O -- the position of the observer</a:t>
            </a:r>
          </a:p>
          <a:p>
            <a:pPr marL="0" indent="0">
              <a:buNone/>
            </a:pPr>
            <a:r>
              <a:rPr lang="en-US" altLang="zh-CN" dirty="0"/>
              <a:t>U - the moon</a:t>
            </a:r>
          </a:p>
          <a:p>
            <a:pPr marL="0" indent="0">
              <a:buNone/>
            </a:pPr>
            <a:r>
              <a:rPr lang="en-US" altLang="zh-CN" dirty="0"/>
              <a:t>Z - the zenith</a:t>
            </a:r>
          </a:p>
          <a:p>
            <a:pPr marL="0" indent="0">
              <a:buNone/>
            </a:pPr>
            <a:r>
              <a:rPr lang="en-US" altLang="zh-CN" dirty="0"/>
              <a:t>OZ Axis - Line between observer and zenith</a:t>
            </a:r>
          </a:p>
          <a:p>
            <a:pPr marL="0" indent="0">
              <a:buNone/>
            </a:pPr>
            <a:r>
              <a:rPr lang="en-US" altLang="zh-CN" dirty="0"/>
              <a:t>OV -- Direction of observation</a:t>
            </a:r>
          </a:p>
          <a:p>
            <a:pPr marL="0" indent="0">
              <a:buNone/>
            </a:pPr>
            <a:r>
              <a:rPr lang="en-US" altLang="zh-CN" dirty="0"/>
              <a:t>XOY plane -- horizontal plane</a:t>
            </a:r>
          </a:p>
          <a:p>
            <a:pPr marL="0" indent="0">
              <a:buNone/>
            </a:pPr>
            <a:r>
              <a:rPr lang="en-US" altLang="zh-CN" dirty="0" err="1"/>
              <a:t>θU</a:t>
            </a:r>
            <a:r>
              <a:rPr lang="en-US" altLang="zh-CN" dirty="0"/>
              <a:t> -- Altitude Angle of the moon</a:t>
            </a:r>
          </a:p>
          <a:p>
            <a:pPr marL="0" indent="0">
              <a:buNone/>
            </a:pPr>
            <a:r>
              <a:rPr lang="en-US" altLang="zh-CN" dirty="0" err="1"/>
              <a:t>ψU</a:t>
            </a:r>
            <a:r>
              <a:rPr lang="en-US" altLang="zh-CN" dirty="0"/>
              <a:t> -- The azimuth of the moon </a:t>
            </a:r>
            <a:r>
              <a:rPr lang="zh-CN" altLang="en-US" dirty="0"/>
              <a:t>（</a:t>
            </a:r>
            <a:r>
              <a:rPr lang="en-US" altLang="zh-CN" dirty="0"/>
              <a:t> Angle between the moon's meridian circle and its meridian circle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θ -- Observation altitude Angle</a:t>
            </a:r>
          </a:p>
          <a:p>
            <a:pPr marL="0" indent="0">
              <a:buNone/>
            </a:pPr>
            <a:r>
              <a:rPr lang="en-US" altLang="zh-CN" dirty="0"/>
              <a:t>ψ -- Observed azimuth</a:t>
            </a:r>
          </a:p>
          <a:p>
            <a:pPr marL="0" indent="0">
              <a:buNone/>
            </a:pPr>
            <a:r>
              <a:rPr lang="en-US" altLang="zh-CN" dirty="0"/>
              <a:t>S, N, W, E -- south, north, west, east</a:t>
            </a:r>
          </a:p>
          <a:p>
            <a:pPr marL="0" indent="0">
              <a:buNone/>
            </a:pPr>
            <a:r>
              <a:rPr lang="en-US" altLang="zh-CN" dirty="0"/>
              <a:t>χ -- Polarization azimuth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7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54EA-F1A3-B247-9E01-9FD58D76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 Polarization of moonlight——The simulation image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88B5B0-043F-E144-7326-9335179D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837" y="1593011"/>
            <a:ext cx="7832785" cy="391064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BD59A3-7C49-8E98-2BCC-7614BD1A7445}"/>
              </a:ext>
            </a:extLst>
          </p:cNvPr>
          <p:cNvSpPr txBox="1"/>
          <p:nvPr/>
        </p:nvSpPr>
        <p:spPr>
          <a:xfrm>
            <a:off x="2771954" y="5735454"/>
            <a:ext cx="6096000" cy="89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Continuous variation of the theoretical polarization pattern of a full moon</a:t>
            </a:r>
          </a:p>
          <a:p>
            <a:pPr algn="ctr">
              <a:lnSpc>
                <a:spcPct val="150000"/>
              </a:lnSpc>
            </a:pP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(a) Diagram of continuous variation of theoretical degree of polarization</a:t>
            </a:r>
          </a:p>
          <a:p>
            <a:pPr algn="ctr">
              <a:lnSpc>
                <a:spcPct val="150000"/>
              </a:lnSpc>
            </a:pP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(b) Diagram of continuous variation of theoretical polarization azimuth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6924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345A8-B6F7-FDA0-E187-85B6AC67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 The light intensity distribution——Method of measurement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C233EF-24CD-CCD0-F62A-C49493BE1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749" y="1499175"/>
            <a:ext cx="5224501" cy="2600344"/>
          </a:xfr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1D6A5DD-EB9B-9453-AA10-5FB4A9CF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9" y="4157932"/>
            <a:ext cx="7228936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C7CB-2BE4-5C1C-7D32-2436D0B8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 The light intensity distribution——The measured results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01F3D0-4BB5-704F-F868-300435F6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061" y="1762174"/>
            <a:ext cx="4819291" cy="4532590"/>
          </a:xfrm>
        </p:spPr>
      </p:pic>
    </p:spTree>
    <p:extLst>
      <p:ext uri="{BB962C8B-B14F-4D97-AF65-F5344CB8AC3E}">
        <p14:creationId xmlns:p14="http://schemas.microsoft.com/office/powerpoint/2010/main" val="70258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6FF847D-BC48-17ED-E8FC-931C25CC2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84" y="1979014"/>
            <a:ext cx="5060830" cy="4010054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4FC6AA-98D1-5080-F224-FC22F9E56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9014"/>
            <a:ext cx="5762445" cy="4048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7EE24B-B091-0FAC-7B3C-2D2D3A13A1EC}"/>
              </a:ext>
            </a:extLst>
          </p:cNvPr>
          <p:cNvSpPr txBox="1"/>
          <p:nvPr/>
        </p:nvSpPr>
        <p:spPr>
          <a:xfrm>
            <a:off x="848956" y="6027169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Normalized intensity distribution in </a:t>
            </a:r>
            <a:r>
              <a:rPr lang="en-US" altLang="zh-CN" dirty="0" err="1"/>
              <a:t>XoZ</a:t>
            </a:r>
            <a:r>
              <a:rPr lang="en-US" altLang="zh-CN" dirty="0"/>
              <a:t> plane</a:t>
            </a:r>
            <a:endParaRPr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E2C5B76-3A00-462D-2882-29E1B15752A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2. The light intensity distribution——The measured results</a:t>
            </a:r>
            <a:endParaRPr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3B23AC-58C0-6165-192E-7D957674DF16}"/>
              </a:ext>
            </a:extLst>
          </p:cNvPr>
          <p:cNvSpPr txBox="1"/>
          <p:nvPr/>
        </p:nvSpPr>
        <p:spPr>
          <a:xfrm>
            <a:off x="6625088" y="6045172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Normalized intensity distribution in </a:t>
            </a:r>
            <a:r>
              <a:rPr lang="en-US" altLang="zh-CN" dirty="0" err="1"/>
              <a:t>YoZ</a:t>
            </a:r>
            <a:r>
              <a:rPr lang="en-US" altLang="zh-CN" dirty="0"/>
              <a:t> plane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202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8AF64-DA11-F0E0-D594-71AB59D4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1E44C-2F14-A3F9-CFA3-8D5D3E23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[1]</a:t>
            </a:r>
            <a:r>
              <a:rPr lang="zh-CN" altLang="en-US" sz="1400" dirty="0"/>
              <a:t>晴朗天气下满月偏振模式的研究</a:t>
            </a:r>
            <a:r>
              <a:rPr lang="en-US" altLang="zh-CN" sz="1400" dirty="0"/>
              <a:t>https://kns.cnki.net/KXReader/Detail?invoice=On3hL9JYkJA8FlV1CS6A2s3mtpOHeHjDqBgouI65HGzjNIyT%2FzcJAoza1660q4Pr%2FILEMEgpISndNqlGT09J4gaCVCWtxgIzcvITEww6%2FL114QhfrQ25%2BzUww%2BkdJikrG3KxLrk0J%2FQ0E0FbekfcIgYdllSUO6BKcBh5ig2s0ig%3D&amp;DBCODE=CJFD&amp;FileName=GXXB201410022&amp;TABLEName=cjfd2014&amp;nonce=7386B3A3BD9243578C5B8790753B50F4&amp;uid=&amp;TIMESTAMP=1651911191213</a:t>
            </a:r>
          </a:p>
          <a:p>
            <a:r>
              <a:rPr lang="en-US" altLang="zh-CN" sz="1400" dirty="0"/>
              <a:t>[2]</a:t>
            </a:r>
            <a:r>
              <a:rPr lang="zh-CN" altLang="en-US" sz="1400" dirty="0"/>
              <a:t>一体化</a:t>
            </a:r>
            <a:r>
              <a:rPr lang="en-US" altLang="zh-CN" sz="1400" dirty="0"/>
              <a:t>LED</a:t>
            </a:r>
            <a:r>
              <a:rPr lang="zh-CN" altLang="en-US" sz="1400" dirty="0"/>
              <a:t>光源角分布测量平台设计</a:t>
            </a:r>
            <a:r>
              <a:rPr lang="en-US" altLang="zh-CN" sz="1400" dirty="0"/>
              <a:t> https://kns.cnki.net/KXReader/Detail?invoice=D%2B3zbonui52EWKezI7%2Ff1umYdxxe8YkLIWpZhHfRfHWAGfHTVZ%2FBfUYLl19nnhYGnK4%2B4t0JXv2N%2FJeR%2FzIPOEpnfsHj1UYhJr9wnL9vQqm11zjQ9yTHhWjfMvwQCmsPMNaEzbMvUcrkwVi%2BnhgvXHaDb%2BGIqsoT55r5DKb4vb4%3D&amp;DBCODE=CJFD&amp;FileName=ZDHJ201702029&amp;TABLEName=cjfdlast2017&amp;nonce=7683CFD39DFF47D4ADC4009270F2010F&amp;uid=&amp;TIMESTAMP=1651913689670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354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5644-9BF5-81EA-2554-2460F04D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月光的偏振</a:t>
            </a:r>
            <a:r>
              <a:rPr lang="en-US" altLang="zh-CN" dirty="0"/>
              <a:t>——</a:t>
            </a:r>
            <a:r>
              <a:rPr lang="zh-CN" altLang="en-US" dirty="0"/>
              <a:t>方位建模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7BF990-11F8-EA21-3D16-405CCFE7A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09" y="1690688"/>
            <a:ext cx="7378332" cy="451212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84EE7F-8CD9-9A0D-8D09-5D03B903E867}"/>
              </a:ext>
            </a:extLst>
          </p:cNvPr>
          <p:cNvSpPr txBox="1"/>
          <p:nvPr/>
        </p:nvSpPr>
        <p:spPr>
          <a:xfrm>
            <a:off x="1004977" y="3577417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Rayleigh</a:t>
            </a:r>
            <a:r>
              <a:rPr lang="zh-CN" altLang="en-US" dirty="0"/>
              <a:t>散射理论</a:t>
            </a:r>
          </a:p>
        </p:txBody>
      </p:sp>
    </p:spTree>
    <p:extLst>
      <p:ext uri="{BB962C8B-B14F-4D97-AF65-F5344CB8AC3E}">
        <p14:creationId xmlns:p14="http://schemas.microsoft.com/office/powerpoint/2010/main" val="19748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5644-9BF5-81EA-2554-2460F04D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月光的偏振</a:t>
            </a:r>
            <a:r>
              <a:rPr lang="en-US" altLang="zh-CN" dirty="0"/>
              <a:t>——</a:t>
            </a:r>
            <a:r>
              <a:rPr lang="zh-CN" altLang="en-US" dirty="0"/>
              <a:t>方位建模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B9AB9-79BE-44E7-2793-5A2A9FD1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角度关系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偏振度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E</a:t>
            </a:r>
            <a:r>
              <a:rPr lang="zh-CN" altLang="en-US" dirty="0"/>
              <a:t>矢量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偏振方位角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1B7E31-D28F-BEB3-D6AE-79556AA98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47" b="41747"/>
          <a:stretch/>
        </p:blipFill>
        <p:spPr>
          <a:xfrm>
            <a:off x="343737" y="2347633"/>
            <a:ext cx="7005969" cy="368061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239B8B00-0B17-3268-E6F2-8F864FC9B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73" y="2156603"/>
            <a:ext cx="5037827" cy="3030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E91EC0-DFC8-C232-64A4-0B66E8DF4A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62" b="19617"/>
          <a:stretch/>
        </p:blipFill>
        <p:spPr>
          <a:xfrm>
            <a:off x="838200" y="3384082"/>
            <a:ext cx="3958814" cy="4412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EA684E-AC54-63ED-646C-86558E2A0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10" y="4356290"/>
            <a:ext cx="2702596" cy="5413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8A4DC26-E24B-C941-EC3F-C0BFE3693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7" y="5428565"/>
            <a:ext cx="4774721" cy="8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1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74008-A18C-7811-4C01-4165EDC0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FFA45-A2A1-BC69-9672-BB8CD1E2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112"/>
            <a:ext cx="10515600" cy="4693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O——</a:t>
            </a:r>
            <a:r>
              <a:rPr lang="zh-CN" altLang="en-US" sz="2000" dirty="0"/>
              <a:t>观测者所在的位置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U——</a:t>
            </a:r>
            <a:r>
              <a:rPr lang="zh-CN" altLang="en-US" sz="2000" dirty="0"/>
              <a:t>月亮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Z——</a:t>
            </a:r>
            <a:r>
              <a:rPr lang="zh-CN" altLang="en-US" sz="2000" dirty="0"/>
              <a:t>天顶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OZ</a:t>
            </a:r>
            <a:r>
              <a:rPr lang="zh-CN" altLang="en-US" sz="2000" dirty="0"/>
              <a:t>轴</a:t>
            </a:r>
            <a:r>
              <a:rPr lang="en-US" altLang="zh-CN" sz="2000" dirty="0"/>
              <a:t>——</a:t>
            </a:r>
            <a:r>
              <a:rPr lang="zh-CN" altLang="en-US" sz="2000" dirty="0"/>
              <a:t>观测者和天顶的连线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OV——</a:t>
            </a:r>
            <a:r>
              <a:rPr lang="zh-CN" altLang="en-US" sz="2000" dirty="0"/>
              <a:t>观测方向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XOY</a:t>
            </a:r>
            <a:r>
              <a:rPr lang="zh-CN" altLang="en-US" sz="2000" dirty="0"/>
              <a:t>平面</a:t>
            </a:r>
            <a:r>
              <a:rPr lang="en-US" altLang="zh-CN" sz="2000" dirty="0"/>
              <a:t>——</a:t>
            </a:r>
            <a:r>
              <a:rPr lang="zh-CN" altLang="en-US" sz="2000" dirty="0"/>
              <a:t>水平面</a:t>
            </a:r>
            <a:endParaRPr lang="en-US" altLang="zh-CN" sz="2000" dirty="0"/>
          </a:p>
          <a:p>
            <a:pPr marL="0" indent="0">
              <a:buNone/>
            </a:pPr>
            <a:r>
              <a:rPr lang="el-GR" altLang="zh-CN" sz="2000" dirty="0"/>
              <a:t>Θ</a:t>
            </a:r>
            <a:r>
              <a:rPr lang="en-US" altLang="zh-CN" sz="2000" dirty="0"/>
              <a:t>u——</a:t>
            </a:r>
            <a:r>
              <a:rPr lang="zh-CN" altLang="en-US" sz="2000" dirty="0"/>
              <a:t>月亮的高度角</a:t>
            </a:r>
            <a:endParaRPr lang="en-US" altLang="zh-CN" sz="2000" dirty="0"/>
          </a:p>
          <a:p>
            <a:pPr marL="0" indent="0">
              <a:buNone/>
            </a:pPr>
            <a:r>
              <a:rPr lang="el-GR" altLang="zh-CN" sz="2000" dirty="0"/>
              <a:t>Ψ</a:t>
            </a:r>
            <a:r>
              <a:rPr lang="en-US" altLang="zh-CN" sz="2000" dirty="0"/>
              <a:t>u——</a:t>
            </a:r>
            <a:r>
              <a:rPr lang="zh-CN" altLang="en-US" sz="2000" dirty="0"/>
              <a:t>月亮方位角即月亮的午圈与地平经圈之间的夹角</a:t>
            </a:r>
            <a:endParaRPr lang="en-US" altLang="zh-CN" sz="2000" dirty="0"/>
          </a:p>
          <a:p>
            <a:pPr marL="0" indent="0">
              <a:buNone/>
            </a:pPr>
            <a:r>
              <a:rPr lang="el-GR" altLang="zh-CN" sz="2000" dirty="0"/>
              <a:t>Θ</a:t>
            </a:r>
            <a:r>
              <a:rPr lang="en-US" altLang="zh-CN" sz="2000" dirty="0"/>
              <a:t>——</a:t>
            </a:r>
            <a:r>
              <a:rPr lang="zh-CN" altLang="en-US" sz="2000" dirty="0"/>
              <a:t>观测高度角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ψ——</a:t>
            </a:r>
            <a:r>
              <a:rPr lang="zh-CN" altLang="en-US" sz="2000" dirty="0"/>
              <a:t>观测方位角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S</a:t>
            </a:r>
            <a:r>
              <a:rPr lang="zh-CN" altLang="en-US" sz="2000" dirty="0"/>
              <a:t>、</a:t>
            </a:r>
            <a:r>
              <a:rPr lang="en-US" altLang="zh-CN" sz="2000" dirty="0"/>
              <a:t>N</a:t>
            </a:r>
            <a:r>
              <a:rPr lang="zh-CN" altLang="en-US" sz="2000" dirty="0"/>
              <a:t>、</a:t>
            </a:r>
            <a:r>
              <a:rPr lang="en-US" altLang="zh-CN" sz="2000" dirty="0"/>
              <a:t>W</a:t>
            </a:r>
            <a:r>
              <a:rPr lang="zh-CN" altLang="en-US" sz="2000" dirty="0"/>
              <a:t>、</a:t>
            </a:r>
            <a:r>
              <a:rPr lang="en-US" altLang="zh-CN" sz="2000" dirty="0"/>
              <a:t>E——</a:t>
            </a:r>
            <a:r>
              <a:rPr lang="zh-CN" altLang="en-US" sz="2000" dirty="0"/>
              <a:t>正南、正北、正西、正东</a:t>
            </a:r>
            <a:endParaRPr lang="en-US" altLang="zh-CN" sz="2000" dirty="0"/>
          </a:p>
          <a:p>
            <a:pPr marL="0" indent="0">
              <a:buNone/>
            </a:pPr>
            <a:r>
              <a:rPr lang="el-GR" altLang="zh-CN" sz="2000" dirty="0"/>
              <a:t>Χ</a:t>
            </a:r>
            <a:r>
              <a:rPr lang="en-US" altLang="zh-CN" sz="2000" dirty="0"/>
              <a:t>——</a:t>
            </a:r>
            <a:r>
              <a:rPr lang="zh-CN" altLang="en-US" sz="2000" dirty="0"/>
              <a:t>偏振方位角</a:t>
            </a:r>
          </a:p>
        </p:txBody>
      </p:sp>
    </p:spTree>
    <p:extLst>
      <p:ext uri="{BB962C8B-B14F-4D97-AF65-F5344CB8AC3E}">
        <p14:creationId xmlns:p14="http://schemas.microsoft.com/office/powerpoint/2010/main" val="164075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54EA-F1A3-B247-9E01-9FD58D76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月光的偏振</a:t>
            </a:r>
            <a:r>
              <a:rPr lang="en-US" altLang="zh-CN" dirty="0"/>
              <a:t>——</a:t>
            </a:r>
            <a:r>
              <a:rPr lang="zh-CN" altLang="en-US" dirty="0"/>
              <a:t>仿真图像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88B5B0-043F-E144-7326-9335179D6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837" y="1593011"/>
            <a:ext cx="7832785" cy="391064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BD59A3-7C49-8E98-2BCC-7614BD1A7445}"/>
              </a:ext>
            </a:extLst>
          </p:cNvPr>
          <p:cNvSpPr txBox="1"/>
          <p:nvPr/>
        </p:nvSpPr>
        <p:spPr>
          <a:xfrm>
            <a:off x="2771954" y="5735454"/>
            <a:ext cx="6096000" cy="89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满月月光理论偏振模式的连续变化图</a:t>
            </a:r>
            <a:endParaRPr lang="en-US" altLang="zh-CN" sz="1200" b="1" i="0" dirty="0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(a) </a:t>
            </a: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理论偏振度连续变化图</a:t>
            </a:r>
            <a:endParaRPr lang="en-US" altLang="zh-CN" sz="1200" b="1" i="0" dirty="0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i="0" dirty="0">
                <a:effectLst/>
                <a:latin typeface="Arial" panose="020B0604020202020204" pitchFamily="34" charset="0"/>
              </a:rPr>
              <a:t> (b) </a:t>
            </a:r>
            <a:r>
              <a:rPr lang="zh-CN" altLang="en-US" sz="1200" b="1" i="0" dirty="0">
                <a:effectLst/>
                <a:latin typeface="Arial" panose="020B0604020202020204" pitchFamily="34" charset="0"/>
              </a:rPr>
              <a:t>理论偏振方位角连续变化图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2422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345A8-B6F7-FDA0-E187-85B6AC67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光强分布</a:t>
            </a:r>
            <a:r>
              <a:rPr lang="en-US" altLang="zh-CN" dirty="0"/>
              <a:t>——</a:t>
            </a:r>
            <a:r>
              <a:rPr lang="zh-CN" altLang="en-US" dirty="0"/>
              <a:t>测量方法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C233EF-24CD-CCD0-F62A-C49493BE1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749" y="1499175"/>
            <a:ext cx="5224501" cy="2600344"/>
          </a:xfr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1D6A5DD-EB9B-9453-AA10-5FB4A9CF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9" y="4157932"/>
            <a:ext cx="7228936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9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C7CB-2BE4-5C1C-7D32-2436D0B8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光强分布</a:t>
            </a:r>
            <a:r>
              <a:rPr lang="en-US" altLang="zh-CN" dirty="0"/>
              <a:t>——</a:t>
            </a:r>
            <a:r>
              <a:rPr lang="zh-CN" altLang="en-US" dirty="0"/>
              <a:t>测量结果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01F3D0-4BB5-704F-F868-300435F6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061" y="1762174"/>
            <a:ext cx="4819291" cy="4532590"/>
          </a:xfrm>
        </p:spPr>
      </p:pic>
    </p:spTree>
    <p:extLst>
      <p:ext uri="{BB962C8B-B14F-4D97-AF65-F5344CB8AC3E}">
        <p14:creationId xmlns:p14="http://schemas.microsoft.com/office/powerpoint/2010/main" val="336384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9C7CB-2BE4-5C1C-7D32-2436D0B8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光强分布</a:t>
            </a:r>
            <a:r>
              <a:rPr lang="en-US" altLang="zh-CN" dirty="0"/>
              <a:t>——</a:t>
            </a:r>
            <a:r>
              <a:rPr lang="zh-CN" altLang="en-US" dirty="0"/>
              <a:t>测量结果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6FF847D-BC48-17ED-E8FC-931C25CC2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84" y="1979014"/>
            <a:ext cx="5060830" cy="4010054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4FC6AA-98D1-5080-F224-FC22F9E56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9014"/>
            <a:ext cx="5762445" cy="40481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7EE24B-B091-0FAC-7B3C-2D2D3A13A1EC}"/>
              </a:ext>
            </a:extLst>
          </p:cNvPr>
          <p:cNvSpPr txBox="1"/>
          <p:nvPr/>
        </p:nvSpPr>
        <p:spPr>
          <a:xfrm>
            <a:off x="1718670" y="602716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XoZ</a:t>
            </a:r>
            <a:r>
              <a:rPr lang="zh-CN" altLang="en-US" dirty="0"/>
              <a:t>平面归一化光强分布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567CA1-7362-9DD2-355B-1D80BE6EB00F}"/>
              </a:ext>
            </a:extLst>
          </p:cNvPr>
          <p:cNvSpPr txBox="1"/>
          <p:nvPr/>
        </p:nvSpPr>
        <p:spPr>
          <a:xfrm>
            <a:off x="7728404" y="598906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YoZ</a:t>
            </a:r>
            <a:r>
              <a:rPr lang="zh-CN" altLang="en-US" dirty="0"/>
              <a:t>平面归一化光强分布</a:t>
            </a:r>
          </a:p>
        </p:txBody>
      </p:sp>
    </p:spTree>
    <p:extLst>
      <p:ext uri="{BB962C8B-B14F-4D97-AF65-F5344CB8AC3E}">
        <p14:creationId xmlns:p14="http://schemas.microsoft.com/office/powerpoint/2010/main" val="40054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8AF64-DA11-F0E0-D594-71AB59D4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1E44C-2F14-A3F9-CFA3-8D5D3E23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[1]</a:t>
            </a:r>
            <a:r>
              <a:rPr lang="zh-CN" altLang="en-US" sz="1400" dirty="0"/>
              <a:t>晴朗天气下满月偏振模式的研究</a:t>
            </a:r>
            <a:r>
              <a:rPr lang="en-US" altLang="zh-CN" sz="1400" dirty="0"/>
              <a:t>https://kns.cnki.net/KXReader/Detail?invoice=On3hL9JYkJA8FlV1CS6A2s3mtpOHeHjDqBgouI65HGzjNIyT%2FzcJAoza1660q4Pr%2FILEMEgpISndNqlGT09J4gaCVCWtxgIzcvITEww6%2FL114QhfrQ25%2BzUww%2BkdJikrG3KxLrk0J%2FQ0E0FbekfcIgYdllSUO6BKcBh5ig2s0ig%3D&amp;DBCODE=CJFD&amp;FileName=GXXB201410022&amp;TABLEName=cjfd2014&amp;nonce=7386B3A3BD9243578C5B8790753B50F4&amp;uid=&amp;TIMESTAMP=1651911191213</a:t>
            </a:r>
          </a:p>
          <a:p>
            <a:r>
              <a:rPr lang="en-US" altLang="zh-CN" sz="1400" dirty="0"/>
              <a:t>[2]</a:t>
            </a:r>
            <a:r>
              <a:rPr lang="zh-CN" altLang="en-US" sz="1400" dirty="0"/>
              <a:t>一体化</a:t>
            </a:r>
            <a:r>
              <a:rPr lang="en-US" altLang="zh-CN" sz="1400" dirty="0"/>
              <a:t>LED</a:t>
            </a:r>
            <a:r>
              <a:rPr lang="zh-CN" altLang="en-US" sz="1400" dirty="0"/>
              <a:t>光源角分布测量平台设计</a:t>
            </a:r>
            <a:r>
              <a:rPr lang="en-US" altLang="zh-CN" sz="1400" dirty="0"/>
              <a:t> https://kns.cnki.net/KXReader/Detail?invoice=D%2B3zbonui52EWKezI7%2Ff1umYdxxe8YkLIWpZhHfRfHWAGfHTVZ%2FBfUYLl19nnhYGnK4%2B4t0JXv2N%2FJeR%2FzIPOEpnfsHj1UYhJr9wnL9vQqm11zjQ9yTHhWjfMvwQCmsPMNaEzbMvUcrkwVi%2BnhgvXHaDb%2BGIqsoT55r5DKb4vb4%3D&amp;DBCODE=CJFD&amp;FileName=ZDHJ201702029&amp;TABLEName=cjfdlast2017&amp;nonce=7683CFD39DFF47D4ADC4009270F2010F&amp;uid=&amp;TIMESTAMP=1651913689670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445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620</Words>
  <Application>Microsoft Office PowerPoint</Application>
  <PresentationFormat>宽屏</PresentationFormat>
  <Paragraphs>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偏振与角向分布</vt:lpstr>
      <vt:lpstr>1.月光的偏振——方位建模</vt:lpstr>
      <vt:lpstr>1.月光的偏振——方位建模</vt:lpstr>
      <vt:lpstr>变量注释</vt:lpstr>
      <vt:lpstr>1.月光的偏振——仿真图像</vt:lpstr>
      <vt:lpstr>2.光强分布——测量方法</vt:lpstr>
      <vt:lpstr>2.光强分布——测量结果</vt:lpstr>
      <vt:lpstr>2.光强分布——测量结果</vt:lpstr>
      <vt:lpstr>参考文献</vt:lpstr>
      <vt:lpstr>Polarization and intensity distribution</vt:lpstr>
      <vt:lpstr>1. Polarization of moonlight——Model</vt:lpstr>
      <vt:lpstr>1. Polarization of moonlight——Model</vt:lpstr>
      <vt:lpstr>Variable annotation</vt:lpstr>
      <vt:lpstr>1. Polarization of moonlight——The simulation image</vt:lpstr>
      <vt:lpstr>2. The light intensity distribution——Method of measurement</vt:lpstr>
      <vt:lpstr>2. The light intensity distribution——The measured results</vt:lpstr>
      <vt:lpstr>PowerPoint 演示文稿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偏振与角向分布</dc:title>
  <dc:creator>hzj1108@outlook.com</dc:creator>
  <cp:lastModifiedBy>hzj1108@outlook.com</cp:lastModifiedBy>
  <cp:revision>5</cp:revision>
  <dcterms:created xsi:type="dcterms:W3CDTF">2022-05-07T08:35:28Z</dcterms:created>
  <dcterms:modified xsi:type="dcterms:W3CDTF">2022-05-12T07:40:24Z</dcterms:modified>
</cp:coreProperties>
</file>