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4" r:id="rId1"/>
  </p:sldMasterIdLst>
  <p:notesMasterIdLst>
    <p:notesMasterId r:id="rId16"/>
  </p:notesMasterIdLst>
  <p:handoutMasterIdLst>
    <p:handoutMasterId r:id="rId17"/>
  </p:handoutMasterIdLst>
  <p:sldIdLst>
    <p:sldId id="256" r:id="rId2"/>
    <p:sldId id="264" r:id="rId3"/>
    <p:sldId id="261" r:id="rId4"/>
    <p:sldId id="262" r:id="rId5"/>
    <p:sldId id="265" r:id="rId6"/>
    <p:sldId id="266" r:id="rId7"/>
    <p:sldId id="263" r:id="rId8"/>
    <p:sldId id="257" r:id="rId9"/>
    <p:sldId id="269" r:id="rId10"/>
    <p:sldId id="268" r:id="rId11"/>
    <p:sldId id="259" r:id="rId12"/>
    <p:sldId id="258" r:id="rId13"/>
    <p:sldId id="260" r:id="rId14"/>
    <p:sldId id="26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322144E0-F833-4CF6-ACD6-D3C26854F95D}">
          <p14:sldIdLst>
            <p14:sldId id="256"/>
            <p14:sldId id="264"/>
            <p14:sldId id="261"/>
            <p14:sldId id="262"/>
            <p14:sldId id="265"/>
            <p14:sldId id="266"/>
            <p14:sldId id="263"/>
            <p14:sldId id="257"/>
            <p14:sldId id="269"/>
            <p14:sldId id="268"/>
            <p14:sldId id="259"/>
            <p14:sldId id="258"/>
            <p14:sldId id="260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62" d="100"/>
          <a:sy n="62" d="100"/>
        </p:scale>
        <p:origin x="72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2" d="100"/>
          <a:sy n="52" d="100"/>
        </p:scale>
        <p:origin x="2680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CF92868-9ADF-4348-A6F7-B7B8B2C1F664}" type="doc">
      <dgm:prSet loTypeId="urn:microsoft.com/office/officeart/2005/8/layout/vProcess5" loCatId="process" qsTypeId="urn:microsoft.com/office/officeart/2005/8/quickstyle/simple2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48D3FB8A-D96B-40FE-9875-384D2D32666A}" type="pres">
      <dgm:prSet presAssocID="{ECF92868-9ADF-4348-A6F7-B7B8B2C1F664}" presName="outerComposite" presStyleCnt="0">
        <dgm:presLayoutVars>
          <dgm:chMax val="5"/>
          <dgm:dir/>
          <dgm:resizeHandles val="exact"/>
        </dgm:presLayoutVars>
      </dgm:prSet>
      <dgm:spPr/>
    </dgm:pt>
    <dgm:pt modelId="{51FBC64B-3062-4615-BB12-405A7A8E7A3F}" type="pres">
      <dgm:prSet presAssocID="{ECF92868-9ADF-4348-A6F7-B7B8B2C1F664}" presName="dummyMaxCanvas" presStyleCnt="0">
        <dgm:presLayoutVars/>
      </dgm:prSet>
      <dgm:spPr/>
    </dgm:pt>
  </dgm:ptLst>
  <dgm:cxnLst>
    <dgm:cxn modelId="{477845BD-DD85-4754-B9DB-3D38AB0F8FAF}" type="presOf" srcId="{ECF92868-9ADF-4348-A6F7-B7B8B2C1F664}" destId="{48D3FB8A-D96B-40FE-9875-384D2D32666A}" srcOrd="0" destOrd="0" presId="urn:microsoft.com/office/officeart/2005/8/layout/vProcess5"/>
    <dgm:cxn modelId="{359B848D-FCF1-4409-B762-74F0E12E53FB}" type="presParOf" srcId="{48D3FB8A-D96B-40FE-9875-384D2D32666A}" destId="{51FBC64B-3062-4615-BB12-405A7A8E7A3F}" srcOrd="0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C2E8DE3-A843-4631-9174-CD71A031335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15FE70-711D-4806-86F5-89A02F5DC8A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8AEB12-AF37-4547-A8BA-793427CB35A5}" type="datetimeFigureOut">
              <a:rPr lang="en-US" smtClean="0"/>
              <a:t>8/1/2017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83E3FA-8DEA-4582-AAEB-23202ABE36F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1D700F-F57F-4626-A172-31BE3C1E199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6236ED-5D9A-4114-A203-21846B947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0742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DFBE96-1941-4582-99B6-8A86FE834A05}" type="datetimeFigureOut">
              <a:rPr lang="en-US" smtClean="0"/>
              <a:t>8/1/2017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0FDE1B-55DC-4FF0-9914-00C6C09EA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0113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Note that in the coding, for repetitions (utterances 1 and 2 above), counts of repeated units are made to calculate the mean number of times the child repeats. If there is more than one disfluency on a word (a disfluency cluster), each disfluency should be coded. So, for example, if a child says "d-d-d-----dog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big," the part-word repetition, prolongation, and single-syllable word repetition would all be coded ([PW3] [DP] [WW1] DOG IS BIG).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a transcript is not made, clinicians can listen to the speech on a good quality audio recording, play and replay the audio as often as needed, and tally the disfluencies as they are heard. A sample tally sheet follows, with the first line of disfluencies tallied as an example: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units at the bottom of the example are used to tally the units of repetition. For example, if a child said "S-s-s-see the duck," the clinician would make 1 tally mark under "PW" to indicate 1 instance of part-word repetition and 3 marks under "PW units" to indicate 3 units of repetition.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0FDE1B-55DC-4FF0-9914-00C6C09EAE1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8634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036BC-7199-4F22-A32A-8B0DA4DF5D69}" type="datetimeFigureOut">
              <a:rPr lang="en-IN" smtClean="0"/>
              <a:t>01-08-2017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41C9C-4C63-4A3D-9CFA-B492F5D871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815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036BC-7199-4F22-A32A-8B0DA4DF5D69}" type="datetimeFigureOut">
              <a:rPr lang="en-IN" smtClean="0"/>
              <a:t>01-08-2017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41C9C-4C63-4A3D-9CFA-B492F5D871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6297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036BC-7199-4F22-A32A-8B0DA4DF5D69}" type="datetimeFigureOut">
              <a:rPr lang="en-IN" smtClean="0"/>
              <a:t>01-08-2017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41C9C-4C63-4A3D-9CFA-B492F5D8714F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630068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036BC-7199-4F22-A32A-8B0DA4DF5D69}" type="datetimeFigureOut">
              <a:rPr lang="en-IN" smtClean="0"/>
              <a:t>01-08-2017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41C9C-4C63-4A3D-9CFA-B492F5D871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55549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036BC-7199-4F22-A32A-8B0DA4DF5D69}" type="datetimeFigureOut">
              <a:rPr lang="en-IN" smtClean="0"/>
              <a:t>01-08-2017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41C9C-4C63-4A3D-9CFA-B492F5D8714F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531247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036BC-7199-4F22-A32A-8B0DA4DF5D69}" type="datetimeFigureOut">
              <a:rPr lang="en-IN" smtClean="0"/>
              <a:t>01-08-2017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41C9C-4C63-4A3D-9CFA-B492F5D871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95585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036BC-7199-4F22-A32A-8B0DA4DF5D69}" type="datetimeFigureOut">
              <a:rPr lang="en-IN" smtClean="0"/>
              <a:t>01-08-2017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41C9C-4C63-4A3D-9CFA-B492F5D871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09738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036BC-7199-4F22-A32A-8B0DA4DF5D69}" type="datetimeFigureOut">
              <a:rPr lang="en-IN" smtClean="0"/>
              <a:t>01-08-2017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41C9C-4C63-4A3D-9CFA-B492F5D871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819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036BC-7199-4F22-A32A-8B0DA4DF5D69}" type="datetimeFigureOut">
              <a:rPr lang="en-IN" smtClean="0"/>
              <a:t>01-08-2017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41C9C-4C63-4A3D-9CFA-B492F5D871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0745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036BC-7199-4F22-A32A-8B0DA4DF5D69}" type="datetimeFigureOut">
              <a:rPr lang="en-IN" smtClean="0"/>
              <a:t>01-08-2017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41C9C-4C63-4A3D-9CFA-B492F5D871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8662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036BC-7199-4F22-A32A-8B0DA4DF5D69}" type="datetimeFigureOut">
              <a:rPr lang="en-IN" smtClean="0"/>
              <a:t>01-08-2017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41C9C-4C63-4A3D-9CFA-B492F5D871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7665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036BC-7199-4F22-A32A-8B0DA4DF5D69}" type="datetimeFigureOut">
              <a:rPr lang="en-IN" smtClean="0"/>
              <a:t>01-08-2017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41C9C-4C63-4A3D-9CFA-B492F5D871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5151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036BC-7199-4F22-A32A-8B0DA4DF5D69}" type="datetimeFigureOut">
              <a:rPr lang="en-IN" smtClean="0"/>
              <a:t>01-08-2017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41C9C-4C63-4A3D-9CFA-B492F5D871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6817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036BC-7199-4F22-A32A-8B0DA4DF5D69}" type="datetimeFigureOut">
              <a:rPr lang="en-IN" smtClean="0"/>
              <a:t>01-08-2017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41C9C-4C63-4A3D-9CFA-B492F5D871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4387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036BC-7199-4F22-A32A-8B0DA4DF5D69}" type="datetimeFigureOut">
              <a:rPr lang="en-IN" smtClean="0"/>
              <a:t>01-08-2017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41C9C-4C63-4A3D-9CFA-B492F5D871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1967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036BC-7199-4F22-A32A-8B0DA4DF5D69}" type="datetimeFigureOut">
              <a:rPr lang="en-IN" smtClean="0"/>
              <a:t>01-08-2017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41C9C-4C63-4A3D-9CFA-B492F5D871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8189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3036BC-7199-4F22-A32A-8B0DA4DF5D69}" type="datetimeFigureOut">
              <a:rPr lang="en-IN" smtClean="0"/>
              <a:t>01-08-2017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D241C9C-4C63-4A3D-9CFA-B492F5D871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9526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  <p:sldLayoutId id="2147483766" r:id="rId12"/>
    <p:sldLayoutId id="2147483767" r:id="rId13"/>
    <p:sldLayoutId id="2147483768" r:id="rId14"/>
    <p:sldLayoutId id="2147483769" r:id="rId15"/>
    <p:sldLayoutId id="214748377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-stutter.mybluemix.net/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://www.fluencyfriday.org/realtimeanalysis.pdf" TargetMode="External"/><Relationship Id="rId3" Type="http://schemas.openxmlformats.org/officeDocument/2006/relationships/hyperlink" Target="http://www.uclass.psychol.ucl.ac.uk/" TargetMode="External"/><Relationship Id="rId7" Type="http://schemas.openxmlformats.org/officeDocument/2006/relationships/hyperlink" Target="http://www.asha.org/uploadedFiles/asha/publications/cicsd/1997ClinicalMeasurementofStutteringBehaviors.pdf" TargetMode="External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api.ai/docs/facebook-integration" TargetMode="External"/><Relationship Id="rId5" Type="http://schemas.openxmlformats.org/officeDocument/2006/relationships/hyperlink" Target="https://github.com/watson-developer-cloud/node-sdk" TargetMode="External"/><Relationship Id="rId4" Type="http://schemas.openxmlformats.org/officeDocument/2006/relationships/hyperlink" Target="https://www.ibm.com/developerworks/cloud/library/cl-bluemix-fundamentals-create-and-deploy-a-node-app-to-the-cloud/index.html#step2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0.svg"/><Relationship Id="rId7" Type="http://schemas.openxmlformats.org/officeDocument/2006/relationships/diagramColors" Target="../diagrams/colors1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7F3C17A-724B-4F95-96B4-C61C19315A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9964" y="1952409"/>
            <a:ext cx="2743200" cy="2516887"/>
          </a:xfrm>
          <a:prstGeom prst="rect">
            <a:avLst/>
          </a:prstGeom>
          <a:ln>
            <a:noFill/>
          </a:ln>
          <a:effectLst>
            <a:softEdge rad="177800"/>
          </a:effectLst>
        </p:spPr>
      </p:pic>
      <p:pic>
        <p:nvPicPr>
          <p:cNvPr id="4" name="Picture 3" descr="A picture containing thing&#10;&#10;Description generated with high confidence">
            <a:extLst>
              <a:ext uri="{FF2B5EF4-FFF2-40B4-BE49-F238E27FC236}">
                <a16:creationId xmlns:a16="http://schemas.microsoft.com/office/drawing/2014/main" id="{F215C0B3-A303-41AD-90B7-C66C4885EA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6498"/>
                    </a14:imgEffect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8153" y="1987479"/>
            <a:ext cx="3011811" cy="2597687"/>
          </a:xfrm>
          <a:prstGeom prst="rect">
            <a:avLst/>
          </a:prstGeom>
          <a:blipFill dpi="0" rotWithShape="1">
            <a:blip r:embed="rId5"/>
            <a:srcRect/>
            <a:tile tx="0" ty="0" sx="100000" sy="100000" flip="none" algn="tl"/>
          </a:blipFill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1C611E9-040B-4400-87B6-A93F365E8EDD}"/>
              </a:ext>
            </a:extLst>
          </p:cNvPr>
          <p:cNvCxnSpPr/>
          <p:nvPr/>
        </p:nvCxnSpPr>
        <p:spPr>
          <a:xfrm>
            <a:off x="1159497" y="4756638"/>
            <a:ext cx="9690754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1BFA6EC0-ED25-4FC9-B021-51DDE4CAA2FC}"/>
              </a:ext>
            </a:extLst>
          </p:cNvPr>
          <p:cNvSpPr/>
          <p:nvPr/>
        </p:nvSpPr>
        <p:spPr>
          <a:xfrm>
            <a:off x="1159497" y="4928111"/>
            <a:ext cx="969075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s..Stutter</a:t>
            </a:r>
            <a:endParaRPr lang="en-US" sz="54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61D0741-FE2D-4490-88FA-88F5A7B4FAF4}"/>
              </a:ext>
            </a:extLst>
          </p:cNvPr>
          <p:cNvSpPr/>
          <p:nvPr/>
        </p:nvSpPr>
        <p:spPr>
          <a:xfrm>
            <a:off x="1159497" y="5687085"/>
            <a:ext cx="9690754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 IBM Watson Approach to deal with Stuttering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1708A9-FE17-4AE1-ABDE-8B9B059ABADE}"/>
              </a:ext>
            </a:extLst>
          </p:cNvPr>
          <p:cNvSpPr txBox="1"/>
          <p:nvPr/>
        </p:nvSpPr>
        <p:spPr>
          <a:xfrm>
            <a:off x="1879614" y="113016"/>
            <a:ext cx="8250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Seminar Automatic Question Answering Using IBM Watson SS2015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8354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F6C1E6A-C62B-43C7-A4EB-ECFB601936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7803" b="11158"/>
          <a:stretch/>
        </p:blipFill>
        <p:spPr>
          <a:xfrm>
            <a:off x="677334" y="2365513"/>
            <a:ext cx="8400406" cy="382933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99367A6-7CF7-446D-AD31-AF23332CECA2}"/>
              </a:ext>
            </a:extLst>
          </p:cNvPr>
          <p:cNvSpPr txBox="1"/>
          <p:nvPr/>
        </p:nvSpPr>
        <p:spPr>
          <a:xfrm>
            <a:off x="677334" y="1581326"/>
            <a:ext cx="50987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hlinkClick r:id="rId3"/>
              </a:rPr>
              <a:t>https://s-stutter.mybluemix.net/</a:t>
            </a:r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E6EB8B-314C-43F8-A0D3-6BEFCF5E470F}"/>
              </a:ext>
            </a:extLst>
          </p:cNvPr>
          <p:cNvSpPr txBox="1"/>
          <p:nvPr/>
        </p:nvSpPr>
        <p:spPr>
          <a:xfrm>
            <a:off x="6154220" y="1594731"/>
            <a:ext cx="2702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Deployed to Bluemix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E06D18B-2DCD-42A7-8C46-E05E72A2DE1D}"/>
              </a:ext>
            </a:extLst>
          </p:cNvPr>
          <p:cNvCxnSpPr/>
          <p:nvPr/>
        </p:nvCxnSpPr>
        <p:spPr>
          <a:xfrm>
            <a:off x="5589142" y="1812158"/>
            <a:ext cx="44178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015590E4-6110-4B41-A59C-7BAD64441E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354" y="0"/>
            <a:ext cx="1304818" cy="1581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8059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49D22-30B7-4D27-882A-30CB7011E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IN" b="1" dirty="0">
                <a:solidFill>
                  <a:schemeClr val="accent2">
                    <a:lumMod val="50000"/>
                  </a:schemeClr>
                </a:solidFill>
              </a:rPr>
              <a:t>Dataset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5CD55CB-DC3C-47C0-A10B-D8218F6D099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057400"/>
            <a:ext cx="10515600" cy="387176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 fontScale="92500"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lvl="0" indent="0" fontAlgn="ctr">
              <a:buNone/>
            </a:pPr>
            <a:r>
              <a:rPr kumimoji="0" lang="en-IN" altLang="en-US" sz="2400" b="1" i="0" u="sng" strike="noStrike" cap="none" normalizeH="0" baseline="0" dirty="0">
                <a:ln>
                  <a:noFill/>
                </a:ln>
                <a:effectLst/>
                <a:latin typeface="+mj-lt"/>
              </a:rPr>
              <a:t>University College London’s Archive of Stuttered Speech (UCLASS)</a:t>
            </a:r>
          </a:p>
          <a:p>
            <a:pPr marL="0" lvl="0" indent="0" fontAlgn="ctr">
              <a:buNone/>
            </a:pPr>
            <a:endParaRPr lang="en-IN" altLang="en-US" sz="2400" dirty="0">
              <a:latin typeface="+mj-lt"/>
            </a:endParaRPr>
          </a:p>
          <a:p>
            <a:pPr fontAlgn="ctr">
              <a:lnSpc>
                <a:spcPct val="150000"/>
              </a:lnSpc>
            </a:pPr>
            <a:r>
              <a:rPr lang="en-IN" altLang="en-US" sz="2400" dirty="0">
                <a:latin typeface="+mn-lt"/>
              </a:rPr>
              <a:t>Recordings of speakers who stutter and background details about these speakers and the conditions in which the recordings were made</a:t>
            </a:r>
          </a:p>
          <a:p>
            <a:pPr fontAlgn="ctr">
              <a:lnSpc>
                <a:spcPct val="150000"/>
              </a:lnSpc>
            </a:pPr>
            <a:r>
              <a:rPr lang="en-IN" altLang="en-US" sz="2400" dirty="0">
                <a:latin typeface="+mn-lt"/>
              </a:rPr>
              <a:t>DIVISION OF PSYCHOLOGY AND LANGUAGE SCIENCES - SPEECH TEAM</a:t>
            </a:r>
          </a:p>
          <a:p>
            <a:pPr lvl="1" fontAlgn="ctr">
              <a:lnSpc>
                <a:spcPct val="150000"/>
              </a:lnSpc>
            </a:pPr>
            <a:r>
              <a:rPr lang="en-IN" altLang="en-US" dirty="0">
                <a:latin typeface="+mn-lt"/>
              </a:rPr>
              <a:t>Peter Howell, Stephen Davis, Jon </a:t>
            </a:r>
            <a:r>
              <a:rPr lang="en-IN" altLang="en-US" dirty="0" err="1">
                <a:latin typeface="+mn-lt"/>
              </a:rPr>
              <a:t>Bartrip</a:t>
            </a:r>
            <a:r>
              <a:rPr lang="en-IN" altLang="en-US" dirty="0">
                <a:latin typeface="+mn-lt"/>
              </a:rPr>
              <a:t> and Laura Wormald</a:t>
            </a:r>
          </a:p>
          <a:p>
            <a:pPr fontAlgn="ctr">
              <a:lnSpc>
                <a:spcPct val="150000"/>
              </a:lnSpc>
            </a:pPr>
            <a:endParaRPr lang="en-IN" altLang="en-US" sz="2400" dirty="0">
              <a:latin typeface="+mn-lt"/>
            </a:endParaRPr>
          </a:p>
          <a:p>
            <a:pPr fontAlgn="ctr">
              <a:lnSpc>
                <a:spcPct val="150000"/>
              </a:lnSpc>
            </a:pPr>
            <a:r>
              <a:rPr lang="en-IN" altLang="en-US" sz="2400" dirty="0">
                <a:latin typeface="+mn-lt"/>
              </a:rPr>
              <a:t>Special thanks - </a:t>
            </a:r>
            <a:r>
              <a:rPr lang="en-IN" altLang="en-US" sz="2400" dirty="0" err="1">
                <a:latin typeface="+mn-lt"/>
              </a:rPr>
              <a:t>Dr.</a:t>
            </a:r>
            <a:r>
              <a:rPr lang="en-IN" altLang="en-US" sz="2400" dirty="0">
                <a:latin typeface="+mn-lt"/>
              </a:rPr>
              <a:t> Tino </a:t>
            </a:r>
            <a:r>
              <a:rPr lang="en-IN" altLang="en-US" sz="2400" dirty="0" err="1">
                <a:latin typeface="+mn-lt"/>
              </a:rPr>
              <a:t>Haderlein</a:t>
            </a:r>
            <a:r>
              <a:rPr lang="en-IN" altLang="en-US" sz="2400" dirty="0">
                <a:latin typeface="+mn-lt"/>
              </a:rPr>
              <a:t> (Researcher, Speech processing Group, FAU)</a:t>
            </a:r>
          </a:p>
          <a:p>
            <a:pPr marL="0" indent="0" fontAlgn="ctr">
              <a:lnSpc>
                <a:spcPct val="150000"/>
              </a:lnSpc>
              <a:buNone/>
            </a:pPr>
            <a:endParaRPr lang="en-IN" altLang="en-US" sz="2400" dirty="0">
              <a:latin typeface="+mj-lt"/>
            </a:endParaRPr>
          </a:p>
          <a:p>
            <a:pPr fontAlgn="ctr"/>
            <a:endParaRPr kumimoji="0" lang="en-US" altLang="en-US" sz="2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20810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8FB14-C2B7-4EB7-80AE-4706766BB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427734"/>
            <a:ext cx="5218853" cy="707362"/>
          </a:xfrm>
        </p:spPr>
        <p:txBody>
          <a:bodyPr anchor="ctr">
            <a:normAutofit/>
          </a:bodyPr>
          <a:lstStyle/>
          <a:p>
            <a:r>
              <a:rPr lang="en-IN" b="1" dirty="0">
                <a:solidFill>
                  <a:schemeClr val="accent2">
                    <a:lumMod val="50000"/>
                  </a:schemeClr>
                </a:solidFill>
              </a:rPr>
              <a:t>Future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7971BF-7A4C-43C8-805E-AE14FF6B2F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6" y="1178560"/>
            <a:ext cx="8571653" cy="567944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IN" sz="1700" dirty="0"/>
              <a:t>Creating a chatbot -&gt; “Personal Speech pathologist” 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IN" sz="1500" dirty="0">
                <a:solidFill>
                  <a:schemeClr val="accent3"/>
                </a:solidFill>
              </a:rPr>
              <a:t>Converses with the patient encouraging repetition of words detected through previous step 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IN" sz="1700" dirty="0"/>
              <a:t>Or </a:t>
            </a:r>
            <a:r>
              <a:rPr lang="en-IN" sz="1700" dirty="0" err="1"/>
              <a:t>facebook</a:t>
            </a:r>
            <a:r>
              <a:rPr lang="en-IN" sz="1700" dirty="0"/>
              <a:t> Messenger chatbot</a:t>
            </a:r>
          </a:p>
          <a:p>
            <a:pPr>
              <a:lnSpc>
                <a:spcPct val="90000"/>
              </a:lnSpc>
            </a:pPr>
            <a:r>
              <a:rPr lang="en-IN" sz="1700" dirty="0"/>
              <a:t>Detect improvement in user’s speech through repeated use and displaying graphs </a:t>
            </a:r>
          </a:p>
          <a:p>
            <a:pPr>
              <a:lnSpc>
                <a:spcPct val="90000"/>
              </a:lnSpc>
            </a:pPr>
            <a:r>
              <a:rPr lang="en-IN" sz="1700" dirty="0"/>
              <a:t>Extend for real-time analysis – </a:t>
            </a:r>
            <a:r>
              <a:rPr lang="en-IN" sz="1700" dirty="0" err="1"/>
              <a:t>Websocket</a:t>
            </a:r>
            <a:r>
              <a:rPr lang="en-IN" sz="1700" dirty="0"/>
              <a:t> interface 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IN" sz="1700" dirty="0"/>
              <a:t>Client            requests/audio           service                                                                                    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IN" sz="1700" dirty="0"/>
              <a:t>                                                                             receives 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IN" sz="1700" dirty="0"/>
              <a:t>                                                       results 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IN" sz="1700" dirty="0"/>
              <a:t>                single connection 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IN" sz="1700" dirty="0"/>
              <a:t>             {asynchronous fashion}</a:t>
            </a:r>
          </a:p>
          <a:p>
            <a:pPr marL="457200" lvl="1" indent="0">
              <a:lnSpc>
                <a:spcPct val="90000"/>
              </a:lnSpc>
              <a:buNone/>
            </a:pPr>
            <a:endParaRPr lang="en-IN" sz="1700" dirty="0"/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IN" sz="1700" dirty="0"/>
              <a:t> Audio streams directly from browsers (HTML5 </a:t>
            </a:r>
            <a:r>
              <a:rPr lang="en-IN" sz="1700" dirty="0" err="1"/>
              <a:t>WebSocket</a:t>
            </a:r>
            <a:r>
              <a:rPr lang="en-IN" sz="1700" dirty="0"/>
              <a:t> clients) to the service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IN" sz="1700" dirty="0"/>
              <a:t>Reduces latency</a:t>
            </a:r>
          </a:p>
          <a:p>
            <a:pPr lvl="1">
              <a:lnSpc>
                <a:spcPct val="90000"/>
              </a:lnSpc>
            </a:pPr>
            <a:endParaRPr lang="en-IN" sz="170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04F6B7A-EDDF-4393-9B7C-F0A5DD5455B2}"/>
              </a:ext>
            </a:extLst>
          </p:cNvPr>
          <p:cNvCxnSpPr>
            <a:cxnSpLocks/>
          </p:cNvCxnSpPr>
          <p:nvPr/>
        </p:nvCxnSpPr>
        <p:spPr>
          <a:xfrm>
            <a:off x="2045617" y="3450210"/>
            <a:ext cx="386499" cy="0"/>
          </a:xfrm>
          <a:prstGeom prst="straightConnector1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ECC481B-6A47-44B2-B529-76D733EB277F}"/>
              </a:ext>
            </a:extLst>
          </p:cNvPr>
          <p:cNvCxnSpPr>
            <a:cxnSpLocks/>
          </p:cNvCxnSpPr>
          <p:nvPr/>
        </p:nvCxnSpPr>
        <p:spPr>
          <a:xfrm>
            <a:off x="4158792" y="3450210"/>
            <a:ext cx="386499" cy="0"/>
          </a:xfrm>
          <a:prstGeom prst="straightConnector1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96D80BD-8DC6-4920-9047-B2399BFE4994}"/>
              </a:ext>
            </a:extLst>
          </p:cNvPr>
          <p:cNvCxnSpPr>
            <a:cxnSpLocks/>
          </p:cNvCxnSpPr>
          <p:nvPr/>
        </p:nvCxnSpPr>
        <p:spPr>
          <a:xfrm>
            <a:off x="5563386" y="3450210"/>
            <a:ext cx="413208" cy="160256"/>
          </a:xfrm>
          <a:prstGeom prst="straightConnector1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4EC28CB-9E3B-4602-BBFF-4BCF5E49B66D}"/>
              </a:ext>
            </a:extLst>
          </p:cNvPr>
          <p:cNvCxnSpPr>
            <a:cxnSpLocks/>
          </p:cNvCxnSpPr>
          <p:nvPr/>
        </p:nvCxnSpPr>
        <p:spPr>
          <a:xfrm flipH="1">
            <a:off x="5563386" y="3972388"/>
            <a:ext cx="413208" cy="216817"/>
          </a:xfrm>
          <a:prstGeom prst="straightConnector1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45A337F-4BEC-4F7A-B2A3-A9FAD47CA26B}"/>
              </a:ext>
            </a:extLst>
          </p:cNvPr>
          <p:cNvCxnSpPr>
            <a:cxnSpLocks/>
          </p:cNvCxnSpPr>
          <p:nvPr/>
        </p:nvCxnSpPr>
        <p:spPr>
          <a:xfrm flipH="1">
            <a:off x="4158792" y="4271913"/>
            <a:ext cx="386500" cy="130405"/>
          </a:xfrm>
          <a:prstGeom prst="straightConnector1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26982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28916D41-089A-4295-A5A9-B07B9414559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0" r="17619" b="1"/>
          <a:stretch/>
        </p:blipFill>
        <p:spPr>
          <a:xfrm>
            <a:off x="677334" y="2159331"/>
            <a:ext cx="2480507" cy="177567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E952EF0-F551-4F88-9743-FDD616199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en-IN" b="1" dirty="0">
                <a:solidFill>
                  <a:schemeClr val="accent2">
                    <a:lumMod val="50000"/>
                  </a:schemeClr>
                </a:solidFill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464B2F-A5EC-4659-AF76-5E21991CE6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57841" y="2159331"/>
            <a:ext cx="7177961" cy="521352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IN" u="sng" dirty="0">
                <a:solidFill>
                  <a:schemeClr val="accent1"/>
                </a:solidFill>
                <a:hlinkClick r:id="rId3"/>
              </a:rPr>
              <a:t>http://www.uclass.psychol.ucl.ac.uk/</a:t>
            </a:r>
            <a:endParaRPr lang="en-IN" u="sng" dirty="0">
              <a:solidFill>
                <a:schemeClr val="accent1"/>
              </a:solidFill>
            </a:endParaRPr>
          </a:p>
          <a:p>
            <a:pPr>
              <a:lnSpc>
                <a:spcPct val="90000"/>
              </a:lnSpc>
            </a:pPr>
            <a:r>
              <a:rPr lang="en-IN" u="sng" dirty="0">
                <a:solidFill>
                  <a:schemeClr val="accent1"/>
                </a:solidFill>
                <a:hlinkClick r:id="rId4"/>
              </a:rPr>
              <a:t>https://www.ibm.com/developerworks/cloud/library/cl-bluemix-fundamentals-create-and-deploy-a-node-app-to-the-cloud/index.html#step2</a:t>
            </a:r>
            <a:endParaRPr lang="en-IN" u="sng" dirty="0">
              <a:solidFill>
                <a:schemeClr val="accent1"/>
              </a:solidFill>
            </a:endParaRPr>
          </a:p>
          <a:p>
            <a:pPr>
              <a:lnSpc>
                <a:spcPct val="90000"/>
              </a:lnSpc>
            </a:pPr>
            <a:r>
              <a:rPr lang="en-IN" u="sng" dirty="0">
                <a:solidFill>
                  <a:schemeClr val="accent1"/>
                </a:solidFill>
                <a:hlinkClick r:id="rId5"/>
              </a:rPr>
              <a:t>https://github.com/watson-developer-cloud/node-sdk</a:t>
            </a:r>
            <a:endParaRPr lang="en-IN" u="sng" dirty="0">
              <a:solidFill>
                <a:schemeClr val="accent1"/>
              </a:solidFill>
            </a:endParaRPr>
          </a:p>
          <a:p>
            <a:pPr>
              <a:lnSpc>
                <a:spcPct val="90000"/>
              </a:lnSpc>
            </a:pPr>
            <a:r>
              <a:rPr lang="en-IN" u="sng" dirty="0">
                <a:solidFill>
                  <a:schemeClr val="accent1"/>
                </a:solidFill>
                <a:hlinkClick r:id="rId6"/>
              </a:rPr>
              <a:t>https://docs.api.ai/docs/facebook-integration</a:t>
            </a:r>
            <a:endParaRPr lang="en-IN" u="sng" dirty="0">
              <a:solidFill>
                <a:schemeClr val="accent1"/>
              </a:solidFill>
            </a:endParaRPr>
          </a:p>
          <a:p>
            <a:pPr>
              <a:lnSpc>
                <a:spcPct val="90000"/>
              </a:lnSpc>
            </a:pPr>
            <a:r>
              <a:rPr lang="en-IN" u="sng" dirty="0">
                <a:solidFill>
                  <a:schemeClr val="accent1"/>
                </a:solidFill>
                <a:hlinkClick r:id="rId7"/>
              </a:rPr>
              <a:t>http://www.asha.org/uploadedFiles/asha/publications/cicsd/1997ClinicalMeasurementofStutteringBehaviors.pdf</a:t>
            </a:r>
            <a:endParaRPr lang="en-IN" u="sng" dirty="0">
              <a:solidFill>
                <a:schemeClr val="accent1"/>
              </a:solidFill>
            </a:endParaRPr>
          </a:p>
          <a:p>
            <a:pPr>
              <a:lnSpc>
                <a:spcPct val="90000"/>
              </a:lnSpc>
            </a:pPr>
            <a:r>
              <a:rPr lang="en-IN" u="sng" dirty="0">
                <a:solidFill>
                  <a:schemeClr val="accent1"/>
                </a:solidFill>
                <a:hlinkClick r:id="rId8"/>
              </a:rPr>
              <a:t>http://www.fluencyfriday.org/realtimeanalysis.pdf</a:t>
            </a:r>
            <a:endParaRPr lang="en-IN" u="sng" dirty="0">
              <a:solidFill>
                <a:schemeClr val="accent1"/>
              </a:solidFill>
            </a:endParaRPr>
          </a:p>
          <a:p>
            <a:pPr>
              <a:lnSpc>
                <a:spcPct val="90000"/>
              </a:lnSpc>
            </a:pPr>
            <a:r>
              <a:rPr lang="en-IN" u="sng" dirty="0">
                <a:solidFill>
                  <a:schemeClr val="accent1"/>
                </a:solidFill>
              </a:rPr>
              <a:t>http://www.mnsu.edu/comdis/isad13/papers/sawyer13.html</a:t>
            </a:r>
          </a:p>
          <a:p>
            <a:pPr marL="0" indent="0">
              <a:lnSpc>
                <a:spcPct val="90000"/>
              </a:lnSpc>
              <a:buNone/>
            </a:pPr>
            <a:endParaRPr lang="en-IN" u="sng" dirty="0">
              <a:solidFill>
                <a:schemeClr val="accent1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endParaRPr lang="en-IN" u="sng" dirty="0">
              <a:solidFill>
                <a:schemeClr val="accent1"/>
              </a:solidFill>
            </a:endParaRPr>
          </a:p>
          <a:p>
            <a:pPr>
              <a:lnSpc>
                <a:spcPct val="90000"/>
              </a:lnSpc>
            </a:pPr>
            <a:endParaRPr lang="en-IN" sz="1300" dirty="0"/>
          </a:p>
        </p:txBody>
      </p:sp>
    </p:spTree>
    <p:extLst>
      <p:ext uri="{BB962C8B-B14F-4D97-AF65-F5344CB8AC3E}">
        <p14:creationId xmlns:p14="http://schemas.microsoft.com/office/powerpoint/2010/main" val="34262262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AD8A350-9E28-433C-ADAC-5DD3D87897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1542" y="2160589"/>
            <a:ext cx="7342460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               Jalil Ahmed ( 22062335 )</a:t>
            </a:r>
          </a:p>
          <a:p>
            <a:pPr marL="0" indent="0">
              <a:buNone/>
            </a:pPr>
            <a:r>
              <a:rPr lang="en-US" sz="3200" dirty="0"/>
              <a:t>	     Prachi Govalkar ( 22062833 )</a:t>
            </a:r>
          </a:p>
        </p:txBody>
      </p:sp>
      <p:pic>
        <p:nvPicPr>
          <p:cNvPr id="23" name="Picture 22" descr="A picture containing object&#10;&#10;Description generated with high confidence">
            <a:extLst>
              <a:ext uri="{FF2B5EF4-FFF2-40B4-BE49-F238E27FC236}">
                <a16:creationId xmlns:a16="http://schemas.microsoft.com/office/drawing/2014/main" id="{9A2AFD73-F5BC-4CCA-8686-F3EB25F9FC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399" y="4232953"/>
            <a:ext cx="6538098" cy="343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826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EB524-9C15-4F1B-ACDA-2C913DAF9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024821-9E25-4616-AF30-0D9E18125D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Introduction to Stuttering</a:t>
            </a:r>
          </a:p>
          <a:p>
            <a:r>
              <a:rPr lang="en-US" sz="2400" dirty="0">
                <a:solidFill>
                  <a:schemeClr val="bg1"/>
                </a:solidFill>
              </a:rPr>
              <a:t>Current measures</a:t>
            </a:r>
          </a:p>
          <a:p>
            <a:r>
              <a:rPr lang="en-US" sz="2400" dirty="0">
                <a:solidFill>
                  <a:schemeClr val="bg1"/>
                </a:solidFill>
              </a:rPr>
              <a:t>Our Idea</a:t>
            </a:r>
          </a:p>
          <a:p>
            <a:r>
              <a:rPr lang="en-US" sz="2400" dirty="0">
                <a:solidFill>
                  <a:schemeClr val="bg1"/>
                </a:solidFill>
              </a:rPr>
              <a:t>Flow chart</a:t>
            </a:r>
          </a:p>
          <a:p>
            <a:r>
              <a:rPr lang="en-US" sz="2400" dirty="0">
                <a:solidFill>
                  <a:schemeClr val="bg1"/>
                </a:solidFill>
              </a:rPr>
              <a:t>Demo</a:t>
            </a:r>
          </a:p>
          <a:p>
            <a:r>
              <a:rPr lang="en-US" sz="2400" dirty="0">
                <a:solidFill>
                  <a:schemeClr val="bg1"/>
                </a:solidFill>
              </a:rPr>
              <a:t>Future plans</a:t>
            </a:r>
          </a:p>
          <a:p>
            <a:r>
              <a:rPr lang="en-US" sz="2400" dirty="0">
                <a:solidFill>
                  <a:schemeClr val="bg1"/>
                </a:solidFill>
              </a:rPr>
              <a:t>References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0189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E09E3-AEBB-434E-8A86-5FBC8A9FA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accent2">
                    <a:lumMod val="50000"/>
                  </a:schemeClr>
                </a:solidFill>
              </a:rPr>
              <a:t>Introduction to Stuttering and Disfluencies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85F3C-28EF-4C55-A9D4-65117D8F46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b="1" dirty="0"/>
              <a:t>STUTTERING</a:t>
            </a:r>
            <a:r>
              <a:rPr lang="en-IN" sz="2400" dirty="0"/>
              <a:t> : characterized by disruptions in the production of speech sounds, also called "disfluencies“</a:t>
            </a:r>
          </a:p>
          <a:p>
            <a:r>
              <a:rPr lang="en-IN" sz="2400" dirty="0"/>
              <a:t>Two fundamental measures </a:t>
            </a:r>
          </a:p>
          <a:p>
            <a:pPr lvl="1"/>
            <a:r>
              <a:rPr lang="en-IN" dirty="0"/>
              <a:t>frequency of disfluency </a:t>
            </a:r>
          </a:p>
          <a:p>
            <a:pPr lvl="1"/>
            <a:r>
              <a:rPr lang="en-IN" dirty="0"/>
              <a:t>types of disfluency</a:t>
            </a:r>
          </a:p>
          <a:p>
            <a:r>
              <a:rPr lang="en-IN" sz="2400" dirty="0"/>
              <a:t>Basic procedure involves observing a speech sample and counting fluent and disfluent words (either video tape, audio tape or in person).</a:t>
            </a:r>
          </a:p>
        </p:txBody>
      </p:sp>
    </p:spTree>
    <p:extLst>
      <p:ext uri="{BB962C8B-B14F-4D97-AF65-F5344CB8AC3E}">
        <p14:creationId xmlns:p14="http://schemas.microsoft.com/office/powerpoint/2010/main" val="1174062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15167-1293-4402-B87C-31EF0B92F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673" y="609597"/>
            <a:ext cx="3843375" cy="5545667"/>
          </a:xfrm>
        </p:spPr>
        <p:txBody>
          <a:bodyPr anchor="ctr">
            <a:normAutofit/>
          </a:bodyPr>
          <a:lstStyle/>
          <a:p>
            <a:r>
              <a:rPr lang="en-IN" b="1" dirty="0">
                <a:solidFill>
                  <a:srgbClr val="92D050"/>
                </a:solidFill>
              </a:rPr>
              <a:t>TYPES OF DISFLUENCIES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79CED6-EBF6-4750-B548-65E47BCF09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2536" y="0"/>
            <a:ext cx="7417940" cy="6657654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b="1" u="sng" dirty="0">
                <a:solidFill>
                  <a:srgbClr val="FFFFFF"/>
                </a:solidFill>
              </a:rPr>
              <a:t>Hesitations</a:t>
            </a:r>
            <a:r>
              <a:rPr lang="en-IN" dirty="0">
                <a:solidFill>
                  <a:srgbClr val="FFFFFF"/>
                </a:solidFill>
              </a:rPr>
              <a:t>: silent pause of 1 second or longer (</a:t>
            </a:r>
            <a:r>
              <a:rPr lang="en-IN" dirty="0" err="1">
                <a:solidFill>
                  <a:srgbClr val="FFFFFF"/>
                </a:solidFill>
              </a:rPr>
              <a:t>ie</a:t>
            </a:r>
            <a:r>
              <a:rPr lang="en-IN" dirty="0">
                <a:solidFill>
                  <a:srgbClr val="FFFFFF"/>
                </a:solidFill>
              </a:rPr>
              <a:t>: I.. (pause)..want the red one)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b="1" u="sng" dirty="0">
                <a:solidFill>
                  <a:srgbClr val="FFFFFF"/>
                </a:solidFill>
              </a:rPr>
              <a:t>Interjections</a:t>
            </a:r>
            <a:r>
              <a:rPr lang="en-IN" dirty="0">
                <a:solidFill>
                  <a:srgbClr val="FFFFFF"/>
                </a:solidFill>
              </a:rPr>
              <a:t>: meaningless words irrelevant to the message [um/like/well/uh]   (</a:t>
            </a:r>
            <a:r>
              <a:rPr lang="en-IN" dirty="0" err="1">
                <a:solidFill>
                  <a:srgbClr val="FFFFFF"/>
                </a:solidFill>
              </a:rPr>
              <a:t>ie</a:t>
            </a:r>
            <a:r>
              <a:rPr lang="en-IN" dirty="0">
                <a:solidFill>
                  <a:srgbClr val="FFFFFF"/>
                </a:solidFill>
              </a:rPr>
              <a:t>: I um want the red one)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b="1" u="sng" dirty="0">
                <a:solidFill>
                  <a:srgbClr val="FFFFFF"/>
                </a:solidFill>
              </a:rPr>
              <a:t>Revisions</a:t>
            </a:r>
            <a:r>
              <a:rPr lang="en-IN" dirty="0">
                <a:solidFill>
                  <a:srgbClr val="FFFFFF"/>
                </a:solidFill>
              </a:rPr>
              <a:t>: change in content, grammar, or pronunciation of a message (</a:t>
            </a:r>
            <a:r>
              <a:rPr lang="en-IN" dirty="0" err="1">
                <a:solidFill>
                  <a:srgbClr val="FFFFFF"/>
                </a:solidFill>
              </a:rPr>
              <a:t>ie</a:t>
            </a:r>
            <a:r>
              <a:rPr lang="en-IN" dirty="0">
                <a:solidFill>
                  <a:srgbClr val="FFFFFF"/>
                </a:solidFill>
              </a:rPr>
              <a:t>: I want the blue…the red one)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b="1" u="sng" dirty="0">
                <a:solidFill>
                  <a:srgbClr val="FFFFFF"/>
                </a:solidFill>
              </a:rPr>
              <a:t>Unfinished words</a:t>
            </a:r>
            <a:r>
              <a:rPr lang="en-IN" dirty="0">
                <a:solidFill>
                  <a:srgbClr val="FFFFFF"/>
                </a:solidFill>
              </a:rPr>
              <a:t>: a word that is abandoned and not completed later in the message (</a:t>
            </a:r>
            <a:r>
              <a:rPr lang="en-IN" dirty="0" err="1">
                <a:solidFill>
                  <a:srgbClr val="FFFFFF"/>
                </a:solidFill>
              </a:rPr>
              <a:t>ie</a:t>
            </a:r>
            <a:r>
              <a:rPr lang="en-IN" dirty="0">
                <a:solidFill>
                  <a:srgbClr val="FFFFFF"/>
                </a:solidFill>
              </a:rPr>
              <a:t>: I want the </a:t>
            </a:r>
            <a:r>
              <a:rPr lang="en-IN" dirty="0" err="1">
                <a:solidFill>
                  <a:srgbClr val="FFFFFF"/>
                </a:solidFill>
              </a:rPr>
              <a:t>oran</a:t>
            </a:r>
            <a:r>
              <a:rPr lang="en-IN" dirty="0">
                <a:solidFill>
                  <a:srgbClr val="FFFFFF"/>
                </a:solidFill>
              </a:rPr>
              <a:t>....red one)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b="1" u="sng" dirty="0">
                <a:solidFill>
                  <a:srgbClr val="FFFFFF"/>
                </a:solidFill>
              </a:rPr>
              <a:t>Phrase repetitions</a:t>
            </a:r>
            <a:r>
              <a:rPr lang="en-IN" dirty="0">
                <a:solidFill>
                  <a:srgbClr val="FFFFFF"/>
                </a:solidFill>
              </a:rPr>
              <a:t>: repetition of at least 2 complete words of the message (</a:t>
            </a:r>
            <a:r>
              <a:rPr lang="en-IN" dirty="0" err="1">
                <a:solidFill>
                  <a:srgbClr val="FFFFFF"/>
                </a:solidFill>
              </a:rPr>
              <a:t>ie</a:t>
            </a:r>
            <a:r>
              <a:rPr lang="en-IN" dirty="0">
                <a:solidFill>
                  <a:srgbClr val="FFFFFF"/>
                </a:solidFill>
              </a:rPr>
              <a:t>: I want…I want the red one)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b="1" u="sng" dirty="0">
                <a:solidFill>
                  <a:srgbClr val="FFFFFF"/>
                </a:solidFill>
              </a:rPr>
              <a:t>Word repetitions </a:t>
            </a:r>
            <a:r>
              <a:rPr lang="en-IN" dirty="0">
                <a:solidFill>
                  <a:srgbClr val="FFFFFF"/>
                </a:solidFill>
              </a:rPr>
              <a:t>(up to 2x): repetition of a whole word in a slow casual way (</a:t>
            </a:r>
            <a:r>
              <a:rPr lang="en-IN" dirty="0" err="1">
                <a:solidFill>
                  <a:srgbClr val="FFFFFF"/>
                </a:solidFill>
              </a:rPr>
              <a:t>ie</a:t>
            </a:r>
            <a:r>
              <a:rPr lang="en-IN" dirty="0">
                <a:solidFill>
                  <a:srgbClr val="FFFFFF"/>
                </a:solidFill>
              </a:rPr>
              <a:t>: I </a:t>
            </a:r>
            <a:r>
              <a:rPr lang="en-IN" dirty="0" err="1">
                <a:solidFill>
                  <a:srgbClr val="FFFFFF"/>
                </a:solidFill>
              </a:rPr>
              <a:t>I</a:t>
            </a:r>
            <a:r>
              <a:rPr lang="en-IN" dirty="0">
                <a:solidFill>
                  <a:srgbClr val="FFFFFF"/>
                </a:solidFill>
              </a:rPr>
              <a:t> want the red one) </a:t>
            </a:r>
          </a:p>
        </p:txBody>
      </p:sp>
    </p:spTree>
    <p:extLst>
      <p:ext uri="{BB962C8B-B14F-4D97-AF65-F5344CB8AC3E}">
        <p14:creationId xmlns:p14="http://schemas.microsoft.com/office/powerpoint/2010/main" val="32450936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2DCB9-738B-4204-BFD9-19CDE414F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377" y="184714"/>
            <a:ext cx="8596668" cy="1320800"/>
          </a:xfrm>
        </p:spPr>
        <p:txBody>
          <a:bodyPr/>
          <a:lstStyle/>
          <a:p>
            <a:r>
              <a:rPr lang="en-US" dirty="0"/>
              <a:t>Current methods to measure stutter</a:t>
            </a:r>
          </a:p>
        </p:txBody>
      </p:sp>
      <p:pic>
        <p:nvPicPr>
          <p:cNvPr id="5" name="Content Placeholder 4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2E7DEBB6-BE84-4B3B-8FEF-B3065F05D3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663" y="871038"/>
            <a:ext cx="2705100" cy="2103120"/>
          </a:xfrm>
        </p:spPr>
      </p:pic>
      <p:pic>
        <p:nvPicPr>
          <p:cNvPr id="4" name="Picture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FD6827AE-2391-4692-AE56-66E3A738783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2"/>
          <a:stretch/>
        </p:blipFill>
        <p:spPr>
          <a:xfrm>
            <a:off x="202663" y="2974158"/>
            <a:ext cx="5728900" cy="3200398"/>
          </a:xfrm>
          <a:prstGeom prst="rect">
            <a:avLst/>
          </a:prstGeom>
        </p:spPr>
      </p:pic>
      <p:pic>
        <p:nvPicPr>
          <p:cNvPr id="7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08E4F61E-697F-4E06-97E3-AE1C25B13D4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0" r="841" b="1173"/>
          <a:stretch/>
        </p:blipFill>
        <p:spPr>
          <a:xfrm>
            <a:off x="5931563" y="2974158"/>
            <a:ext cx="5399046" cy="3237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4106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object, table&#10;&#10;Description generated with high confidence">
            <a:extLst>
              <a:ext uri="{FF2B5EF4-FFF2-40B4-BE49-F238E27FC236}">
                <a16:creationId xmlns:a16="http://schemas.microsoft.com/office/drawing/2014/main" id="{0791447F-52DC-4741-AE63-6F84A16EB7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4568" y="184295"/>
            <a:ext cx="2457590" cy="2428933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AC1FB7-D300-4DD1-ACB8-AF6356EE22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0271" y="2719561"/>
            <a:ext cx="8596668" cy="4168577"/>
          </a:xfrm>
        </p:spPr>
        <p:txBody>
          <a:bodyPr/>
          <a:lstStyle/>
          <a:p>
            <a:r>
              <a:rPr lang="en-US" sz="2000" dirty="0">
                <a:solidFill>
                  <a:schemeClr val="bg1"/>
                </a:solidFill>
              </a:rPr>
              <a:t>To create a tool to be used by speech language pathologists for analyzing stutter patterns in the speech (AUTOMATIC ASSESSMENT)</a:t>
            </a:r>
          </a:p>
          <a:p>
            <a:r>
              <a:rPr lang="en-US" sz="2000" dirty="0">
                <a:solidFill>
                  <a:schemeClr val="bg1"/>
                </a:solidFill>
              </a:rPr>
              <a:t>As a </a:t>
            </a:r>
            <a:r>
              <a:rPr lang="en-US" sz="2000" dirty="0">
                <a:solidFill>
                  <a:srgbClr val="FFFF00"/>
                </a:solidFill>
              </a:rPr>
              <a:t>self-help tool </a:t>
            </a:r>
            <a:r>
              <a:rPr lang="en-US" sz="2000" dirty="0">
                <a:solidFill>
                  <a:schemeClr val="bg1"/>
                </a:solidFill>
              </a:rPr>
              <a:t>to be used by patients themselves in order to understand their speech and disfluencies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00"/>
                </a:solidFill>
              </a:rPr>
              <a:t>Record your practice sessions and get detailed results at your own convenience</a:t>
            </a:r>
            <a:endParaRPr lang="en-US" sz="1800" dirty="0">
              <a:solidFill>
                <a:srgbClr val="FFFF00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Accurate time stamp markings of hesitations </a:t>
            </a:r>
          </a:p>
          <a:p>
            <a:r>
              <a:rPr lang="en-US" sz="2000" dirty="0">
                <a:solidFill>
                  <a:schemeClr val="bg1"/>
                </a:solidFill>
              </a:rPr>
              <a:t>Documenting all the repetitions to get an idea of the syllables uttered incorrectly most of the time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1656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D3769-3FF3-4919-82AA-D708546E3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800" y="456869"/>
            <a:ext cx="6303652" cy="832079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chemeClr val="accent2">
                    <a:lumMod val="50000"/>
                  </a:schemeClr>
                </a:solidFill>
              </a:rPr>
              <a:t>IBM Watson’s Speech-to-text API</a:t>
            </a:r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E6F620DB-FC86-4CFA-B261-B3D40E3D18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080" y="1107440"/>
            <a:ext cx="8717280" cy="5405120"/>
          </a:xfrm>
        </p:spPr>
        <p:txBody>
          <a:bodyPr/>
          <a:lstStyle/>
          <a:p>
            <a:r>
              <a:rPr lang="en-US" dirty="0"/>
              <a:t>It uses speech recognition capabilities to convert following languages from speech into text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Arabic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English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Spanish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French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Brazilian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Portuguese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Japanese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Mandarin</a:t>
            </a:r>
          </a:p>
          <a:p>
            <a:r>
              <a:rPr lang="en-US" dirty="0"/>
              <a:t>Upload pre-recorded audio (.wav, .</a:t>
            </a:r>
            <a:r>
              <a:rPr lang="en-US" dirty="0" err="1"/>
              <a:t>flac</a:t>
            </a:r>
            <a:r>
              <a:rPr lang="en-US" dirty="0"/>
              <a:t>, or .opus only)</a:t>
            </a:r>
          </a:p>
          <a:p>
            <a:r>
              <a:rPr lang="en-US" dirty="0"/>
              <a:t>To transcribe the human voice accurately, the service uses machine intelligence to </a:t>
            </a:r>
            <a:r>
              <a:rPr lang="en-US" b="1" dirty="0"/>
              <a:t>combine information about grammar and language structure with knowledge of the composition of the audio signal</a:t>
            </a:r>
            <a:r>
              <a:rPr lang="en-US" dirty="0"/>
              <a:t>. 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3E84ADB-C482-4164-9E1A-BFD3CD25AF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3361" y="3860801"/>
            <a:ext cx="2997200" cy="299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2779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phic 12">
            <a:extLst>
              <a:ext uri="{FF2B5EF4-FFF2-40B4-BE49-F238E27FC236}">
                <a16:creationId xmlns:a16="http://schemas.microsoft.com/office/drawing/2014/main" id="{2F4F9A04-5D98-4B40-9FF4-0A6EA9E588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7704" y="388714"/>
            <a:ext cx="8697240" cy="620720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7820B36-3F73-4AA8-84EC-A9909E815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IN" b="1" dirty="0">
                <a:solidFill>
                  <a:schemeClr val="accent2">
                    <a:lumMod val="50000"/>
                  </a:schemeClr>
                </a:solidFill>
              </a:rPr>
              <a:t>Flow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49AC559-3C92-446A-AC95-A3D8F477C3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84490152"/>
              </p:ext>
            </p:extLst>
          </p:nvPr>
        </p:nvGraphicFramePr>
        <p:xfrm>
          <a:off x="838200" y="2057401"/>
          <a:ext cx="8956249" cy="32404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0469F3CD-742E-4D29-9AD6-111607BF82BA}"/>
              </a:ext>
            </a:extLst>
          </p:cNvPr>
          <p:cNvSpPr txBox="1"/>
          <p:nvPr/>
        </p:nvSpPr>
        <p:spPr>
          <a:xfrm>
            <a:off x="4397864" y="4058293"/>
            <a:ext cx="26918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Pug – Templating Engine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FAC73B-ED3D-4F5F-9BD8-92DF2B04BD5C}"/>
              </a:ext>
            </a:extLst>
          </p:cNvPr>
          <p:cNvSpPr txBox="1"/>
          <p:nvPr/>
        </p:nvSpPr>
        <p:spPr>
          <a:xfrm>
            <a:off x="7304042" y="2845714"/>
            <a:ext cx="27329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Web development framework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577093-B72C-4B37-97A0-4C8BD70BC63A}"/>
              </a:ext>
            </a:extLst>
          </p:cNvPr>
          <p:cNvSpPr txBox="1"/>
          <p:nvPr/>
        </p:nvSpPr>
        <p:spPr>
          <a:xfrm>
            <a:off x="1058238" y="2958732"/>
            <a:ext cx="19315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Speech-to-text API</a:t>
            </a:r>
          </a:p>
        </p:txBody>
      </p:sp>
    </p:spTree>
    <p:extLst>
      <p:ext uri="{BB962C8B-B14F-4D97-AF65-F5344CB8AC3E}">
        <p14:creationId xmlns:p14="http://schemas.microsoft.com/office/powerpoint/2010/main" val="21553534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565DE-D3B8-42E4-8CA2-94EA0EA90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Code Structure</a:t>
            </a:r>
          </a:p>
        </p:txBody>
      </p:sp>
      <p:pic>
        <p:nvPicPr>
          <p:cNvPr id="13" name="Content Placeholder 12" descr="A close up of a device&#10;&#10;Description generated with high confidence">
            <a:extLst>
              <a:ext uri="{FF2B5EF4-FFF2-40B4-BE49-F238E27FC236}">
                <a16:creationId xmlns:a16="http://schemas.microsoft.com/office/drawing/2014/main" id="{7263B108-C28F-4FF4-ACC3-9963CA46BF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690" y="1676807"/>
            <a:ext cx="8596312" cy="2465392"/>
          </a:xfrm>
        </p:spPr>
      </p:pic>
    </p:spTree>
    <p:extLst>
      <p:ext uri="{BB962C8B-B14F-4D97-AF65-F5344CB8AC3E}">
        <p14:creationId xmlns:p14="http://schemas.microsoft.com/office/powerpoint/2010/main" val="131537403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564</TotalTime>
  <Words>885</Words>
  <Application>Microsoft Office PowerPoint</Application>
  <PresentationFormat>Widescreen</PresentationFormat>
  <Paragraphs>86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Trebuchet MS</vt:lpstr>
      <vt:lpstr>Wingdings</vt:lpstr>
      <vt:lpstr>Wingdings 3</vt:lpstr>
      <vt:lpstr>Facet</vt:lpstr>
      <vt:lpstr>PowerPoint Presentation</vt:lpstr>
      <vt:lpstr>Contents</vt:lpstr>
      <vt:lpstr>Introduction to Stuttering and Disfluencies</vt:lpstr>
      <vt:lpstr>TYPES OF DISFLUENCIES</vt:lpstr>
      <vt:lpstr>Current methods to measure stutter</vt:lpstr>
      <vt:lpstr>PowerPoint Presentation</vt:lpstr>
      <vt:lpstr>IBM Watson’s Speech-to-text API</vt:lpstr>
      <vt:lpstr>Flow</vt:lpstr>
      <vt:lpstr>Code Structure</vt:lpstr>
      <vt:lpstr>PowerPoint Presentation</vt:lpstr>
      <vt:lpstr>Dataset</vt:lpstr>
      <vt:lpstr>Future scope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Watson for Stuttering</dc:title>
  <dc:creator>Prachi Govalkar</dc:creator>
  <cp:lastModifiedBy>Prachi Govalkar</cp:lastModifiedBy>
  <cp:revision>40</cp:revision>
  <dcterms:created xsi:type="dcterms:W3CDTF">2017-06-20T18:22:52Z</dcterms:created>
  <dcterms:modified xsi:type="dcterms:W3CDTF">2017-08-01T22:24:41Z</dcterms:modified>
</cp:coreProperties>
</file>