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8"/>
  </p:notesMasterIdLst>
  <p:sldIdLst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0D30FEB-FF17-425C-9CF6-A1E70E2C36B0}">
          <p14:sldIdLst>
            <p14:sldId id="256"/>
            <p14:sldId id="260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E75B6"/>
    <a:srgbClr val="C55A00"/>
    <a:srgbClr val="2E7552"/>
    <a:srgbClr val="2D80B9"/>
    <a:srgbClr val="ADCDEA"/>
    <a:srgbClr val="3132FE"/>
    <a:srgbClr val="F8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256" autoAdjust="0"/>
  </p:normalViewPr>
  <p:slideViewPr>
    <p:cSldViewPr snapToGrid="0">
      <p:cViewPr varScale="1">
        <p:scale>
          <a:sx n="122" d="100"/>
          <a:sy n="122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ACB-0D0B-4AEF-8EC8-DE0A95855CE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21F-ACA9-4586-9363-07CD0B9B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0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29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3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36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5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7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14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888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</a:t>
            </a:r>
            <a:r>
              <a:rPr lang="en-US" altLang="en-US" sz="700" b="1" i="0" dirty="0" err="1"/>
              <a:t>Medlytics</a:t>
            </a:r>
            <a:r>
              <a:rPr lang="en-US" altLang="en-US" sz="700" b="1" i="0" dirty="0"/>
              <a:t>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JDA 06/24/2020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6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EB46-94CD-484B-84E8-083048466DF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740" y="1402134"/>
            <a:ext cx="10916520" cy="129844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25000"/>
            </a:pPr>
            <a:r>
              <a:rPr lang="en-US" sz="3600" b="1" dirty="0">
                <a:latin typeface="Arial (Body)"/>
                <a:ea typeface="+mn-ea"/>
                <a:cs typeface="+mn-cs"/>
              </a:rPr>
              <a:t>Week 3 Project: Mammogram Analysis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Jordan Montgomery</a:t>
            </a:r>
          </a:p>
          <a:p>
            <a:r>
              <a:rPr lang="en-US" dirty="0"/>
              <a:t>July 20, 2020</a:t>
            </a:r>
          </a:p>
        </p:txBody>
      </p:sp>
    </p:spTree>
    <p:extLst>
      <p:ext uri="{BB962C8B-B14F-4D97-AF65-F5344CB8AC3E}">
        <p14:creationId xmlns:p14="http://schemas.microsoft.com/office/powerpoint/2010/main" val="31366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Breast Cancer and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140689"/>
            <a:ext cx="11421890" cy="5403272"/>
          </a:xfrm>
        </p:spPr>
        <p:txBody>
          <a:bodyPr>
            <a:normAutofit/>
          </a:bodyPr>
          <a:lstStyle/>
          <a:p>
            <a:pPr marL="441198" indent="-285750"/>
            <a:r>
              <a:rPr lang="en-US" dirty="0"/>
              <a:t>Breast cancer is the second leading cause of cancer deaths among US women</a:t>
            </a:r>
            <a:r>
              <a:rPr lang="en-US" sz="2000" baseline="30000" dirty="0"/>
              <a:t>†</a:t>
            </a:r>
            <a:endParaRPr lang="en-US" dirty="0"/>
          </a:p>
          <a:p>
            <a:pPr marL="441198" indent="-285750"/>
            <a:r>
              <a:rPr lang="en-US" dirty="0"/>
              <a:t>Screening mammography is used extensively to detect cancerous lesions early and inform a medical response </a:t>
            </a:r>
          </a:p>
          <a:p>
            <a:pPr marL="742950" lvl="1" indent="-285750"/>
            <a:r>
              <a:rPr lang="en-US" dirty="0"/>
              <a:t>Available screening tests include:</a:t>
            </a:r>
          </a:p>
          <a:p>
            <a:pPr marL="962406" lvl="2" indent="-285750"/>
            <a:r>
              <a:rPr lang="en-US" dirty="0"/>
              <a:t>Mammogram</a:t>
            </a:r>
          </a:p>
          <a:p>
            <a:pPr marL="962406" lvl="2" indent="-285750"/>
            <a:r>
              <a:rPr lang="en-US" dirty="0"/>
              <a:t>MRI</a:t>
            </a:r>
          </a:p>
          <a:p>
            <a:pPr marL="962406" lvl="2" indent="-285750"/>
            <a:r>
              <a:rPr lang="en-US" dirty="0"/>
              <a:t>Ultrasound</a:t>
            </a:r>
          </a:p>
          <a:p>
            <a:pPr marL="962406" lvl="2" indent="-285750"/>
            <a:r>
              <a:rPr lang="en-US" dirty="0"/>
              <a:t>Biopsy</a:t>
            </a:r>
          </a:p>
          <a:p>
            <a:pPr marL="962406" lvl="2" indent="-285750"/>
            <a:r>
              <a:rPr lang="en-US" dirty="0" err="1"/>
              <a:t>Ductogram</a:t>
            </a:r>
            <a:endParaRPr lang="en-US" dirty="0"/>
          </a:p>
          <a:p>
            <a:pPr marL="962406" lvl="2" indent="-285750"/>
            <a:r>
              <a:rPr lang="en-US" dirty="0"/>
              <a:t>Doctor examination</a:t>
            </a:r>
          </a:p>
          <a:p>
            <a:pPr marL="676656" lvl="2" indent="0">
              <a:buNone/>
            </a:pPr>
            <a:endParaRPr lang="en-US" dirty="0"/>
          </a:p>
          <a:p>
            <a:pPr marL="441198" indent="-285750"/>
            <a:r>
              <a:rPr lang="en-US" dirty="0"/>
              <a:t>Frequent screening and early detection provides a strong defense against  breast cancer, but relies on experts to identify cancerous lesions early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EB7D9A-BAA3-406C-995C-B89D1540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35" y="2082600"/>
            <a:ext cx="2603376" cy="23696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DC620-8B03-4757-9F83-A21A9B345CE7}"/>
              </a:ext>
            </a:extLst>
          </p:cNvPr>
          <p:cNvSpPr txBox="1"/>
          <p:nvPr/>
        </p:nvSpPr>
        <p:spPr>
          <a:xfrm>
            <a:off x="1340057" y="6096000"/>
            <a:ext cx="922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aseline="30000" dirty="0"/>
              <a:t>†</a:t>
            </a:r>
            <a:r>
              <a:rPr lang="en-US" sz="1100" dirty="0"/>
              <a:t>Women in the united states have about a 1 in 8 lifetime risk of getting breast cancer (ww5.komen.org/</a:t>
            </a:r>
            <a:r>
              <a:rPr lang="en-US" sz="1100" dirty="0" err="1"/>
              <a:t>BreastCancer</a:t>
            </a:r>
            <a:r>
              <a:rPr lang="en-US" sz="1100" dirty="0"/>
              <a:t>/FactsandStatistics.html)</a:t>
            </a:r>
          </a:p>
        </p:txBody>
      </p:sp>
    </p:spTree>
    <p:extLst>
      <p:ext uri="{BB962C8B-B14F-4D97-AF65-F5344CB8AC3E}">
        <p14:creationId xmlns:p14="http://schemas.microsoft.com/office/powerpoint/2010/main" val="38833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1" y="100584"/>
            <a:ext cx="9975643" cy="813816"/>
          </a:xfrm>
        </p:spPr>
        <p:txBody>
          <a:bodyPr/>
          <a:lstStyle/>
          <a:p>
            <a:pPr algn="ctr"/>
            <a:r>
              <a:rPr lang="en-US" dirty="0"/>
              <a:t>Mammogram Analysis Challenge: Imagery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441198" indent="-285750"/>
            <a:r>
              <a:rPr lang="en-US" sz="1800" dirty="0"/>
              <a:t>Early detection of breast cancer with machine learning could have substantial benefits</a:t>
            </a:r>
          </a:p>
          <a:p>
            <a:pPr marL="441198" indent="-285750"/>
            <a:r>
              <a:rPr lang="en-US" sz="1800" dirty="0"/>
              <a:t>Improving radiologist predictive capability</a:t>
            </a:r>
            <a:r>
              <a:rPr lang="en-US" sz="1800" baseline="30000" dirty="0"/>
              <a:t>†</a:t>
            </a:r>
            <a:r>
              <a:rPr lang="en-US" sz="1800" dirty="0"/>
              <a:t> has the potential to save lives and reduce unnecessary surgeries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E7FD2-2DCF-4EC5-B8EE-1A1F3093ADDF}"/>
              </a:ext>
            </a:extLst>
          </p:cNvPr>
          <p:cNvSpPr txBox="1"/>
          <p:nvPr/>
        </p:nvSpPr>
        <p:spPr>
          <a:xfrm>
            <a:off x="3983881" y="2639044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Mammogram Image Classifications</a:t>
            </a:r>
            <a:r>
              <a:rPr lang="en-US" sz="1800" b="1" baseline="30000" dirty="0"/>
              <a:t>††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721C5-30A3-4CCB-A1A3-B8A5888601A5}"/>
              </a:ext>
            </a:extLst>
          </p:cNvPr>
          <p:cNvSpPr txBox="1"/>
          <p:nvPr/>
        </p:nvSpPr>
        <p:spPr>
          <a:xfrm>
            <a:off x="6365875" y="5920293"/>
            <a:ext cx="574299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/>
              <a:t>††</a:t>
            </a:r>
            <a:r>
              <a:rPr lang="en-US" sz="1050" dirty="0"/>
              <a:t>Data available through the publicly available Digital Database for Screening Mammography (DDSM) and the Curated Breast Imaging Subset of DDSM (CBIS-DDSM)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C8ED1-054A-40EA-8256-1BEE8B30497C}"/>
              </a:ext>
            </a:extLst>
          </p:cNvPr>
          <p:cNvSpPr txBox="1"/>
          <p:nvPr/>
        </p:nvSpPr>
        <p:spPr>
          <a:xfrm>
            <a:off x="348191" y="5969212"/>
            <a:ext cx="5742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aseline="30000" dirty="0">
                <a:latin typeface="+mj-lt"/>
              </a:rPr>
              <a:t>†</a:t>
            </a:r>
            <a:r>
              <a:rPr lang="en-US" sz="900" dirty="0">
                <a:latin typeface="+mj-lt"/>
              </a:rPr>
              <a:t>Average sensitivity of digital screening mammography in the US is 86.9%, and average specificity is 88.9% (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j-lt"/>
              </a:rPr>
              <a:t>Lehman, C. D.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+mj-lt"/>
              </a:rPr>
              <a:t>et al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+mj-lt"/>
              </a:rPr>
              <a:t>. National Performance Benchmarks for Modern Screening Digital Mammography, 2016)</a:t>
            </a:r>
            <a:endParaRPr lang="en-US" sz="900" dirty="0">
              <a:latin typeface="+mj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E63397C-CD4A-4DA3-8913-63C65A94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50635"/>
              </p:ext>
            </p:extLst>
          </p:nvPr>
        </p:nvGraphicFramePr>
        <p:xfrm>
          <a:off x="734296" y="3148358"/>
          <a:ext cx="11076801" cy="1792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1281003675"/>
                    </a:ext>
                  </a:extLst>
                </a:gridCol>
                <a:gridCol w="1808615">
                  <a:extLst>
                    <a:ext uri="{9D8B030D-6E8A-4147-A177-3AD203B41FA5}">
                      <a16:colId xmlns:a16="http://schemas.microsoft.com/office/drawing/2014/main" val="1618909307"/>
                    </a:ext>
                  </a:extLst>
                </a:gridCol>
                <a:gridCol w="1627022">
                  <a:extLst>
                    <a:ext uri="{9D8B030D-6E8A-4147-A177-3AD203B41FA5}">
                      <a16:colId xmlns:a16="http://schemas.microsoft.com/office/drawing/2014/main" val="2471626064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98472"/>
                    </a:ext>
                  </a:extLst>
                </a:gridCol>
                <a:gridCol w="1543922">
                  <a:extLst>
                    <a:ext uri="{9D8B030D-6E8A-4147-A177-3AD203B41FA5}">
                      <a16:colId xmlns:a16="http://schemas.microsoft.com/office/drawing/2014/main" val="1633138776"/>
                    </a:ext>
                  </a:extLst>
                </a:gridCol>
                <a:gridCol w="1903648">
                  <a:extLst>
                    <a:ext uri="{9D8B030D-6E8A-4147-A177-3AD203B41FA5}">
                      <a16:colId xmlns:a16="http://schemas.microsoft.com/office/drawing/2014/main" val="2910276772"/>
                    </a:ext>
                  </a:extLst>
                </a:gridCol>
              </a:tblGrid>
              <a:tr h="501207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 Calcification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Malignant Calcification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Malignant 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682213"/>
                  </a:ext>
                </a:extLst>
              </a:tr>
              <a:tr h="501207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Abbreviation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00139"/>
                  </a:ext>
                </a:extLst>
              </a:tr>
              <a:tr h="712635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 abnormality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Calcium deposits not linked to cancer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Non-cancerous lesions in tissue with little or no growth</a:t>
                      </a:r>
                    </a:p>
                    <a:p>
                      <a:pPr algn="ctr"/>
                      <a:r>
                        <a:rPr lang="en-US" sz="1200" dirty="0"/>
                        <a:t>(may increase future cancer risk)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Calcium deposits linked to cancer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Cancerous lesions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8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Mammogram Analysis Challenge: 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441198" indent="-285750"/>
            <a:r>
              <a:rPr lang="en-US" dirty="0"/>
              <a:t>Labeled image set contains 5000 greyscale mammography images each labeled based on radiologist diagnosis; unlabeled image set contains 1500 images</a:t>
            </a:r>
          </a:p>
        </p:txBody>
      </p:sp>
      <p:pic>
        <p:nvPicPr>
          <p:cNvPr id="10" name="Picture 9" descr="Two mammography Images">
            <a:extLst>
              <a:ext uri="{FF2B5EF4-FFF2-40B4-BE49-F238E27FC236}">
                <a16:creationId xmlns:a16="http://schemas.microsoft.com/office/drawing/2014/main" id="{46658C6B-EE76-40D9-A844-8551B39D8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2" y="7406185"/>
            <a:ext cx="3693824" cy="1853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0A51E-0794-4A04-A1CD-1C3369F66D4F}"/>
              </a:ext>
            </a:extLst>
          </p:cNvPr>
          <p:cNvSpPr txBox="1"/>
          <p:nvPr/>
        </p:nvSpPr>
        <p:spPr>
          <a:xfrm>
            <a:off x="665023" y="7123477"/>
            <a:ext cx="3023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Full Mammogram Image Example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0F4106-5A44-4981-BBD9-9BC23076F9CB}"/>
              </a:ext>
            </a:extLst>
          </p:cNvPr>
          <p:cNvGrpSpPr/>
          <p:nvPr/>
        </p:nvGrpSpPr>
        <p:grpSpPr>
          <a:xfrm>
            <a:off x="6498051" y="2047734"/>
            <a:ext cx="3484276" cy="4115765"/>
            <a:chOff x="6498051" y="2047734"/>
            <a:chExt cx="3484276" cy="411576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526BFA-D2B1-4CB3-B0BF-CCE5772F8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9531" y="2418555"/>
              <a:ext cx="3152796" cy="3429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91EAEF-0276-4035-B4EA-3757C52A23CC}"/>
                </a:ext>
              </a:extLst>
            </p:cNvPr>
            <p:cNvSpPr txBox="1"/>
            <p:nvPr/>
          </p:nvSpPr>
          <p:spPr>
            <a:xfrm>
              <a:off x="7043057" y="2047734"/>
              <a:ext cx="2899192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Cancerous Tissue Image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200" b="1" dirty="0"/>
                <a:t>binary label: 1 (P)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200" b="1" dirty="0"/>
                <a:t>multiclass label: 4 (MM)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43DBF3-5D35-4CB8-B478-82AE0B736E7B}"/>
                </a:ext>
              </a:extLst>
            </p:cNvPr>
            <p:cNvSpPr txBox="1"/>
            <p:nvPr/>
          </p:nvSpPr>
          <p:spPr>
            <a:xfrm rot="16200000">
              <a:off x="6278439" y="409869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pixels 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4B641C-E325-4488-B08C-A2C3BAED80BE}"/>
                </a:ext>
              </a:extLst>
            </p:cNvPr>
            <p:cNvSpPr txBox="1"/>
            <p:nvPr/>
          </p:nvSpPr>
          <p:spPr>
            <a:xfrm>
              <a:off x="8285120" y="5901889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pixels 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002260-9D8A-4845-B34A-6DD1835E5446}"/>
              </a:ext>
            </a:extLst>
          </p:cNvPr>
          <p:cNvGrpSpPr/>
          <p:nvPr/>
        </p:nvGrpSpPr>
        <p:grpSpPr>
          <a:xfrm>
            <a:off x="1598307" y="2047734"/>
            <a:ext cx="3523361" cy="4115765"/>
            <a:chOff x="1598307" y="2047734"/>
            <a:chExt cx="3523361" cy="41157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E4D598-4C21-4131-8710-8C8DFB92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873" y="2423748"/>
              <a:ext cx="3152795" cy="3429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ABDB7-3A7E-42D8-8AEC-A762597DB4BB}"/>
                </a:ext>
              </a:extLst>
            </p:cNvPr>
            <p:cNvSpPr txBox="1"/>
            <p:nvPr/>
          </p:nvSpPr>
          <p:spPr>
            <a:xfrm>
              <a:off x="2337912" y="2047734"/>
              <a:ext cx="254011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Healthy Tissue Image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200" b="1" dirty="0"/>
                <a:t>binary label: 0 (N)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200" b="1" dirty="0"/>
                <a:t>multiclass label: 0 (N)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F80EF8-0B78-493C-8E81-43926F1C8AA1}"/>
                </a:ext>
              </a:extLst>
            </p:cNvPr>
            <p:cNvSpPr txBox="1"/>
            <p:nvPr/>
          </p:nvSpPr>
          <p:spPr>
            <a:xfrm rot="16200000">
              <a:off x="1378695" y="4098693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pixels 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F068F7-62E5-4DF7-992B-99B17A8955AF}"/>
                </a:ext>
              </a:extLst>
            </p:cNvPr>
            <p:cNvSpPr txBox="1"/>
            <p:nvPr/>
          </p:nvSpPr>
          <p:spPr>
            <a:xfrm>
              <a:off x="3309483" y="5901889"/>
              <a:ext cx="7008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pixels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4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Mammogram Analysis Challenge:</a:t>
            </a:r>
            <a:br>
              <a:rPr lang="en-US" dirty="0"/>
            </a:br>
            <a:r>
              <a:rPr lang="en-US" dirty="0"/>
              <a:t>Submission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155448" indent="0">
              <a:buNone/>
            </a:pPr>
            <a:r>
              <a:rPr lang="en-US" sz="1800" dirty="0"/>
              <a:t>Submissions:</a:t>
            </a:r>
          </a:p>
          <a:p>
            <a:pPr marL="441198" indent="-285750"/>
            <a:r>
              <a:rPr lang="en-US" sz="1800" dirty="0"/>
              <a:t>Submit your models by predicting the classes of samples in provided (unlabeled) test data, pickling the predictions in a pandas </a:t>
            </a:r>
            <a:r>
              <a:rPr lang="en-US" sz="1800" dirty="0" err="1"/>
              <a:t>dataframe</a:t>
            </a:r>
            <a:r>
              <a:rPr lang="en-US" sz="1800" dirty="0"/>
              <a:t> object, and submitting the pickled file on discord</a:t>
            </a:r>
          </a:p>
          <a:p>
            <a:pPr marL="742950" lvl="1" indent="-285750"/>
            <a:r>
              <a:rPr lang="en-US" sz="1600" dirty="0"/>
              <a:t>Two sets of predictions should be provided, one for a binary classifier (detecting any abnormality) and one for a multiclass classifier (detecting the presence and type of abnormalities)</a:t>
            </a:r>
          </a:p>
          <a:p>
            <a:pPr marL="441198" indent="-285750"/>
            <a:r>
              <a:rPr lang="en-US" sz="1800" dirty="0" err="1"/>
              <a:t>Dataframes</a:t>
            </a:r>
            <a:r>
              <a:rPr lang="en-US" sz="1800" dirty="0"/>
              <a:t> should have 1500 rows (1 per test sample) and one column per class with the </a:t>
            </a:r>
            <a:r>
              <a:rPr lang="en-US" sz="1800" dirty="0" err="1"/>
              <a:t>ith</a:t>
            </a:r>
            <a:r>
              <a:rPr lang="en-US" sz="1800" dirty="0"/>
              <a:t> row containing the prediction scores for that sample in the test set (i.e. they should each fall in the interval from 0-1, with 1 being most likely)</a:t>
            </a:r>
          </a:p>
          <a:p>
            <a:pPr marL="742950" lvl="1" indent="-285750"/>
            <a:r>
              <a:rPr lang="en-US" sz="1600" dirty="0"/>
              <a:t>In addition please include columns containing the predicted class (represented by an integer) and the original index of each entry in the test data table (details/example provided in the notebook)</a:t>
            </a:r>
          </a:p>
          <a:p>
            <a:pPr marL="155448" indent="0">
              <a:buNone/>
            </a:pPr>
            <a:r>
              <a:rPr lang="en-US" sz="1800" dirty="0"/>
              <a:t>Scoring:</a:t>
            </a:r>
          </a:p>
          <a:p>
            <a:pPr marL="441198" indent="-285750"/>
            <a:r>
              <a:rPr lang="en-US" sz="1800" dirty="0"/>
              <a:t>Submissions will be scored based on:</a:t>
            </a:r>
          </a:p>
          <a:p>
            <a:pPr marL="742950" lvl="1" indent="-285750"/>
            <a:r>
              <a:rPr lang="en-US" sz="1600" dirty="0"/>
              <a:t>Area under the curve ROC curve for both binary and multiclass classifiers</a:t>
            </a:r>
          </a:p>
          <a:p>
            <a:pPr marL="742950" lvl="1" indent="-285750"/>
            <a:r>
              <a:rPr lang="en-US" sz="1600" dirty="0"/>
              <a:t>A weighted confusion matrix score (explained in notebook)</a:t>
            </a:r>
          </a:p>
          <a:p>
            <a:pPr marL="742950" lvl="1" indent="-285750"/>
            <a:r>
              <a:rPr lang="en-US" sz="1600" dirty="0"/>
              <a:t>Creativity</a:t>
            </a:r>
            <a:endParaRPr lang="en-US" sz="1800" dirty="0"/>
          </a:p>
          <a:p>
            <a:pPr marL="441198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14915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23590</TotalTime>
  <Words>532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(Body)</vt:lpstr>
      <vt:lpstr>Calibri</vt:lpstr>
      <vt:lpstr>Calibri Light</vt:lpstr>
      <vt:lpstr>Wingdings</vt:lpstr>
      <vt:lpstr>Lincoln_2012_v16x9</vt:lpstr>
      <vt:lpstr>Custom Design</vt:lpstr>
      <vt:lpstr>Week 3 Project: Mammogram Analysis Challenge</vt:lpstr>
      <vt:lpstr>Breast Cancer and Cancer Screening</vt:lpstr>
      <vt:lpstr>Mammogram Analysis Challenge: Imagery Classification</vt:lpstr>
      <vt:lpstr>Mammogram Analysis Challenge:  Images</vt:lpstr>
      <vt:lpstr>Mammogram Analysis Challenge: Submission and Scoring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Fourier Transform</dc:title>
  <dc:creator>Arena, Jeffrey - 1008 - MITLL</dc:creator>
  <cp:lastModifiedBy>Jeff Arena</cp:lastModifiedBy>
  <cp:revision>165</cp:revision>
  <dcterms:created xsi:type="dcterms:W3CDTF">2020-06-18T18:22:29Z</dcterms:created>
  <dcterms:modified xsi:type="dcterms:W3CDTF">2020-07-20T12:56:45Z</dcterms:modified>
</cp:coreProperties>
</file>