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sldIdLst>
    <p:sldId id="256" r:id="rId2"/>
    <p:sldId id="257" r:id="rId3"/>
    <p:sldId id="259" r:id="rId4"/>
    <p:sldId id="262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9176292-641C-474A-B0FB-759C9DB32E60}">
          <p14:sldIdLst>
            <p14:sldId id="256"/>
          </p14:sldIdLst>
        </p14:section>
        <p14:section name="Untitled Section" id="{FA7F6F72-058F-4A5D-9B72-9F51D44970A6}">
          <p14:sldIdLst>
            <p14:sldId id="257"/>
            <p14:sldId id="259"/>
            <p14:sldId id="262"/>
            <p14:sldId id="260"/>
            <p14:sldId id="261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4" autoAdjust="0"/>
    <p:restoredTop sz="94660"/>
  </p:normalViewPr>
  <p:slideViewPr>
    <p:cSldViewPr snapToGrid="0">
      <p:cViewPr varScale="1">
        <p:scale>
          <a:sx n="92" d="100"/>
          <a:sy n="92" d="100"/>
        </p:scale>
        <p:origin x="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12/30/2023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398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2B3-2D87-4CDF-B84B-C46E5F5D31F7}" type="datetime1">
              <a:rPr lang="en-US" smtClean="0"/>
              <a:t>12/30/2023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567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9E57-47B1-47B0-B526-3153E4B1E729}" type="datetime1">
              <a:rPr lang="en-US" smtClean="0"/>
              <a:t>12/30/2023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26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773D-8987-489A-A650-3D6F7D5C7C38}" type="datetime1">
              <a:rPr lang="en-US" smtClean="0"/>
              <a:t>12/30/2023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945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0C1-1D78-4D80-810D-E9E86F6E88AB}" type="datetime1">
              <a:rPr lang="en-US" smtClean="0"/>
              <a:t>12/30/2023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84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CBD8-1588-4B6B-B74D-87480DDE94C0}" type="datetime1">
              <a:rPr lang="en-US" smtClean="0"/>
              <a:t>12/30/2023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01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4440-721C-4D75-BD4F-4CFB3D51CDCA}" type="datetime1">
              <a:rPr lang="en-US" smtClean="0"/>
              <a:t>12/30/2023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76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A64-483B-4532-94FB-D8F90CB6DEE0}" type="datetime1">
              <a:rPr lang="en-US" smtClean="0"/>
              <a:t>12/30/2023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74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FB39-20FB-4E2E-B861-45B709B9C3C5}" type="datetime1">
              <a:rPr lang="en-US" smtClean="0"/>
              <a:t>12/30/2023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39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AC19-8BD6-476C-9770-8884373BCF00}" type="datetime1">
              <a:rPr lang="en-US" smtClean="0"/>
              <a:t>12/30/2023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89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8C53-8AD1-4F09-9486-FB3406B99CFA}" type="datetime1">
              <a:rPr lang="en-US" smtClean="0"/>
              <a:t>12/30/2023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6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BA543EDD-D0D2-447F-B24F-3717AF4B109D}" type="datetime1">
              <a:rPr lang="en-US" smtClean="0"/>
              <a:pPr/>
              <a:t>12/30/2023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804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5" r:id="rId2"/>
    <p:sldLayoutId id="2147483774" r:id="rId3"/>
    <p:sldLayoutId id="2147483773" r:id="rId4"/>
    <p:sldLayoutId id="2147483772" r:id="rId5"/>
    <p:sldLayoutId id="2147483771" r:id="rId6"/>
    <p:sldLayoutId id="2147483770" r:id="rId7"/>
    <p:sldLayoutId id="2147483769" r:id="rId8"/>
    <p:sldLayoutId id="2147483768" r:id="rId9"/>
    <p:sldLayoutId id="2147483767" r:id="rId10"/>
    <p:sldLayoutId id="21474837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6" name="Graphic 38">
            <a:extLst>
              <a:ext uri="{FF2B5EF4-FFF2-40B4-BE49-F238E27FC236}">
                <a16:creationId xmlns:a16="http://schemas.microsoft.com/office/drawing/2014/main" id="{8D5A7C7F-E3B1-44B8-9FDE-52A4B74F3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51257" y="285652"/>
            <a:ext cx="1910252" cy="709660"/>
            <a:chOff x="2267504" y="2540250"/>
            <a:chExt cx="1990951" cy="739640"/>
          </a:xfrm>
          <a:solidFill>
            <a:schemeClr val="tx1"/>
          </a:solidFill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D551F61-E0D5-44DC-BB30-6A62E23A2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5A4CF26-BA16-4F51-9327-A4077E384F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8" name="Graphic 38">
            <a:extLst>
              <a:ext uri="{FF2B5EF4-FFF2-40B4-BE49-F238E27FC236}">
                <a16:creationId xmlns:a16="http://schemas.microsoft.com/office/drawing/2014/main" id="{D405E706-6901-4726-A0FD-F352E0897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51257" y="285652"/>
            <a:ext cx="1910252" cy="709660"/>
            <a:chOff x="2267504" y="2540250"/>
            <a:chExt cx="1990951" cy="739640"/>
          </a:xfrm>
          <a:solidFill>
            <a:schemeClr val="tx1">
              <a:alpha val="20000"/>
            </a:schemeClr>
          </a:solidFill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AE1B075-9F48-41D0-A3D1-82A9BC43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E15D66E-AA4C-4B80-9271-41A345A789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99864689-43D0-436E-B71E-6F61D95EF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8555" y="1289904"/>
            <a:ext cx="5145145" cy="4483168"/>
            <a:chOff x="1674895" y="1345036"/>
            <a:chExt cx="5428610" cy="4210939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ED12A06-5C25-497A-9033-BA32B5D3E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D52755A-7F46-4B03-B1C9-F0C605CD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9CAF21A9-6F58-4C27-ABB4-F704F8757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699" y="1187311"/>
            <a:ext cx="5089552" cy="448337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2777F6-3129-11B4-CF90-F0E5885854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6412" y="1187310"/>
            <a:ext cx="3624471" cy="2577893"/>
          </a:xfrm>
        </p:spPr>
        <p:txBody>
          <a:bodyPr>
            <a:normAutofit/>
          </a:bodyPr>
          <a:lstStyle/>
          <a:p>
            <a:r>
              <a:rPr lang="en-US" sz="2900" dirty="0" err="1">
                <a:latin typeface="-apple-system"/>
              </a:rPr>
              <a:t>hoare's</a:t>
            </a:r>
            <a:r>
              <a:rPr lang="en-US" sz="2900" dirty="0">
                <a:latin typeface="-apple-system"/>
              </a:rPr>
              <a:t> partition</a:t>
            </a:r>
            <a:endParaRPr lang="en-US" sz="29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634971-07AA-1D71-A608-D1FBC2E931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6412" y="4497473"/>
            <a:ext cx="3624471" cy="8116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900" dirty="0"/>
              <a:t>Mohammed </a:t>
            </a:r>
            <a:r>
              <a:rPr lang="en-US" sz="1900" dirty="0" err="1"/>
              <a:t>adnan</a:t>
            </a:r>
            <a:endParaRPr lang="en-US" sz="1900" dirty="0"/>
          </a:p>
          <a:p>
            <a:pPr>
              <a:lnSpc>
                <a:spcPct val="100000"/>
              </a:lnSpc>
            </a:pPr>
            <a:r>
              <a:rPr lang="en-US" sz="1900" dirty="0"/>
              <a:t>224307</a:t>
            </a:r>
          </a:p>
        </p:txBody>
      </p:sp>
      <p:pic>
        <p:nvPicPr>
          <p:cNvPr id="4" name="Picture 3" descr="Colored pencils inside a pencil holder which is on top of a wood table">
            <a:extLst>
              <a:ext uri="{FF2B5EF4-FFF2-40B4-BE49-F238E27FC236}">
                <a16:creationId xmlns:a16="http://schemas.microsoft.com/office/drawing/2014/main" id="{3D1B6055-8B6B-7914-9C47-25B2426E4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174" y="1187520"/>
            <a:ext cx="3265352" cy="2179623"/>
          </a:xfrm>
          <a:prstGeom prst="rect">
            <a:avLst/>
          </a:prstGeom>
        </p:spPr>
      </p:pic>
      <p:sp>
        <p:nvSpPr>
          <p:cNvPr id="83" name="Graphic 212">
            <a:extLst>
              <a:ext uri="{FF2B5EF4-FFF2-40B4-BE49-F238E27FC236}">
                <a16:creationId xmlns:a16="http://schemas.microsoft.com/office/drawing/2014/main" id="{FC6B31EB-41A1-4598-9355-9BA3E1702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0647" y="1635889"/>
            <a:ext cx="663342" cy="663342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84" name="Graphic 212">
            <a:extLst>
              <a:ext uri="{FF2B5EF4-FFF2-40B4-BE49-F238E27FC236}">
                <a16:creationId xmlns:a16="http://schemas.microsoft.com/office/drawing/2014/main" id="{133B2AAB-4B79-4B0A-8F9F-4D58D0FF6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0647" y="1635889"/>
            <a:ext cx="663342" cy="663342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94D3E2A-B9E7-4003-A145-9FC44168D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307" y="4580404"/>
            <a:ext cx="406409" cy="406409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351E04DE-FFB1-44B7-AD73-813D33AC1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307" y="4580404"/>
            <a:ext cx="406409" cy="406409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Colored pencils inside a pencil holder which is on top of a wood table">
            <a:extLst>
              <a:ext uri="{FF2B5EF4-FFF2-40B4-BE49-F238E27FC236}">
                <a16:creationId xmlns:a16="http://schemas.microsoft.com/office/drawing/2014/main" id="{A242FBE1-FE1E-51B4-75D5-782262694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174" y="3488804"/>
            <a:ext cx="3265352" cy="217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913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6CB2F-34EF-9274-B60A-B3C07AF75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1049" y="366559"/>
            <a:ext cx="10515600" cy="1325563"/>
          </a:xfrm>
        </p:spPr>
        <p:txBody>
          <a:bodyPr/>
          <a:lstStyle/>
          <a:p>
            <a:r>
              <a:rPr lang="en-US" dirty="0"/>
              <a:t>Introduction and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F91009-2386-1F34-9BEB-860F9497090E}"/>
              </a:ext>
            </a:extLst>
          </p:cNvPr>
          <p:cNvSpPr txBox="1"/>
          <p:nvPr/>
        </p:nvSpPr>
        <p:spPr>
          <a:xfrm>
            <a:off x="210207" y="1880616"/>
            <a:ext cx="1139321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b="0" i="0" dirty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  <a:t>Hoare partition is an algorithm that is used to partition an array about a </a:t>
            </a:r>
            <a:r>
              <a:rPr lang="en-US" b="1" i="0" dirty="0">
                <a:solidFill>
                  <a:srgbClr val="090A0B"/>
                </a:solidFill>
                <a:effectLst/>
                <a:latin typeface="Arial" panose="020B0604020202020204" pitchFamily="34" charset="0"/>
              </a:rPr>
              <a:t>pivot</a:t>
            </a:r>
            <a:r>
              <a:rPr lang="en-US" b="0" i="0" dirty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  <a:t>. All elements </a:t>
            </a:r>
            <a:r>
              <a:rPr lang="en-US" b="1" i="0" dirty="0">
                <a:solidFill>
                  <a:srgbClr val="090A0B"/>
                </a:solidFill>
                <a:effectLst/>
                <a:latin typeface="Arial" panose="020B0604020202020204" pitchFamily="34" charset="0"/>
              </a:rPr>
              <a:t>smaller</a:t>
            </a:r>
            <a:r>
              <a:rPr lang="en-US" b="0" i="0" dirty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  <a:t> than the pivot are on it's </a:t>
            </a:r>
            <a:r>
              <a:rPr lang="en-US" b="1" i="0" dirty="0">
                <a:solidFill>
                  <a:srgbClr val="090A0B"/>
                </a:solidFill>
                <a:effectLst/>
                <a:latin typeface="Arial" panose="020B0604020202020204" pitchFamily="34" charset="0"/>
              </a:rPr>
              <a:t>left</a:t>
            </a:r>
            <a:r>
              <a:rPr lang="en-US" b="0" i="0" dirty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  <a:t> (in any order) and all elements </a:t>
            </a:r>
            <a:r>
              <a:rPr lang="en-US" b="1" i="0" dirty="0">
                <a:solidFill>
                  <a:srgbClr val="090A0B"/>
                </a:solidFill>
                <a:effectLst/>
                <a:latin typeface="Arial" panose="020B0604020202020204" pitchFamily="34" charset="0"/>
              </a:rPr>
              <a:t>greater</a:t>
            </a:r>
            <a:r>
              <a:rPr lang="en-US" b="0" i="0" dirty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  <a:t> than the pivot are on it's </a:t>
            </a:r>
            <a:r>
              <a:rPr lang="en-US" b="1" i="0" dirty="0">
                <a:solidFill>
                  <a:srgbClr val="090A0B"/>
                </a:solidFill>
                <a:effectLst/>
                <a:latin typeface="Arial" panose="020B0604020202020204" pitchFamily="34" charset="0"/>
              </a:rPr>
              <a:t>right</a:t>
            </a:r>
            <a:r>
              <a:rPr lang="en-US" b="0" i="0" dirty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  <a:t> (in any order).</a:t>
            </a:r>
          </a:p>
          <a:p>
            <a:pPr fontAlgn="base"/>
            <a:endParaRPr lang="en-US" dirty="0">
              <a:solidFill>
                <a:srgbClr val="3C484E"/>
              </a:solidFill>
              <a:latin typeface="Arial" panose="020B0604020202020204" pitchFamily="34" charset="0"/>
            </a:endParaRPr>
          </a:p>
          <a:p>
            <a:pPr fontAlgn="base"/>
            <a:endParaRPr lang="en-US" b="1" i="0" dirty="0">
              <a:solidFill>
                <a:srgbClr val="3C484E"/>
              </a:solidFill>
              <a:effectLst/>
              <a:latin typeface="Arial" panose="020B0604020202020204" pitchFamily="34" charset="0"/>
            </a:endParaRPr>
          </a:p>
          <a:p>
            <a:pPr fontAlgn="base"/>
            <a:endParaRPr lang="en-US" b="1" dirty="0">
              <a:solidFill>
                <a:srgbClr val="3C484E"/>
              </a:solidFill>
              <a:latin typeface="Arial" panose="020B0604020202020204" pitchFamily="34" charset="0"/>
            </a:endParaRPr>
          </a:p>
          <a:p>
            <a:pPr fontAlgn="base"/>
            <a:r>
              <a:rPr lang="en-US" b="0" i="0" dirty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  <a:t>Hoare partition is used in Quicksort which is an efficient, </a:t>
            </a:r>
            <a:r>
              <a:rPr lang="en-US" b="1" i="0" dirty="0">
                <a:effectLst/>
                <a:latin typeface="Arial" panose="020B0604020202020204" pitchFamily="34" charset="0"/>
              </a:rPr>
              <a:t>comparison-based</a:t>
            </a:r>
            <a:r>
              <a:rPr lang="en-US" b="0" i="0" dirty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  <a:t> sorting algorithm that works by dividing an array into smaller subarrays, sorting those subarrays, and then combining them to produce a </a:t>
            </a:r>
            <a:r>
              <a:rPr lang="en-US" b="1" i="0" dirty="0">
                <a:effectLst/>
                <a:latin typeface="Arial" panose="020B0604020202020204" pitchFamily="34" charset="0"/>
              </a:rPr>
              <a:t>fully sorted array</a:t>
            </a:r>
            <a:r>
              <a:rPr lang="en-US" b="0" i="0" dirty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  <a:t>. The partitioning step, which is often referred to as </a:t>
            </a:r>
            <a:r>
              <a:rPr lang="en-US" b="1" i="0" dirty="0">
                <a:effectLst/>
                <a:latin typeface="Arial" panose="020B0604020202020204" pitchFamily="34" charset="0"/>
              </a:rPr>
              <a:t>"Hoare's Partition Scheme," </a:t>
            </a:r>
            <a:r>
              <a:rPr lang="en-US" b="0" i="0" dirty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  <a:t>is one of the key components of </a:t>
            </a:r>
            <a:r>
              <a:rPr lang="en-US" b="1" i="0" dirty="0">
                <a:effectLst/>
                <a:latin typeface="Arial" panose="020B0604020202020204" pitchFamily="34" charset="0"/>
              </a:rPr>
              <a:t>quicksort</a:t>
            </a:r>
            <a:r>
              <a:rPr lang="en-US" b="0" i="0" dirty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  <a:t>.</a:t>
            </a:r>
            <a:endParaRPr lang="en-US" b="1" i="0" dirty="0">
              <a:solidFill>
                <a:srgbClr val="090A0B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00877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3" name="Oval 52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7" name="Graphic 38">
            <a:extLst>
              <a:ext uri="{FF2B5EF4-FFF2-40B4-BE49-F238E27FC236}">
                <a16:creationId xmlns:a16="http://schemas.microsoft.com/office/drawing/2014/main" id="{8D5A7C7F-E3B1-44B8-9FDE-52A4B74F3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51257" y="285652"/>
            <a:ext cx="1910252" cy="709660"/>
            <a:chOff x="2267504" y="2540250"/>
            <a:chExt cx="1990951" cy="739640"/>
          </a:xfrm>
          <a:solidFill>
            <a:schemeClr val="tx1"/>
          </a:solidFill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6D551F61-E0D5-44DC-BB30-6A62E23A2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F5A4CF26-BA16-4F51-9327-A4077E384F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1" name="Graphic 38">
            <a:extLst>
              <a:ext uri="{FF2B5EF4-FFF2-40B4-BE49-F238E27FC236}">
                <a16:creationId xmlns:a16="http://schemas.microsoft.com/office/drawing/2014/main" id="{D405E706-6901-4726-A0FD-F352E0897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51257" y="285652"/>
            <a:ext cx="1910252" cy="709660"/>
            <a:chOff x="2267504" y="2540250"/>
            <a:chExt cx="1990951" cy="739640"/>
          </a:xfrm>
          <a:solidFill>
            <a:schemeClr val="tx1">
              <a:alpha val="20000"/>
            </a:schemeClr>
          </a:solidFill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AE1B075-9F48-41D0-A3D1-82A9BC43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E15D66E-AA4C-4B80-9271-41A345A789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9864689-43D0-436E-B71E-6F61D95EF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8555" y="1289904"/>
            <a:ext cx="5145145" cy="4483168"/>
            <a:chOff x="1674895" y="1345036"/>
            <a:chExt cx="5428610" cy="4210939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9ED12A06-5C25-497A-9033-BA32B5D3E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D52755A-7F46-4B03-B1C9-F0C605CD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9CAF21A9-6F58-4C27-ABB4-F704F8757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699" y="1187311"/>
            <a:ext cx="5089552" cy="448337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Graphic 212">
            <a:extLst>
              <a:ext uri="{FF2B5EF4-FFF2-40B4-BE49-F238E27FC236}">
                <a16:creationId xmlns:a16="http://schemas.microsoft.com/office/drawing/2014/main" id="{FC6B31EB-41A1-4598-9355-9BA3E1702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0647" y="1635889"/>
            <a:ext cx="663342" cy="663342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73" name="Graphic 212">
            <a:extLst>
              <a:ext uri="{FF2B5EF4-FFF2-40B4-BE49-F238E27FC236}">
                <a16:creationId xmlns:a16="http://schemas.microsoft.com/office/drawing/2014/main" id="{133B2AAB-4B79-4B0A-8F9F-4D58D0FF6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0647" y="1635889"/>
            <a:ext cx="663342" cy="663342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94D3E2A-B9E7-4003-A145-9FC44168D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307" y="4580404"/>
            <a:ext cx="406409" cy="406409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51E04DE-FFB1-44B7-AD73-813D33AC1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307" y="4580404"/>
            <a:ext cx="406409" cy="406409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DFA493-EA91-2176-03CC-5FD68EA092B9}"/>
              </a:ext>
            </a:extLst>
          </p:cNvPr>
          <p:cNvSpPr txBox="1"/>
          <p:nvPr/>
        </p:nvSpPr>
        <p:spPr>
          <a:xfrm>
            <a:off x="1076769" y="1475442"/>
            <a:ext cx="495548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3C484E"/>
                </a:solidFill>
                <a:effectLst/>
                <a:latin typeface="inherit"/>
              </a:rPr>
              <a:t>Initialize two pointers L and H where L is for the element at the smallest index and the other, H is for the element at the highest index.</a:t>
            </a:r>
          </a:p>
          <a:p>
            <a:pPr algn="l" fontAlgn="base">
              <a:buFont typeface="+mj-lt"/>
              <a:buAutoNum type="arabicPeriod"/>
            </a:pPr>
            <a:endParaRPr lang="en-US" b="0" i="0" dirty="0">
              <a:solidFill>
                <a:srgbClr val="3C484E"/>
              </a:solidFill>
              <a:effectLst/>
              <a:latin typeface="inherit"/>
            </a:endParaRP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3C484E"/>
                </a:solidFill>
                <a:effectLst/>
                <a:latin typeface="inherit"/>
              </a:rPr>
              <a:t>The pivot </a:t>
            </a:r>
            <a:r>
              <a:rPr lang="en-US" dirty="0">
                <a:solidFill>
                  <a:srgbClr val="3C484E"/>
                </a:solidFill>
                <a:latin typeface="inherit"/>
              </a:rPr>
              <a:t>in the middle of the array</a:t>
            </a:r>
            <a:r>
              <a:rPr lang="en-US" b="0" i="0" dirty="0">
                <a:solidFill>
                  <a:srgbClr val="3C484E"/>
                </a:solidFill>
                <a:effectLst/>
                <a:latin typeface="inherit"/>
              </a:rPr>
              <a:t>.</a:t>
            </a:r>
          </a:p>
          <a:p>
            <a:pPr algn="l" fontAlgn="base">
              <a:buFont typeface="+mj-lt"/>
              <a:buAutoNum type="arabicPeriod"/>
            </a:pPr>
            <a:endParaRPr lang="en-US" dirty="0">
              <a:solidFill>
                <a:srgbClr val="3C484E"/>
              </a:solidFill>
              <a:latin typeface="inherit"/>
            </a:endParaRPr>
          </a:p>
          <a:p>
            <a:pPr fontAlgn="base">
              <a:buFont typeface="+mj-lt"/>
              <a:buAutoNum type="arabicPeriod"/>
            </a:pPr>
            <a:r>
              <a:rPr lang="en-US" b="0" i="0" dirty="0">
                <a:solidFill>
                  <a:srgbClr val="3C484E"/>
                </a:solidFill>
                <a:effectLst/>
                <a:latin typeface="inherit"/>
              </a:rPr>
              <a:t>Do this:</a:t>
            </a:r>
            <a:br>
              <a:rPr lang="en-US" b="0" i="0" dirty="0">
                <a:solidFill>
                  <a:srgbClr val="3C484E"/>
                </a:solidFill>
                <a:effectLst/>
                <a:latin typeface="inherit"/>
              </a:rPr>
            </a:br>
            <a:r>
              <a:rPr lang="en-US" b="0" i="0" dirty="0">
                <a:solidFill>
                  <a:srgbClr val="3C484E"/>
                </a:solidFill>
                <a:effectLst/>
                <a:latin typeface="inherit"/>
              </a:rPr>
              <a:t>Keep increasing </a:t>
            </a:r>
            <a:r>
              <a:rPr lang="en-US" b="0" i="0" dirty="0" err="1">
                <a:solidFill>
                  <a:srgbClr val="3C484E"/>
                </a:solidFill>
                <a:effectLst/>
                <a:latin typeface="inherit"/>
              </a:rPr>
              <a:t>i</a:t>
            </a:r>
            <a:r>
              <a:rPr lang="en-US" b="0" i="0" dirty="0">
                <a:solidFill>
                  <a:srgbClr val="3C484E"/>
                </a:solidFill>
                <a:effectLst/>
                <a:latin typeface="inherit"/>
              </a:rPr>
              <a:t> while </a:t>
            </a:r>
            <a:r>
              <a:rPr lang="en-US" b="0" i="0" dirty="0" err="1">
                <a:solidFill>
                  <a:srgbClr val="3C484E"/>
                </a:solidFill>
                <a:effectLst/>
                <a:latin typeface="inherit"/>
              </a:rPr>
              <a:t>arr</a:t>
            </a:r>
            <a:r>
              <a:rPr lang="en-US" b="0" i="0" dirty="0">
                <a:solidFill>
                  <a:srgbClr val="3C484E"/>
                </a:solidFill>
                <a:effectLst/>
                <a:latin typeface="inherit"/>
              </a:rPr>
              <a:t>[</a:t>
            </a:r>
            <a:r>
              <a:rPr lang="en-US" b="0" i="0" dirty="0" err="1">
                <a:solidFill>
                  <a:srgbClr val="3C484E"/>
                </a:solidFill>
                <a:effectLst/>
                <a:latin typeface="inherit"/>
              </a:rPr>
              <a:t>i</a:t>
            </a:r>
            <a:r>
              <a:rPr lang="en-US" b="0" i="0" dirty="0">
                <a:solidFill>
                  <a:srgbClr val="3C484E"/>
                </a:solidFill>
                <a:effectLst/>
                <a:latin typeface="inherit"/>
              </a:rPr>
              <a:t>] &lt; pivot.</a:t>
            </a:r>
            <a:br>
              <a:rPr lang="en-US" b="0" i="0" dirty="0">
                <a:solidFill>
                  <a:srgbClr val="3C484E"/>
                </a:solidFill>
                <a:effectLst/>
                <a:latin typeface="inherit"/>
              </a:rPr>
            </a:br>
            <a:r>
              <a:rPr lang="en-US" b="0" i="0" dirty="0">
                <a:solidFill>
                  <a:srgbClr val="3C484E"/>
                </a:solidFill>
                <a:effectLst/>
                <a:latin typeface="inherit"/>
              </a:rPr>
              <a:t>Keep decreasing j while </a:t>
            </a:r>
            <a:r>
              <a:rPr lang="en-US" b="0" i="0" dirty="0" err="1">
                <a:solidFill>
                  <a:srgbClr val="3C484E"/>
                </a:solidFill>
                <a:effectLst/>
                <a:latin typeface="inherit"/>
              </a:rPr>
              <a:t>arr</a:t>
            </a:r>
            <a:r>
              <a:rPr lang="en-US" b="0" i="0" dirty="0">
                <a:solidFill>
                  <a:srgbClr val="3C484E"/>
                </a:solidFill>
                <a:effectLst/>
                <a:latin typeface="inherit"/>
              </a:rPr>
              <a:t>[j] &gt; pivot.</a:t>
            </a:r>
            <a:br>
              <a:rPr lang="en-US" b="0" i="0" dirty="0">
                <a:solidFill>
                  <a:srgbClr val="3C484E"/>
                </a:solidFill>
                <a:effectLst/>
                <a:latin typeface="inherit"/>
              </a:rPr>
            </a:br>
            <a:r>
              <a:rPr lang="en-US" b="0" i="0" dirty="0">
                <a:solidFill>
                  <a:srgbClr val="3C484E"/>
                </a:solidFill>
                <a:effectLst/>
                <a:latin typeface="inherit"/>
              </a:rPr>
              <a:t>If </a:t>
            </a:r>
            <a:r>
              <a:rPr lang="en-US" b="0" i="0" dirty="0" err="1">
                <a:solidFill>
                  <a:srgbClr val="3C484E"/>
                </a:solidFill>
                <a:effectLst/>
                <a:latin typeface="inherit"/>
              </a:rPr>
              <a:t>i</a:t>
            </a:r>
            <a:r>
              <a:rPr lang="en-US" b="0" i="0" dirty="0">
                <a:solidFill>
                  <a:srgbClr val="3C484E"/>
                </a:solidFill>
                <a:effectLst/>
                <a:latin typeface="inherit"/>
              </a:rPr>
              <a:t> &gt;= j, return j.</a:t>
            </a:r>
            <a:endParaRPr lang="en-US" dirty="0">
              <a:solidFill>
                <a:srgbClr val="3C484E"/>
              </a:solidFill>
              <a:latin typeface="inherit"/>
            </a:endParaRPr>
          </a:p>
          <a:p>
            <a:pPr fontAlgn="base"/>
            <a:r>
              <a:rPr lang="en-US" b="0" i="0" dirty="0">
                <a:solidFill>
                  <a:srgbClr val="3C484E"/>
                </a:solidFill>
                <a:effectLst/>
                <a:latin typeface="inherit"/>
              </a:rPr>
              <a:t>else swap(</a:t>
            </a:r>
            <a:r>
              <a:rPr lang="en-US" b="0" i="0" dirty="0" err="1">
                <a:solidFill>
                  <a:srgbClr val="3C484E"/>
                </a:solidFill>
                <a:effectLst/>
                <a:latin typeface="inherit"/>
              </a:rPr>
              <a:t>arr</a:t>
            </a:r>
            <a:r>
              <a:rPr lang="en-US" b="0" i="0" dirty="0">
                <a:solidFill>
                  <a:srgbClr val="3C484E"/>
                </a:solidFill>
                <a:effectLst/>
                <a:latin typeface="inherit"/>
              </a:rPr>
              <a:t>[</a:t>
            </a:r>
            <a:r>
              <a:rPr lang="en-US" b="0" i="0" dirty="0" err="1">
                <a:solidFill>
                  <a:srgbClr val="3C484E"/>
                </a:solidFill>
                <a:effectLst/>
                <a:latin typeface="inherit"/>
              </a:rPr>
              <a:t>i</a:t>
            </a:r>
            <a:r>
              <a:rPr lang="en-US" b="0" i="0" dirty="0">
                <a:solidFill>
                  <a:srgbClr val="3C484E"/>
                </a:solidFill>
                <a:effectLst/>
                <a:latin typeface="inherit"/>
              </a:rPr>
              <a:t>], </a:t>
            </a:r>
            <a:r>
              <a:rPr lang="en-US" b="0" i="0" dirty="0" err="1">
                <a:solidFill>
                  <a:srgbClr val="3C484E"/>
                </a:solidFill>
                <a:effectLst/>
                <a:latin typeface="inherit"/>
              </a:rPr>
              <a:t>arr</a:t>
            </a:r>
            <a:r>
              <a:rPr lang="en-US" b="0" i="0" dirty="0">
                <a:solidFill>
                  <a:srgbClr val="3C484E"/>
                </a:solidFill>
                <a:effectLst/>
                <a:latin typeface="inherit"/>
              </a:rPr>
              <a:t>[j]);</a:t>
            </a:r>
          </a:p>
          <a:p>
            <a:pPr fontAlgn="base">
              <a:buFont typeface="+mj-lt"/>
              <a:buAutoNum type="arabicPeriod"/>
            </a:pPr>
            <a:endParaRPr lang="en-US" dirty="0">
              <a:solidFill>
                <a:srgbClr val="3C484E"/>
              </a:solidFill>
              <a:latin typeface="inherit"/>
            </a:endParaRPr>
          </a:p>
          <a:p>
            <a:pPr fontAlgn="base">
              <a:buFont typeface="+mj-lt"/>
              <a:buAutoNum type="arabicPeriod"/>
            </a:pPr>
            <a:endParaRPr lang="en-US" b="0" i="0" dirty="0">
              <a:solidFill>
                <a:srgbClr val="3C484E"/>
              </a:solidFill>
              <a:effectLst/>
              <a:latin typeface="inherit"/>
            </a:endParaRPr>
          </a:p>
          <a:p>
            <a:pPr algn="l" fontAlgn="base">
              <a:buFont typeface="+mj-lt"/>
              <a:buAutoNum type="arabicPeriod"/>
            </a:pPr>
            <a:endParaRPr lang="en-US" b="0" i="0" dirty="0">
              <a:solidFill>
                <a:srgbClr val="3C484E"/>
              </a:solidFill>
              <a:effectLst/>
              <a:latin typeface="inherit"/>
            </a:endParaRPr>
          </a:p>
          <a:p>
            <a:pPr fontAlgn="base"/>
            <a:endParaRPr lang="en-US" dirty="0">
              <a:solidFill>
                <a:srgbClr val="3C484E"/>
              </a:solidFill>
              <a:latin typeface="Arial" panose="020B0604020202020204" pitchFamily="34" charset="0"/>
            </a:endParaRPr>
          </a:p>
        </p:txBody>
      </p:sp>
      <p:pic>
        <p:nvPicPr>
          <p:cNvPr id="5" name="Content Placeholder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D4E6151E-6576-C72B-3BD4-C9A8A3AAF5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290" y="87379"/>
            <a:ext cx="4793011" cy="4064726"/>
          </a:xfrm>
        </p:spPr>
      </p:pic>
      <p:pic>
        <p:nvPicPr>
          <p:cNvPr id="11" name="Picture 10" descr="A computer screen with text and numbers&#10;&#10;Description automatically generated">
            <a:extLst>
              <a:ext uri="{FF2B5EF4-FFF2-40B4-BE49-F238E27FC236}">
                <a16:creationId xmlns:a16="http://schemas.microsoft.com/office/drawing/2014/main" id="{401AA5FD-FF38-59BF-A4C9-D5AD78A83E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290" y="4239484"/>
            <a:ext cx="4316247" cy="253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343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numbers and circles&#10;&#10;Description automatically generated">
            <a:extLst>
              <a:ext uri="{FF2B5EF4-FFF2-40B4-BE49-F238E27FC236}">
                <a16:creationId xmlns:a16="http://schemas.microsoft.com/office/drawing/2014/main" id="{C352C7A6-98E5-77D2-E1F5-3B7F70A3ED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01" y="143940"/>
            <a:ext cx="6219622" cy="5074994"/>
          </a:xfrm>
          <a:prstGeom prst="rect">
            <a:avLst/>
          </a:prstGeom>
        </p:spPr>
      </p:pic>
      <p:pic>
        <p:nvPicPr>
          <p:cNvPr id="6" name="Content Placeholder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F771911D-662B-188E-6A58-67B596B805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358" y="143940"/>
            <a:ext cx="4793011" cy="4152105"/>
          </a:xfrm>
        </p:spPr>
      </p:pic>
    </p:spTree>
    <p:extLst>
      <p:ext uri="{BB962C8B-B14F-4D97-AF65-F5344CB8AC3E}">
        <p14:creationId xmlns:p14="http://schemas.microsoft.com/office/powerpoint/2010/main" val="4286465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CB32F-8364-EA76-BA17-3B767FD91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9488" y="407855"/>
            <a:ext cx="10515600" cy="1325563"/>
          </a:xfrm>
        </p:spPr>
        <p:txBody>
          <a:bodyPr/>
          <a:lstStyle/>
          <a:p>
            <a:r>
              <a:rPr lang="en-US" b="1" i="0" dirty="0">
                <a:solidFill>
                  <a:srgbClr val="090A0B"/>
                </a:solidFill>
                <a:effectLst/>
                <a:latin typeface="-apple-system"/>
              </a:rPr>
              <a:t>Time Complexity of Hoare Partition</a:t>
            </a:r>
            <a:br>
              <a:rPr lang="en-US" b="1" i="0" dirty="0">
                <a:solidFill>
                  <a:srgbClr val="090A0B"/>
                </a:solidFill>
                <a:effectLst/>
                <a:latin typeface="-apple-system"/>
              </a:rPr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ED4848A-0BC2-3F5D-43C8-32B2075CE005}"/>
                  </a:ext>
                </a:extLst>
              </p:cNvPr>
              <p:cNvSpPr txBox="1"/>
              <p:nvPr/>
            </p:nvSpPr>
            <p:spPr>
              <a:xfrm>
                <a:off x="565042" y="1432516"/>
                <a:ext cx="4955482" cy="28623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base"/>
                <a:r>
                  <a:rPr lang="en-US" sz="3600" dirty="0">
                    <a:solidFill>
                      <a:srgbClr val="3C484E"/>
                    </a:solidFill>
                    <a:latin typeface="inherit"/>
                  </a:rPr>
                  <a:t>T(n)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sz="3600" i="1" smtClean="0">
                            <a:solidFill>
                              <a:srgbClr val="3C484E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sz="3600" i="1" smtClean="0">
                            <a:solidFill>
                              <a:srgbClr val="3C484E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sz="3600" i="1" smtClean="0">
                            <a:solidFill>
                              <a:srgbClr val="3C484E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3600" b="0" i="1" smtClean="0">
                            <a:solidFill>
                              <a:srgbClr val="3C484E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3600" b="0" i="1" smtClean="0">
                            <a:solidFill>
                              <a:srgbClr val="3C484E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nary>
                  </m:oMath>
                </a14:m>
                <a:endParaRPr lang="en-US" sz="3600" dirty="0">
                  <a:solidFill>
                    <a:srgbClr val="3C484E"/>
                  </a:solidFill>
                  <a:latin typeface="inherit"/>
                </a:endParaRPr>
              </a:p>
              <a:p>
                <a:pPr fontAlgn="base"/>
                <a:r>
                  <a:rPr lang="en-US" sz="3600" dirty="0">
                    <a:solidFill>
                      <a:srgbClr val="3C484E"/>
                    </a:solidFill>
                    <a:latin typeface="inherit"/>
                  </a:rPr>
                  <a:t>T(n) = n - 0 + 1</a:t>
                </a:r>
              </a:p>
              <a:p>
                <a:pPr fontAlgn="base"/>
                <a:r>
                  <a:rPr lang="en-US" sz="3600" dirty="0">
                    <a:solidFill>
                      <a:srgbClr val="3C484E"/>
                    </a:solidFill>
                    <a:latin typeface="inherit"/>
                  </a:rPr>
                  <a:t>T(n) = o(n)</a:t>
                </a:r>
              </a:p>
              <a:p>
                <a:pPr fontAlgn="base"/>
                <a:endParaRPr lang="en-US" dirty="0">
                  <a:solidFill>
                    <a:srgbClr val="3C484E"/>
                  </a:solidFill>
                  <a:latin typeface="inherit"/>
                </a:endParaRPr>
              </a:p>
              <a:p>
                <a:pPr fontAlgn="base">
                  <a:buFont typeface="+mj-lt"/>
                  <a:buAutoNum type="arabicPeriod"/>
                </a:pPr>
                <a:endParaRPr lang="en-US" b="0" i="0" dirty="0">
                  <a:solidFill>
                    <a:srgbClr val="3C484E"/>
                  </a:solidFill>
                  <a:effectLst/>
                  <a:latin typeface="inherit"/>
                </a:endParaRPr>
              </a:p>
              <a:p>
                <a:pPr algn="l" fontAlgn="base">
                  <a:buFont typeface="+mj-lt"/>
                  <a:buAutoNum type="arabicPeriod"/>
                </a:pPr>
                <a:endParaRPr lang="en-US" b="0" i="0" dirty="0">
                  <a:solidFill>
                    <a:srgbClr val="3C484E"/>
                  </a:solidFill>
                  <a:effectLst/>
                  <a:latin typeface="inherit"/>
                </a:endParaRPr>
              </a:p>
              <a:p>
                <a:pPr fontAlgn="base"/>
                <a:endParaRPr lang="en-US" dirty="0">
                  <a:solidFill>
                    <a:srgbClr val="3C484E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ED4848A-0BC2-3F5D-43C8-32B2075CE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42" y="1432516"/>
                <a:ext cx="4955482" cy="2862322"/>
              </a:xfrm>
              <a:prstGeom prst="rect">
                <a:avLst/>
              </a:prstGeom>
              <a:blipFill>
                <a:blip r:embed="rId2"/>
                <a:stretch>
                  <a:fillRect l="-3813" t="-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Content Placeholder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F3141F88-7E70-50AF-43B8-F29DF2F049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101" y="1203122"/>
            <a:ext cx="4793011" cy="4987953"/>
          </a:xfrm>
        </p:spPr>
      </p:pic>
    </p:spTree>
    <p:extLst>
      <p:ext uri="{BB962C8B-B14F-4D97-AF65-F5344CB8AC3E}">
        <p14:creationId xmlns:p14="http://schemas.microsoft.com/office/powerpoint/2010/main" val="920620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83839-FBBE-8D5F-C41C-59530A83C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90A0B"/>
                </a:solidFill>
                <a:effectLst/>
                <a:latin typeface="-apple-system"/>
              </a:rPr>
              <a:t>    Time Complexity of Hoare Partition</a:t>
            </a:r>
            <a:br>
              <a:rPr lang="en-US" b="1" i="0" dirty="0">
                <a:solidFill>
                  <a:srgbClr val="090A0B"/>
                </a:solidFill>
                <a:effectLst/>
                <a:latin typeface="-apple-system"/>
              </a:rPr>
            </a:br>
            <a:r>
              <a:rPr lang="en-US" b="1" i="0" dirty="0">
                <a:solidFill>
                  <a:srgbClr val="090A0B"/>
                </a:solidFill>
                <a:effectLst/>
                <a:latin typeface="-apple-system"/>
              </a:rPr>
              <a:t>                      with the quick sort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ED2255-C8BE-BF5A-7412-A0FE2F3E0B3A}"/>
              </a:ext>
            </a:extLst>
          </p:cNvPr>
          <p:cNvSpPr txBox="1"/>
          <p:nvPr/>
        </p:nvSpPr>
        <p:spPr>
          <a:xfrm>
            <a:off x="414040" y="1789179"/>
            <a:ext cx="49554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endParaRPr lang="en-US" dirty="0">
              <a:solidFill>
                <a:srgbClr val="3C484E"/>
              </a:solidFill>
              <a:latin typeface="inherit"/>
            </a:endParaRPr>
          </a:p>
          <a:p>
            <a:pPr fontAlgn="base">
              <a:buFont typeface="+mj-lt"/>
              <a:buAutoNum type="arabicPeriod"/>
            </a:pPr>
            <a:endParaRPr lang="en-US" b="0" i="0" dirty="0">
              <a:solidFill>
                <a:srgbClr val="3C484E"/>
              </a:solidFill>
              <a:effectLst/>
              <a:latin typeface="inherit"/>
            </a:endParaRPr>
          </a:p>
          <a:p>
            <a:pPr algn="l" fontAlgn="base">
              <a:buFont typeface="+mj-lt"/>
              <a:buAutoNum type="arabicPeriod"/>
            </a:pPr>
            <a:endParaRPr lang="en-US" b="0" i="0" dirty="0">
              <a:solidFill>
                <a:srgbClr val="3C484E"/>
              </a:solidFill>
              <a:effectLst/>
              <a:latin typeface="inherit"/>
            </a:endParaRPr>
          </a:p>
          <a:p>
            <a:pPr fontAlgn="base"/>
            <a:endParaRPr lang="en-US" dirty="0">
              <a:solidFill>
                <a:srgbClr val="3C484E"/>
              </a:solidFill>
              <a:latin typeface="Arial" panose="020B0604020202020204" pitchFamily="34" charset="0"/>
            </a:endParaRPr>
          </a:p>
        </p:txBody>
      </p:sp>
      <p:pic>
        <p:nvPicPr>
          <p:cNvPr id="5" name="Picture 4" descr="A computer screen with text and numbers&#10;&#10;Description automatically generated">
            <a:extLst>
              <a:ext uri="{FF2B5EF4-FFF2-40B4-BE49-F238E27FC236}">
                <a16:creationId xmlns:a16="http://schemas.microsoft.com/office/drawing/2014/main" id="{5EACA17D-C276-F3A7-59E4-5A54F6BD1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144" y="1690688"/>
            <a:ext cx="4316247" cy="33118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320F23-F1B5-C9C2-F4D6-4C135970D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622" y="1534498"/>
            <a:ext cx="5876378" cy="530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553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DA88750-77BE-6835-0393-2D25075518D8}"/>
              </a:ext>
            </a:extLst>
          </p:cNvPr>
          <p:cNvSpPr txBox="1"/>
          <p:nvPr/>
        </p:nvSpPr>
        <p:spPr>
          <a:xfrm>
            <a:off x="6663355" y="217141"/>
            <a:ext cx="495548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buFont typeface="+mj-lt"/>
              <a:buAutoNum type="arabicPeriod"/>
            </a:pPr>
            <a:endParaRPr lang="en-US" sz="1400" dirty="0">
              <a:solidFill>
                <a:srgbClr val="3C484E"/>
              </a:solidFill>
              <a:latin typeface="inherit"/>
            </a:endParaRPr>
          </a:p>
          <a:p>
            <a:pPr fontAlgn="base">
              <a:buFont typeface="+mj-lt"/>
              <a:buAutoNum type="arabicPeriod"/>
            </a:pPr>
            <a:endParaRPr lang="en-US" sz="1400" b="0" i="0" dirty="0">
              <a:solidFill>
                <a:srgbClr val="3C484E"/>
              </a:solidFill>
              <a:effectLst/>
              <a:latin typeface="inherit"/>
            </a:endParaRPr>
          </a:p>
          <a:p>
            <a:pPr algn="l" fontAlgn="base">
              <a:buFont typeface="+mj-lt"/>
              <a:buAutoNum type="arabicPeriod"/>
            </a:pPr>
            <a:endParaRPr lang="en-US" sz="1400" b="0" i="0" dirty="0">
              <a:solidFill>
                <a:srgbClr val="3C484E"/>
              </a:solidFill>
              <a:effectLst/>
              <a:latin typeface="inherit"/>
            </a:endParaRPr>
          </a:p>
          <a:p>
            <a:pPr fontAlgn="base"/>
            <a:r>
              <a:rPr lang="en-US" sz="4000" dirty="0">
                <a:solidFill>
                  <a:srgbClr val="3C484E"/>
                </a:solidFill>
                <a:latin typeface="Arial" panose="020B0604020202020204" pitchFamily="34" charset="0"/>
              </a:rPr>
              <a:t>Worst</a:t>
            </a:r>
            <a:r>
              <a:rPr lang="en-US" sz="3200" dirty="0">
                <a:solidFill>
                  <a:srgbClr val="3C484E"/>
                </a:solidFill>
                <a:latin typeface="Arial" panose="020B0604020202020204" pitchFamily="34" charset="0"/>
              </a:rPr>
              <a:t> </a:t>
            </a:r>
            <a:r>
              <a:rPr lang="en-US" sz="4800" dirty="0">
                <a:solidFill>
                  <a:srgbClr val="3C484E"/>
                </a:solidFill>
                <a:latin typeface="Arial" panose="020B0604020202020204" pitchFamily="34" charset="0"/>
              </a:rPr>
              <a:t>case</a:t>
            </a:r>
            <a:r>
              <a:rPr lang="en-US" sz="3200" dirty="0">
                <a:solidFill>
                  <a:srgbClr val="3C484E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79905F-196A-1C59-E7E6-963FD9E26568}"/>
              </a:ext>
            </a:extLst>
          </p:cNvPr>
          <p:cNvSpPr txBox="1"/>
          <p:nvPr/>
        </p:nvSpPr>
        <p:spPr>
          <a:xfrm>
            <a:off x="1473710" y="217141"/>
            <a:ext cx="495548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buFont typeface="+mj-lt"/>
              <a:buAutoNum type="arabicPeriod"/>
            </a:pPr>
            <a:endParaRPr lang="en-US" dirty="0">
              <a:solidFill>
                <a:srgbClr val="3C484E"/>
              </a:solidFill>
              <a:latin typeface="inherit"/>
            </a:endParaRPr>
          </a:p>
          <a:p>
            <a:pPr fontAlgn="base">
              <a:buFont typeface="+mj-lt"/>
              <a:buAutoNum type="arabicPeriod"/>
            </a:pPr>
            <a:endParaRPr lang="en-US" b="0" i="0" dirty="0">
              <a:solidFill>
                <a:srgbClr val="3C484E"/>
              </a:solidFill>
              <a:effectLst/>
              <a:latin typeface="inherit"/>
            </a:endParaRPr>
          </a:p>
          <a:p>
            <a:pPr algn="l" fontAlgn="base">
              <a:buFont typeface="+mj-lt"/>
              <a:buAutoNum type="arabicPeriod"/>
            </a:pPr>
            <a:endParaRPr lang="en-US" b="0" i="0" dirty="0">
              <a:solidFill>
                <a:srgbClr val="3C484E"/>
              </a:solidFill>
              <a:effectLst/>
              <a:latin typeface="inherit"/>
            </a:endParaRPr>
          </a:p>
          <a:p>
            <a:pPr fontAlgn="base"/>
            <a:r>
              <a:rPr lang="en-US" sz="3600" dirty="0">
                <a:solidFill>
                  <a:srgbClr val="3C484E"/>
                </a:solidFill>
                <a:latin typeface="Arial" panose="020B0604020202020204" pitchFamily="34" charset="0"/>
              </a:rPr>
              <a:t>Average case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438E18-5629-9A6A-6DA2-F91605C8A653}"/>
                  </a:ext>
                </a:extLst>
              </p:cNvPr>
              <p:cNvSpPr txBox="1"/>
              <p:nvPr/>
            </p:nvSpPr>
            <p:spPr>
              <a:xfrm>
                <a:off x="7161574" y="1351921"/>
                <a:ext cx="4955482" cy="13542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base">
                  <a:buFont typeface="+mj-lt"/>
                  <a:buAutoNum type="arabicPeriod"/>
                </a:pPr>
                <a:endParaRPr lang="en-US" sz="1400" dirty="0">
                  <a:solidFill>
                    <a:srgbClr val="3C484E"/>
                  </a:solidFill>
                  <a:latin typeface="inherit"/>
                </a:endParaRPr>
              </a:p>
              <a:p>
                <a:pPr fontAlgn="base">
                  <a:buFont typeface="+mj-lt"/>
                  <a:buAutoNum type="arabicPeriod"/>
                </a:pPr>
                <a:endParaRPr lang="en-US" sz="1400" b="0" i="0" dirty="0">
                  <a:solidFill>
                    <a:srgbClr val="3C484E"/>
                  </a:solidFill>
                  <a:effectLst/>
                  <a:latin typeface="inherit"/>
                </a:endParaRPr>
              </a:p>
              <a:p>
                <a:pPr algn="l" fontAlgn="base"/>
                <a:r>
                  <a:rPr lang="en-US" sz="5400" b="0" i="0" dirty="0">
                    <a:solidFill>
                      <a:srgbClr val="3C484E"/>
                    </a:solidFill>
                    <a:effectLst/>
                    <a:latin typeface="inherit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5400" b="0" i="1" smtClean="0">
                            <a:solidFill>
                              <a:srgbClr val="3C484E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5400" b="0" i="1" smtClean="0">
                            <a:solidFill>
                              <a:srgbClr val="3C484E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5400" b="0" i="1" smtClean="0">
                            <a:solidFill>
                              <a:srgbClr val="3C484E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5400" b="0" i="1" smtClean="0">
                        <a:solidFill>
                          <a:srgbClr val="3C484E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5400" b="0" i="0" dirty="0">
                  <a:solidFill>
                    <a:srgbClr val="3C484E"/>
                  </a:solidFill>
                  <a:effectLst/>
                  <a:latin typeface="inherit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438E18-5629-9A6A-6DA2-F91605C8A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1574" y="1351921"/>
                <a:ext cx="4955482" cy="1354217"/>
              </a:xfrm>
              <a:prstGeom prst="rect">
                <a:avLst/>
              </a:prstGeom>
              <a:blipFill>
                <a:blip r:embed="rId2"/>
                <a:stretch>
                  <a:fillRect l="-6642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C214F3-AF9B-AD1E-A85F-DEBF0C00DF43}"/>
                  </a:ext>
                </a:extLst>
              </p:cNvPr>
              <p:cNvSpPr txBox="1"/>
              <p:nvPr/>
            </p:nvSpPr>
            <p:spPr>
              <a:xfrm>
                <a:off x="573163" y="1273094"/>
                <a:ext cx="4955482" cy="13542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base">
                  <a:buFont typeface="+mj-lt"/>
                  <a:buAutoNum type="arabicPeriod"/>
                </a:pPr>
                <a:endParaRPr lang="en-US" sz="1400" dirty="0">
                  <a:solidFill>
                    <a:srgbClr val="3C484E"/>
                  </a:solidFill>
                  <a:latin typeface="inherit"/>
                </a:endParaRPr>
              </a:p>
              <a:p>
                <a:pPr fontAlgn="base">
                  <a:buFont typeface="+mj-lt"/>
                  <a:buAutoNum type="arabicPeriod"/>
                </a:pPr>
                <a:endParaRPr lang="en-US" sz="1400" b="0" i="0" dirty="0">
                  <a:solidFill>
                    <a:srgbClr val="3C484E"/>
                  </a:solidFill>
                  <a:effectLst/>
                  <a:latin typeface="inherit"/>
                </a:endParaRPr>
              </a:p>
              <a:p>
                <a:pPr algn="l"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rgbClr val="3C484E"/>
                          </a:solidFill>
                          <a:effectLst/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5400" b="0" i="1" smtClean="0">
                          <a:solidFill>
                            <a:srgbClr val="3C484E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sz="5400" b="0" i="1" smtClean="0">
                              <a:solidFill>
                                <a:srgbClr val="3C484E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5400" b="0" i="1" smtClean="0">
                                  <a:solidFill>
                                    <a:srgbClr val="3C484E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5400" b="0" i="0" smtClean="0">
                                  <a:solidFill>
                                    <a:srgbClr val="3C484E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5400" b="0" i="1" smtClean="0">
                                  <a:solidFill>
                                    <a:srgbClr val="3C484E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5400" b="0" i="1" smtClean="0">
                              <a:solidFill>
                                <a:srgbClr val="3C484E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sz="5400" b="0" i="1" smtClean="0">
                          <a:solidFill>
                            <a:srgbClr val="3C484E"/>
                          </a:solidFill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5400" b="0" i="0" dirty="0">
                  <a:solidFill>
                    <a:srgbClr val="3C484E"/>
                  </a:solidFill>
                  <a:effectLst/>
                  <a:latin typeface="inherit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C214F3-AF9B-AD1E-A85F-DEBF0C00D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163" y="1273094"/>
                <a:ext cx="4955482" cy="13542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2300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2F833-9A65-34DE-9309-428B6BF56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9153" y="2404132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04630227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VTI">
  <a:themeElements>
    <a:clrScheme name="Custom 15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VTI" id="{A7F40C41-3FB2-45B0-B0D6-DFB7FDD9B7AD}" vid="{C49381A0-09CD-46EE-B141-E2CDD87ABF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</TotalTime>
  <Words>261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-apple-system</vt:lpstr>
      <vt:lpstr>Arial</vt:lpstr>
      <vt:lpstr>Avenir Next LT Pro</vt:lpstr>
      <vt:lpstr>Cambria Math</vt:lpstr>
      <vt:lpstr>inherit</vt:lpstr>
      <vt:lpstr>FunkyShapesVTI</vt:lpstr>
      <vt:lpstr>hoare's partition</vt:lpstr>
      <vt:lpstr>Introduction and problem</vt:lpstr>
      <vt:lpstr>PowerPoint Presentation</vt:lpstr>
      <vt:lpstr>PowerPoint Presentation</vt:lpstr>
      <vt:lpstr>Time Complexity of Hoare Partition </vt:lpstr>
      <vt:lpstr>    Time Complexity of Hoare Partition                       with the quick sort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Array Partitioning Hoare</dc:title>
  <dc:creator>Mohammed A Ali</dc:creator>
  <cp:lastModifiedBy>Mohammed A Ali</cp:lastModifiedBy>
  <cp:revision>9</cp:revision>
  <dcterms:created xsi:type="dcterms:W3CDTF">2023-12-29T14:40:01Z</dcterms:created>
  <dcterms:modified xsi:type="dcterms:W3CDTF">2023-12-30T20:50:55Z</dcterms:modified>
</cp:coreProperties>
</file>