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176292-641C-474A-B0FB-759C9DB32E60}">
          <p14:sldIdLst>
            <p14:sldId id="256"/>
          </p14:sldIdLst>
        </p14:section>
        <p14:section name="Untitled Section" id="{FA7F6F72-058F-4A5D-9B72-9F51D44970A6}">
          <p14:sldIdLst>
            <p14:sldId id="257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5" r:id="rId2"/>
    <p:sldLayoutId id="2147483774" r:id="rId3"/>
    <p:sldLayoutId id="2147483773" r:id="rId4"/>
    <p:sldLayoutId id="2147483772" r:id="rId5"/>
    <p:sldLayoutId id="2147483771" r:id="rId6"/>
    <p:sldLayoutId id="2147483770" r:id="rId7"/>
    <p:sldLayoutId id="2147483769" r:id="rId8"/>
    <p:sldLayoutId id="2147483768" r:id="rId9"/>
    <p:sldLayoutId id="2147483767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777F6-3129-11B4-CF90-F0E588585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12" y="1187310"/>
            <a:ext cx="3624471" cy="2577893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-apple-system"/>
              </a:rPr>
              <a:t>hoare's</a:t>
            </a:r>
            <a:r>
              <a:rPr lang="en-US" sz="2900" dirty="0">
                <a:latin typeface="-apple-system"/>
              </a:rPr>
              <a:t> partition</a:t>
            </a: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34971-07AA-1D71-A608-D1FBC2E9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12" y="4497473"/>
            <a:ext cx="3624471" cy="8116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Mohammed </a:t>
            </a:r>
            <a:r>
              <a:rPr lang="en-US" sz="1900" dirty="0" err="1"/>
              <a:t>adnan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224307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3D1B6055-8B6B-7914-9C47-25B2426E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265352" cy="2179623"/>
          </a:xfrm>
          <a:prstGeom prst="rect">
            <a:avLst/>
          </a:prstGeom>
        </p:spPr>
      </p:pic>
      <p:sp>
        <p:nvSpPr>
          <p:cNvPr id="83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4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lored pencils inside a pencil holder which is on top of a wood table">
            <a:extLst>
              <a:ext uri="{FF2B5EF4-FFF2-40B4-BE49-F238E27FC236}">
                <a16:creationId xmlns:a16="http://schemas.microsoft.com/office/drawing/2014/main" id="{A242FBE1-FE1E-51B4-75D5-78226269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74" y="3488804"/>
            <a:ext cx="3265352" cy="2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B2F-34EF-9274-B60A-B3C07AF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049" y="366559"/>
            <a:ext cx="10515600" cy="1325563"/>
          </a:xfrm>
        </p:spPr>
        <p:txBody>
          <a:bodyPr/>
          <a:lstStyle/>
          <a:p>
            <a:r>
              <a:rPr lang="en-US" dirty="0"/>
              <a:t>Introduction and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91009-2386-1F34-9BEB-860F9497090E}"/>
              </a:ext>
            </a:extLst>
          </p:cNvPr>
          <p:cNvSpPr txBox="1"/>
          <p:nvPr/>
        </p:nvSpPr>
        <p:spPr>
          <a:xfrm>
            <a:off x="210207" y="1880616"/>
            <a:ext cx="113932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an algorithm that is used to partition an array about a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pivot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 and all elements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than the pivot are on it's </a:t>
            </a:r>
            <a:r>
              <a:rPr lang="en-US" b="1" i="0" dirty="0">
                <a:solidFill>
                  <a:srgbClr val="090A0B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 (in any order).</a:t>
            </a: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endParaRPr lang="en-US" b="1" i="0" dirty="0">
              <a:solidFill>
                <a:srgbClr val="3C484E"/>
              </a:solidFill>
              <a:effectLst/>
              <a:latin typeface="Arial" panose="020B0604020202020204" pitchFamily="34" charset="0"/>
            </a:endParaRPr>
          </a:p>
          <a:p>
            <a:pPr fontAlgn="base"/>
            <a:endParaRPr lang="en-US" b="1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Hoare partition is used in Quicksort which is an efficient, </a:t>
            </a:r>
            <a:r>
              <a:rPr lang="en-US" b="1" i="0" dirty="0">
                <a:effectLst/>
                <a:latin typeface="Arial" panose="020B0604020202020204" pitchFamily="34" charset="0"/>
              </a:rPr>
              <a:t>comparison-based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 sorting algorithm that works by dividing an array into smaller subarrays, sorting those subarrays, and then combining them to produce a </a:t>
            </a:r>
            <a:r>
              <a:rPr lang="en-US" b="1" i="0" dirty="0">
                <a:effectLst/>
                <a:latin typeface="Arial" panose="020B0604020202020204" pitchFamily="34" charset="0"/>
              </a:rPr>
              <a:t>fully sorted array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 The partitioning step, which is often referred to as </a:t>
            </a:r>
            <a:r>
              <a:rPr lang="en-US" b="1" i="0" dirty="0">
                <a:effectLst/>
                <a:latin typeface="Arial" panose="020B0604020202020204" pitchFamily="34" charset="0"/>
              </a:rPr>
              <a:t>"Hoare's Partition Scheme," 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is one of the key components of </a:t>
            </a:r>
            <a:r>
              <a:rPr lang="en-US" b="1" i="0" dirty="0">
                <a:effectLst/>
                <a:latin typeface="Arial" panose="020B0604020202020204" pitchFamily="34" charset="0"/>
              </a:rPr>
              <a:t>quicksort</a:t>
            </a: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90A0B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8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FA493-EA91-2176-03CC-5FD68EA092B9}"/>
              </a:ext>
            </a:extLst>
          </p:cNvPr>
          <p:cNvSpPr txBox="1"/>
          <p:nvPr/>
        </p:nvSpPr>
        <p:spPr>
          <a:xfrm>
            <a:off x="1076769" y="1475442"/>
            <a:ext cx="49554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Initialize two pointers L and H where L is for the element at the smallest index and the other, H is for the element at the highest index.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The pivot </a:t>
            </a:r>
            <a:r>
              <a:rPr lang="en-US" dirty="0">
                <a:solidFill>
                  <a:srgbClr val="3C484E"/>
                </a:solidFill>
                <a:latin typeface="inherit"/>
              </a:rPr>
              <a:t>in the middle of the array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Do this: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increasing L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 &lt;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Keep decreasing H while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 &gt; pivot.</a:t>
            </a:r>
            <a:br>
              <a:rPr lang="en-US" b="0" i="0" dirty="0">
                <a:solidFill>
                  <a:srgbClr val="3C484E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If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 &gt;= j, return j.</a:t>
            </a: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else swap(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i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], </a:t>
            </a:r>
            <a:r>
              <a:rPr lang="en-US" b="0" i="0" dirty="0" err="1">
                <a:solidFill>
                  <a:srgbClr val="3C484E"/>
                </a:solidFill>
                <a:effectLst/>
                <a:latin typeface="inherit"/>
              </a:rPr>
              <a:t>arr</a:t>
            </a:r>
            <a:r>
              <a:rPr lang="en-US" b="0" i="0" dirty="0">
                <a:solidFill>
                  <a:srgbClr val="3C484E"/>
                </a:solidFill>
                <a:effectLst/>
                <a:latin typeface="inherit"/>
              </a:rPr>
              <a:t>[j]);</a:t>
            </a:r>
          </a:p>
          <a:p>
            <a:pPr fontAlgn="base">
              <a:buFont typeface="+mj-lt"/>
              <a:buAutoNum type="arabicPeriod"/>
            </a:pPr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4E6151E-6576-C72B-3BD4-C9A8A3AA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87379"/>
            <a:ext cx="4793011" cy="4064726"/>
          </a:xfrm>
        </p:spPr>
      </p:pic>
      <p:pic>
        <p:nvPicPr>
          <p:cNvPr id="11" name="Picture 10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401AA5FD-FF38-59BF-A4C9-D5AD78A8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90" y="4239484"/>
            <a:ext cx="4316247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numbers and circles&#10;&#10;Description automatically generated">
            <a:extLst>
              <a:ext uri="{FF2B5EF4-FFF2-40B4-BE49-F238E27FC236}">
                <a16:creationId xmlns:a16="http://schemas.microsoft.com/office/drawing/2014/main" id="{C352C7A6-98E5-77D2-E1F5-3B7F70A3E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1" y="143940"/>
            <a:ext cx="6219622" cy="5074994"/>
          </a:xfrm>
          <a:prstGeom prst="rect">
            <a:avLst/>
          </a:prstGeom>
        </p:spPr>
      </p:pic>
      <p:pic>
        <p:nvPicPr>
          <p:cNvPr id="6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771911D-662B-188E-6A58-67B596B80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8" y="143940"/>
            <a:ext cx="4793011" cy="4152105"/>
          </a:xfrm>
        </p:spPr>
      </p:pic>
    </p:spTree>
    <p:extLst>
      <p:ext uri="{BB962C8B-B14F-4D97-AF65-F5344CB8AC3E}">
        <p14:creationId xmlns:p14="http://schemas.microsoft.com/office/powerpoint/2010/main" val="428646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32F-8364-EA76-BA17-3B767FD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88" y="407855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/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360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rgbClr val="3C484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3600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n - 1 + 1</a:t>
                </a:r>
              </a:p>
              <a:p>
                <a:pPr fontAlgn="base"/>
                <a:r>
                  <a:rPr lang="en-US" sz="3600" dirty="0">
                    <a:solidFill>
                      <a:srgbClr val="3C484E"/>
                    </a:solidFill>
                    <a:latin typeface="inherit"/>
                  </a:rPr>
                  <a:t>T(n) = o(n)</a:t>
                </a: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inherit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algn="l" fontAlgn="base">
                  <a:buFont typeface="+mj-lt"/>
                  <a:buAutoNum type="arabicPeriod"/>
                </a:pPr>
                <a:endParaRPr lang="en-US" b="0" i="0" dirty="0">
                  <a:solidFill>
                    <a:srgbClr val="3C484E"/>
                  </a:solidFill>
                  <a:effectLst/>
                  <a:latin typeface="inherit"/>
                </a:endParaRPr>
              </a:p>
              <a:p>
                <a:pPr fontAlgn="base"/>
                <a:endParaRPr lang="en-US" dirty="0">
                  <a:solidFill>
                    <a:srgbClr val="3C484E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4848A-0BC2-3F5D-43C8-32B2075C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2" y="1432516"/>
                <a:ext cx="4955482" cy="2862322"/>
              </a:xfrm>
              <a:prstGeom prst="rect">
                <a:avLst/>
              </a:prstGeom>
              <a:blipFill>
                <a:blip r:embed="rId2"/>
                <a:stretch>
                  <a:fillRect l="-3813" t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141F88-7E70-50AF-43B8-F29DF2F0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01" y="1203122"/>
            <a:ext cx="4793011" cy="4987953"/>
          </a:xfrm>
        </p:spPr>
      </p:pic>
    </p:spTree>
    <p:extLst>
      <p:ext uri="{BB962C8B-B14F-4D97-AF65-F5344CB8AC3E}">
        <p14:creationId xmlns:p14="http://schemas.microsoft.com/office/powerpoint/2010/main" val="92062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3839-FBBE-8D5F-C41C-59530A83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Time Complexity of Hoare Partition</a:t>
            </a:r>
            <a:b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                      with the quick sort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D2255-C8BE-BF5A-7412-A0FE2F3E0B3A}"/>
              </a:ext>
            </a:extLst>
          </p:cNvPr>
          <p:cNvSpPr txBox="1"/>
          <p:nvPr/>
        </p:nvSpPr>
        <p:spPr>
          <a:xfrm>
            <a:off x="414040" y="1789179"/>
            <a:ext cx="4955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dirty="0">
              <a:solidFill>
                <a:srgbClr val="3C484E"/>
              </a:solidFill>
              <a:latin typeface="inherit"/>
            </a:endParaRPr>
          </a:p>
          <a:p>
            <a:pPr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3C484E"/>
              </a:solidFill>
              <a:effectLst/>
              <a:latin typeface="inherit"/>
            </a:endParaRPr>
          </a:p>
          <a:p>
            <a:pPr fontAlgn="base"/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EACA17D-C276-F3A7-59E4-5A54F6BD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44" y="1690688"/>
            <a:ext cx="4316247" cy="3311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20F23-F1B5-C9C2-F4D6-4C135970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2" y="1551276"/>
            <a:ext cx="5876378" cy="53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32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247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Avenir Next LT Pro</vt:lpstr>
      <vt:lpstr>Cambria Math</vt:lpstr>
      <vt:lpstr>inherit</vt:lpstr>
      <vt:lpstr>FunkyShapesVTI</vt:lpstr>
      <vt:lpstr>hoare's partition</vt:lpstr>
      <vt:lpstr>Introduction and problem</vt:lpstr>
      <vt:lpstr>PowerPoint Presentation</vt:lpstr>
      <vt:lpstr>PowerPoint Presentation</vt:lpstr>
      <vt:lpstr>Time Complexity of Hoare Partition </vt:lpstr>
      <vt:lpstr>    Time Complexity of Hoare Partition                       with the 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Array Partitioning Hoare</dc:title>
  <dc:creator>Mohammed A Ali</dc:creator>
  <cp:lastModifiedBy>Mohammed A Ali</cp:lastModifiedBy>
  <cp:revision>7</cp:revision>
  <dcterms:created xsi:type="dcterms:W3CDTF">2023-12-29T14:40:01Z</dcterms:created>
  <dcterms:modified xsi:type="dcterms:W3CDTF">2023-12-30T15:07:01Z</dcterms:modified>
</cp:coreProperties>
</file>