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7" r:id="rId6"/>
    <p:sldId id="268" r:id="rId7"/>
    <p:sldId id="269" r:id="rId8"/>
    <p:sldId id="261" r:id="rId9"/>
    <p:sldId id="263" r:id="rId10"/>
    <p:sldId id="264" r:id="rId11"/>
    <p:sldId id="265" r:id="rId12"/>
    <p:sldId id="266"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5/5/2023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5/5/2023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israkahmed/vegetable-image-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555" y="1581232"/>
            <a:ext cx="9387840" cy="861278"/>
          </a:xfrm>
        </p:spPr>
        <p:txBody>
          <a:bodyPr>
            <a:normAutofit fontScale="90000"/>
          </a:bodyPr>
          <a:lstStyle/>
          <a:p>
            <a:r>
              <a:rPr lang="en-US" altLang="en-US" sz="2400" b="1" dirty="0" smtClean="0">
                <a:solidFill>
                  <a:schemeClr val="tx1"/>
                </a:solidFill>
                <a:latin typeface="Calibri" panose="020F0502020204030204" pitchFamily="34" charset="0"/>
                <a:cs typeface="Arial" panose="020B0604020202020204" pitchFamily="34" charset="0"/>
              </a:rPr>
              <a:t/>
            </a:r>
            <a:br>
              <a:rPr lang="en-US" altLang="en-US" sz="2400" b="1" dirty="0" smtClean="0">
                <a:solidFill>
                  <a:schemeClr val="tx1"/>
                </a:solidFill>
                <a:latin typeface="Calibri" panose="020F0502020204030204" pitchFamily="34" charset="0"/>
                <a:cs typeface="Arial" panose="020B0604020202020204" pitchFamily="34" charset="0"/>
              </a:rPr>
            </a:br>
            <a:r>
              <a:rPr lang="en-US" altLang="en-US" sz="2400" b="1" dirty="0" smtClean="0">
                <a:solidFill>
                  <a:schemeClr val="tx1"/>
                </a:solidFill>
                <a:latin typeface="Calibri" panose="020F0502020204030204" pitchFamily="34" charset="0"/>
                <a:cs typeface="Arial" panose="020B0604020202020204" pitchFamily="34" charset="0"/>
              </a:rPr>
              <a:t>                                                              </a:t>
            </a:r>
            <a:r>
              <a:rPr lang="en-US" sz="2700" b="1" u="sng" dirty="0" smtClean="0">
                <a:solidFill>
                  <a:schemeClr val="tx1">
                    <a:lumMod val="65000"/>
                    <a:lumOff val="35000"/>
                  </a:schemeClr>
                </a:solidFill>
              </a:rPr>
              <a:t>Cover Sheet :</a:t>
            </a:r>
            <a:r>
              <a:rPr lang="en-US" sz="2700" b="1" dirty="0">
                <a:solidFill>
                  <a:schemeClr val="tx1">
                    <a:lumMod val="65000"/>
                    <a:lumOff val="35000"/>
                  </a:schemeClr>
                </a:solidFill>
              </a:rPr>
              <a:t> </a:t>
            </a:r>
            <a:r>
              <a:rPr lang="en-US" sz="2700" b="1" dirty="0"/>
              <a:t> </a:t>
            </a:r>
            <a:r>
              <a:rPr lang="en-US" sz="2700" b="1" dirty="0" smtClean="0"/>
              <a:t/>
            </a:r>
            <a:br>
              <a:rPr lang="en-US" sz="2700" b="1" dirty="0" smtClean="0"/>
            </a:br>
            <a:r>
              <a:rPr lang="en-US" altLang="en-US" sz="2700" b="1" dirty="0">
                <a:solidFill>
                  <a:schemeClr val="tx1"/>
                </a:solidFill>
                <a:latin typeface="Calibri" panose="020F0502020204030204" pitchFamily="34" charset="0"/>
                <a:cs typeface="Arial" panose="020B0604020202020204" pitchFamily="34" charset="0"/>
              </a:rPr>
              <a:t/>
            </a:r>
            <a:br>
              <a:rPr lang="en-US" altLang="en-US" sz="2700" b="1" dirty="0">
                <a:solidFill>
                  <a:schemeClr val="tx1"/>
                </a:solidFill>
                <a:latin typeface="Calibri" panose="020F0502020204030204" pitchFamily="34" charset="0"/>
                <a:cs typeface="Arial" panose="020B0604020202020204" pitchFamily="34" charset="0"/>
              </a:rPr>
            </a:br>
            <a:r>
              <a:rPr lang="en-US" altLang="en-US" sz="2400" b="1" dirty="0" smtClean="0">
                <a:solidFill>
                  <a:schemeClr val="tx1"/>
                </a:solidFill>
                <a:latin typeface="Calibri" panose="020F0502020204030204" pitchFamily="34" charset="0"/>
                <a:cs typeface="Arial" panose="020B0604020202020204" pitchFamily="34" charset="0"/>
              </a:rPr>
              <a:t>Faculty </a:t>
            </a:r>
            <a:r>
              <a:rPr lang="en-US" altLang="en-US" sz="2400" b="1" dirty="0">
                <a:solidFill>
                  <a:schemeClr val="tx1"/>
                </a:solidFill>
                <a:latin typeface="Calibri" panose="020F0502020204030204" pitchFamily="34" charset="0"/>
                <a:cs typeface="Arial" panose="020B0604020202020204" pitchFamily="34" charset="0"/>
              </a:rPr>
              <a:t>name</a:t>
            </a:r>
            <a:r>
              <a:rPr lang="en-US" altLang="en-US" sz="2400" dirty="0">
                <a:solidFill>
                  <a:schemeClr val="tx1"/>
                </a:solidFill>
                <a:latin typeface="Calibri" panose="020F0502020204030204" pitchFamily="34" charset="0"/>
                <a:cs typeface="Arial" panose="020B0604020202020204" pitchFamily="34" charset="0"/>
              </a:rPr>
              <a:t> : Computers and Artificial </a:t>
            </a:r>
            <a:r>
              <a:rPr lang="en-US" altLang="en-US" sz="2400" dirty="0" smtClean="0">
                <a:solidFill>
                  <a:schemeClr val="tx1"/>
                </a:solidFill>
                <a:latin typeface="Calibri" panose="020F0502020204030204" pitchFamily="34" charset="0"/>
                <a:cs typeface="Arial" panose="020B0604020202020204" pitchFamily="34" charset="0"/>
              </a:rPr>
              <a:t>Intelligence</a:t>
            </a:r>
            <a:r>
              <a:rPr lang="ar-EG" altLang="en-US" sz="2400" dirty="0" smtClean="0">
                <a:solidFill>
                  <a:schemeClr val="tx1"/>
                </a:solidFill>
                <a:latin typeface="Calibri" panose="020F0502020204030204" pitchFamily="34" charset="0"/>
                <a:cs typeface="Arial" panose="020B0604020202020204" pitchFamily="34" charset="0"/>
              </a:rPr>
              <a:t/>
            </a:r>
            <a:br>
              <a:rPr lang="ar-EG" altLang="en-US" sz="2400" dirty="0" smtClean="0">
                <a:solidFill>
                  <a:schemeClr val="tx1"/>
                </a:solidFill>
                <a:latin typeface="Calibri" panose="020F0502020204030204" pitchFamily="34" charset="0"/>
                <a:cs typeface="Arial" panose="020B0604020202020204" pitchFamily="34" charset="0"/>
              </a:rPr>
            </a:br>
            <a:r>
              <a:rPr lang="en-US" altLang="en-US" sz="2400" b="1" dirty="0">
                <a:solidFill>
                  <a:schemeClr val="tx1"/>
                </a:solidFill>
                <a:latin typeface="Calibri" panose="020F0502020204030204" pitchFamily="34" charset="0"/>
                <a:cs typeface="Arial" panose="020B0604020202020204" pitchFamily="34" charset="0"/>
              </a:rPr>
              <a:t>Course name</a:t>
            </a:r>
            <a:r>
              <a:rPr lang="en-US" altLang="en-US" sz="2400" dirty="0">
                <a:solidFill>
                  <a:schemeClr val="tx1"/>
                </a:solidFill>
                <a:latin typeface="Calibri" panose="020F0502020204030204" pitchFamily="34" charset="0"/>
                <a:cs typeface="Arial" panose="020B0604020202020204" pitchFamily="34" charset="0"/>
              </a:rPr>
              <a:t> : </a:t>
            </a:r>
            <a:r>
              <a:rPr lang="en-US" altLang="en-US" sz="2400" dirty="0">
                <a:solidFill>
                  <a:srgbClr val="333333"/>
                </a:solidFill>
                <a:latin typeface="Calibri" panose="020F0502020204030204" pitchFamily="34" charset="0"/>
                <a:cs typeface="Calibri" panose="020F0502020204030204" pitchFamily="34" charset="0"/>
              </a:rPr>
              <a:t>Selected </a:t>
            </a:r>
            <a:r>
              <a:rPr lang="en-US" altLang="en-US" sz="2400" dirty="0" smtClean="0">
                <a:solidFill>
                  <a:srgbClr val="333333"/>
                </a:solidFill>
                <a:latin typeface="Calibri" panose="020F0502020204030204" pitchFamily="34" charset="0"/>
                <a:cs typeface="Calibri" panose="020F0502020204030204" pitchFamily="34" charset="0"/>
              </a:rPr>
              <a:t>Topics</a:t>
            </a:r>
            <a:r>
              <a:rPr lang="ar-EG" altLang="en-US" sz="2400" dirty="0" smtClean="0">
                <a:solidFill>
                  <a:srgbClr val="333333"/>
                </a:solidFill>
                <a:latin typeface="Calibri" panose="020F0502020204030204" pitchFamily="34" charset="0"/>
                <a:cs typeface="Calibri" panose="020F0502020204030204" pitchFamily="34" charset="0"/>
              </a:rPr>
              <a:t> </a:t>
            </a:r>
            <a:r>
              <a:rPr lang="en-US" altLang="en-US" sz="2400" dirty="0" smtClean="0">
                <a:solidFill>
                  <a:srgbClr val="333333"/>
                </a:solidFill>
                <a:latin typeface="Calibri" panose="020F0502020204030204" pitchFamily="34" charset="0"/>
                <a:cs typeface="Calibri" panose="020F0502020204030204" pitchFamily="34" charset="0"/>
              </a:rPr>
              <a:t>– 1</a:t>
            </a:r>
            <a:r>
              <a:rPr lang="ar-EG" altLang="en-US" sz="2400" dirty="0" smtClean="0">
                <a:solidFill>
                  <a:srgbClr val="333333"/>
                </a:solidFill>
                <a:latin typeface="Calibri" panose="020F0502020204030204" pitchFamily="34" charset="0"/>
                <a:cs typeface="Calibri" panose="020F0502020204030204" pitchFamily="34" charset="0"/>
              </a:rPr>
              <a:t/>
            </a:r>
            <a:br>
              <a:rPr lang="ar-EG" altLang="en-US" sz="2400" dirty="0" smtClean="0">
                <a:solidFill>
                  <a:srgbClr val="333333"/>
                </a:solidFill>
                <a:latin typeface="Calibri" panose="020F0502020204030204" pitchFamily="34" charset="0"/>
                <a:cs typeface="Calibri" panose="020F0502020204030204" pitchFamily="34" charset="0"/>
              </a:rPr>
            </a:br>
            <a:r>
              <a:rPr lang="en-US" altLang="en-US" sz="2200" b="1" dirty="0" smtClean="0">
                <a:solidFill>
                  <a:schemeClr val="tx1"/>
                </a:solidFill>
                <a:latin typeface="Calibri" panose="020F0502020204030204" pitchFamily="34" charset="0"/>
                <a:cs typeface="Arial" panose="020B0604020202020204" pitchFamily="34" charset="0"/>
              </a:rPr>
              <a:t>Team number</a:t>
            </a:r>
            <a:r>
              <a:rPr lang="en-US" altLang="en-US" sz="2200" dirty="0" smtClean="0">
                <a:solidFill>
                  <a:schemeClr val="tx1"/>
                </a:solidFill>
                <a:latin typeface="Calibri" panose="020F0502020204030204" pitchFamily="34" charset="0"/>
                <a:cs typeface="Arial" panose="020B0604020202020204" pitchFamily="34" charset="0"/>
              </a:rPr>
              <a:t> </a:t>
            </a:r>
            <a:r>
              <a:rPr lang="en-US" altLang="en-US" sz="2200" dirty="0">
                <a:solidFill>
                  <a:schemeClr val="tx1"/>
                </a:solidFill>
                <a:latin typeface="Calibri" panose="020F0502020204030204" pitchFamily="34" charset="0"/>
                <a:cs typeface="Arial" panose="020B0604020202020204" pitchFamily="34" charset="0"/>
              </a:rPr>
              <a:t>: </a:t>
            </a:r>
            <a:r>
              <a:rPr lang="en-US" altLang="en-US" sz="2200" dirty="0" smtClean="0">
                <a:solidFill>
                  <a:srgbClr val="333333"/>
                </a:solidFill>
                <a:latin typeface="Calibri" panose="020F0502020204030204" pitchFamily="34" charset="0"/>
                <a:cs typeface="Calibri" panose="020F0502020204030204" pitchFamily="34" charset="0"/>
              </a:rPr>
              <a:t>2</a:t>
            </a:r>
            <a:endParaRPr lang="en-GB" sz="2700" dirty="0"/>
          </a:p>
        </p:txBody>
      </p:sp>
      <p:graphicFrame>
        <p:nvGraphicFramePr>
          <p:cNvPr id="5" name="Table 4"/>
          <p:cNvGraphicFramePr>
            <a:graphicFrameLocks noGrp="1"/>
          </p:cNvGraphicFramePr>
          <p:nvPr>
            <p:extLst>
              <p:ext uri="{D42A27DB-BD31-4B8C-83A1-F6EECF244321}">
                <p14:modId xmlns:p14="http://schemas.microsoft.com/office/powerpoint/2010/main" val="236981645"/>
              </p:ext>
            </p:extLst>
          </p:nvPr>
        </p:nvGraphicFramePr>
        <p:xfrm>
          <a:off x="525418" y="2512179"/>
          <a:ext cx="8130902" cy="3336201"/>
        </p:xfrm>
        <a:graphic>
          <a:graphicData uri="http://schemas.openxmlformats.org/drawingml/2006/table">
            <a:tbl>
              <a:tblPr firstRow="1" bandRow="1">
                <a:tableStyleId>{5C22544A-7EE6-4342-B048-85BDC9FD1C3A}</a:tableStyleId>
              </a:tblPr>
              <a:tblGrid>
                <a:gridCol w="3987045">
                  <a:extLst>
                    <a:ext uri="{9D8B030D-6E8A-4147-A177-3AD203B41FA5}">
                      <a16:colId xmlns:a16="http://schemas.microsoft.com/office/drawing/2014/main" val="2014623038"/>
                    </a:ext>
                  </a:extLst>
                </a:gridCol>
                <a:gridCol w="4143857">
                  <a:extLst>
                    <a:ext uri="{9D8B030D-6E8A-4147-A177-3AD203B41FA5}">
                      <a16:colId xmlns:a16="http://schemas.microsoft.com/office/drawing/2014/main" val="2729884597"/>
                    </a:ext>
                  </a:extLst>
                </a:gridCol>
              </a:tblGrid>
              <a:tr h="370689">
                <a:tc>
                  <a:txBody>
                    <a:bodyPr/>
                    <a:lstStyle/>
                    <a:p>
                      <a:r>
                        <a:rPr lang="en-US" dirty="0" smtClean="0"/>
                        <a:t>Member Name</a:t>
                      </a:r>
                      <a:endParaRPr lang="en-GB" dirty="0"/>
                    </a:p>
                  </a:txBody>
                  <a:tcPr/>
                </a:tc>
                <a:tc>
                  <a:txBody>
                    <a:bodyPr/>
                    <a:lstStyle/>
                    <a:p>
                      <a:r>
                        <a:rPr lang="en-US" dirty="0" smtClean="0"/>
                        <a:t>Member ID</a:t>
                      </a:r>
                      <a:endParaRPr lang="en-GB" dirty="0"/>
                    </a:p>
                  </a:txBody>
                  <a:tcPr/>
                </a:tc>
                <a:extLst>
                  <a:ext uri="{0D108BD9-81ED-4DB2-BD59-A6C34878D82A}">
                    <a16:rowId xmlns:a16="http://schemas.microsoft.com/office/drawing/2014/main" val="329229680"/>
                  </a:ext>
                </a:extLst>
              </a:tr>
              <a:tr h="370689">
                <a:tc>
                  <a:txBody>
                    <a:bodyPr/>
                    <a:lstStyle/>
                    <a:p>
                      <a:r>
                        <a:rPr lang="ar-EG" dirty="0" smtClean="0"/>
                        <a:t>يوسف هاني محمد محمد</a:t>
                      </a:r>
                      <a:endParaRPr lang="en-GB" dirty="0"/>
                    </a:p>
                  </a:txBody>
                  <a:tcPr/>
                </a:tc>
                <a:tc>
                  <a:txBody>
                    <a:bodyPr/>
                    <a:lstStyle/>
                    <a:p>
                      <a:r>
                        <a:rPr lang="en-GB" dirty="0" smtClean="0"/>
                        <a:t>202001112</a:t>
                      </a:r>
                      <a:endParaRPr lang="en-GB" dirty="0"/>
                    </a:p>
                  </a:txBody>
                  <a:tcPr/>
                </a:tc>
                <a:extLst>
                  <a:ext uri="{0D108BD9-81ED-4DB2-BD59-A6C34878D82A}">
                    <a16:rowId xmlns:a16="http://schemas.microsoft.com/office/drawing/2014/main" val="203051638"/>
                  </a:ext>
                </a:extLst>
              </a:tr>
              <a:tr h="370689">
                <a:tc>
                  <a:txBody>
                    <a:bodyPr/>
                    <a:lstStyle/>
                    <a:p>
                      <a:r>
                        <a:rPr lang="ar-EG" dirty="0" smtClean="0"/>
                        <a:t>معتز محمد بصرى حجاج</a:t>
                      </a:r>
                      <a:endParaRPr lang="en-GB" dirty="0"/>
                    </a:p>
                  </a:txBody>
                  <a:tcPr/>
                </a:tc>
                <a:tc>
                  <a:txBody>
                    <a:bodyPr/>
                    <a:lstStyle/>
                    <a:p>
                      <a:r>
                        <a:rPr lang="en-GB" dirty="0" smtClean="0"/>
                        <a:t>202000926</a:t>
                      </a:r>
                      <a:endParaRPr lang="en-GB" dirty="0"/>
                    </a:p>
                  </a:txBody>
                  <a:tcPr/>
                </a:tc>
                <a:extLst>
                  <a:ext uri="{0D108BD9-81ED-4DB2-BD59-A6C34878D82A}">
                    <a16:rowId xmlns:a16="http://schemas.microsoft.com/office/drawing/2014/main" val="4177974395"/>
                  </a:ext>
                </a:extLst>
              </a:tr>
              <a:tr h="370689">
                <a:tc>
                  <a:txBody>
                    <a:bodyPr/>
                    <a:lstStyle/>
                    <a:p>
                      <a:r>
                        <a:rPr lang="ar-EG" dirty="0" smtClean="0"/>
                        <a:t>صموئيل سمير نسيم كامل</a:t>
                      </a:r>
                      <a:endParaRPr lang="en-GB" dirty="0"/>
                    </a:p>
                  </a:txBody>
                  <a:tcPr/>
                </a:tc>
                <a:tc>
                  <a:txBody>
                    <a:bodyPr/>
                    <a:lstStyle/>
                    <a:p>
                      <a:r>
                        <a:rPr lang="en-GB" dirty="0" smtClean="0"/>
                        <a:t>202000471</a:t>
                      </a:r>
                      <a:endParaRPr lang="en-GB" dirty="0"/>
                    </a:p>
                  </a:txBody>
                  <a:tcPr/>
                </a:tc>
                <a:extLst>
                  <a:ext uri="{0D108BD9-81ED-4DB2-BD59-A6C34878D82A}">
                    <a16:rowId xmlns:a16="http://schemas.microsoft.com/office/drawing/2014/main" val="2836538867"/>
                  </a:ext>
                </a:extLst>
              </a:tr>
              <a:tr h="370689">
                <a:tc>
                  <a:txBody>
                    <a:bodyPr/>
                    <a:lstStyle/>
                    <a:p>
                      <a:r>
                        <a:rPr lang="ar-EG" dirty="0" smtClean="0"/>
                        <a:t>محمد محمود الدمرداش لاشين</a:t>
                      </a:r>
                      <a:endParaRPr lang="en-GB" dirty="0"/>
                    </a:p>
                  </a:txBody>
                  <a:tcPr/>
                </a:tc>
                <a:tc>
                  <a:txBody>
                    <a:bodyPr/>
                    <a:lstStyle/>
                    <a:p>
                      <a:r>
                        <a:rPr lang="en-GB" dirty="0" smtClean="0"/>
                        <a:t>201900728</a:t>
                      </a:r>
                      <a:endParaRPr lang="en-GB" dirty="0"/>
                    </a:p>
                  </a:txBody>
                  <a:tcPr/>
                </a:tc>
                <a:extLst>
                  <a:ext uri="{0D108BD9-81ED-4DB2-BD59-A6C34878D82A}">
                    <a16:rowId xmlns:a16="http://schemas.microsoft.com/office/drawing/2014/main" val="3797341201"/>
                  </a:ext>
                </a:extLst>
              </a:tr>
              <a:tr h="370689">
                <a:tc>
                  <a:txBody>
                    <a:bodyPr/>
                    <a:lstStyle/>
                    <a:p>
                      <a:r>
                        <a:rPr lang="ar-EG" dirty="0" smtClean="0"/>
                        <a:t>محمود عزت عبد النبى عبد الجواد</a:t>
                      </a:r>
                      <a:endParaRPr lang="en-GB" dirty="0"/>
                    </a:p>
                  </a:txBody>
                  <a:tcPr/>
                </a:tc>
                <a:tc>
                  <a:txBody>
                    <a:bodyPr/>
                    <a:lstStyle/>
                    <a:p>
                      <a:r>
                        <a:rPr lang="en-GB" dirty="0" smtClean="0"/>
                        <a:t>202000851</a:t>
                      </a:r>
                      <a:endParaRPr lang="en-GB" dirty="0"/>
                    </a:p>
                  </a:txBody>
                  <a:tcPr/>
                </a:tc>
                <a:extLst>
                  <a:ext uri="{0D108BD9-81ED-4DB2-BD59-A6C34878D82A}">
                    <a16:rowId xmlns:a16="http://schemas.microsoft.com/office/drawing/2014/main" val="472032961"/>
                  </a:ext>
                </a:extLst>
              </a:tr>
              <a:tr h="370689">
                <a:tc>
                  <a:txBody>
                    <a:bodyPr/>
                    <a:lstStyle/>
                    <a:p>
                      <a:r>
                        <a:rPr lang="ar-EG" dirty="0" smtClean="0"/>
                        <a:t>احمد حمدى محمود الشويمى</a:t>
                      </a:r>
                      <a:endParaRPr lang="en-GB" dirty="0"/>
                    </a:p>
                  </a:txBody>
                  <a:tcPr/>
                </a:tc>
                <a:tc>
                  <a:txBody>
                    <a:bodyPr/>
                    <a:lstStyle/>
                    <a:p>
                      <a:r>
                        <a:rPr lang="en-GB" dirty="0" smtClean="0"/>
                        <a:t>202000031</a:t>
                      </a:r>
                      <a:endParaRPr lang="en-GB" dirty="0"/>
                    </a:p>
                  </a:txBody>
                  <a:tcPr/>
                </a:tc>
                <a:extLst>
                  <a:ext uri="{0D108BD9-81ED-4DB2-BD59-A6C34878D82A}">
                    <a16:rowId xmlns:a16="http://schemas.microsoft.com/office/drawing/2014/main" val="3289398004"/>
                  </a:ext>
                </a:extLst>
              </a:tr>
              <a:tr h="370689">
                <a:tc>
                  <a:txBody>
                    <a:bodyPr/>
                    <a:lstStyle/>
                    <a:p>
                      <a:r>
                        <a:rPr lang="ar-EG" dirty="0" smtClean="0"/>
                        <a:t>محمد حسن عبدالحى احمد </a:t>
                      </a:r>
                      <a:endParaRPr lang="en-GB" dirty="0"/>
                    </a:p>
                  </a:txBody>
                  <a:tcPr/>
                </a:tc>
                <a:tc>
                  <a:txBody>
                    <a:bodyPr/>
                    <a:lstStyle/>
                    <a:p>
                      <a:r>
                        <a:rPr lang="en-GB" dirty="0" smtClean="0"/>
                        <a:t>202000743</a:t>
                      </a:r>
                      <a:endParaRPr lang="en-GB" dirty="0"/>
                    </a:p>
                  </a:txBody>
                  <a:tcPr/>
                </a:tc>
                <a:extLst>
                  <a:ext uri="{0D108BD9-81ED-4DB2-BD59-A6C34878D82A}">
                    <a16:rowId xmlns:a16="http://schemas.microsoft.com/office/drawing/2014/main" val="1974979168"/>
                  </a:ext>
                </a:extLst>
              </a:tr>
              <a:tr h="370689">
                <a:tc>
                  <a:txBody>
                    <a:bodyPr/>
                    <a:lstStyle/>
                    <a:p>
                      <a:r>
                        <a:rPr lang="ar-EG" dirty="0" smtClean="0"/>
                        <a:t>محمد ماهر حسين فرحات</a:t>
                      </a:r>
                      <a:endParaRPr lang="en-GB" dirty="0"/>
                    </a:p>
                  </a:txBody>
                  <a:tcPr/>
                </a:tc>
                <a:tc>
                  <a:txBody>
                    <a:bodyPr/>
                    <a:lstStyle/>
                    <a:p>
                      <a:r>
                        <a:rPr lang="en-US" dirty="0" smtClean="0"/>
                        <a:t>202000813</a:t>
                      </a:r>
                      <a:endParaRPr lang="en-GB" dirty="0"/>
                    </a:p>
                  </a:txBody>
                  <a:tcPr/>
                </a:tc>
                <a:extLst>
                  <a:ext uri="{0D108BD9-81ED-4DB2-BD59-A6C34878D82A}">
                    <a16:rowId xmlns:a16="http://schemas.microsoft.com/office/drawing/2014/main" val="1726870430"/>
                  </a:ext>
                </a:extLst>
              </a:tr>
            </a:tbl>
          </a:graphicData>
        </a:graphic>
      </p:graphicFrame>
    </p:spTree>
    <p:extLst>
      <p:ext uri="{BB962C8B-B14F-4D97-AF65-F5344CB8AC3E}">
        <p14:creationId xmlns:p14="http://schemas.microsoft.com/office/powerpoint/2010/main" val="20893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193845" y="1214673"/>
            <a:ext cx="9857331" cy="1785104"/>
          </a:xfrm>
          <a:prstGeom prst="rect">
            <a:avLst/>
          </a:prstGeom>
          <a:solidFill>
            <a:srgbClr val="F4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a:t>
            </a:r>
            <a:r>
              <a:rPr kumimoji="0" lang="en-US" altLang="en-US" sz="1600" b="0" i="0" u="none" strike="noStrike" cap="none" normalizeH="0" baseline="0" dirty="0" err="1" smtClean="0">
                <a:ln>
                  <a:noFill/>
                </a:ln>
                <a:solidFill>
                  <a:srgbClr val="24292F"/>
                </a:solidFill>
                <a:effectLst/>
                <a:latin typeface="ui-monospace"/>
              </a:rPr>
              <a:t>batch_size</a:t>
            </a:r>
            <a:r>
              <a:rPr kumimoji="0" lang="en-US" altLang="en-US" sz="1600" b="0" i="0" u="none" strike="noStrike" cap="none" normalizeH="0" baseline="0" dirty="0" smtClean="0">
                <a:ln>
                  <a:noFill/>
                </a:ln>
                <a:solidFill>
                  <a:srgbClr val="24292F"/>
                </a:solidFill>
                <a:effectLst/>
                <a:latin typeface="-apple-system"/>
              </a:rPr>
              <a:t>: The number of samples per batch.</a:t>
            </a:r>
            <a:r>
              <a:rPr kumimoji="0" lang="en-US" altLang="en-US" sz="1600" b="0" i="0" u="none" strike="noStrike" cap="none" normalizeH="0" dirty="0" smtClean="0">
                <a:ln>
                  <a:noFill/>
                </a:ln>
                <a:solidFill>
                  <a:srgbClr val="24292F"/>
                </a:solidFill>
                <a:effectLst/>
                <a:latin typeface="-apple-system"/>
              </a:rPr>
              <a:t> </a:t>
            </a:r>
            <a:br>
              <a:rPr kumimoji="0" lang="en-US" altLang="en-US" sz="1600" b="0" i="0" u="none" strike="noStrike" cap="none" normalizeH="0" dirty="0" smtClean="0">
                <a:ln>
                  <a:noFill/>
                </a:ln>
                <a:solidFill>
                  <a:srgbClr val="24292F"/>
                </a:solidFill>
                <a:effectLst/>
                <a:latin typeface="-apple-system"/>
              </a:rPr>
            </a:br>
            <a:r>
              <a:rPr kumimoji="0" lang="en-US" altLang="en-US" sz="1600" b="0" i="0" u="none" strike="noStrike" cap="none" normalizeH="0" dirty="0" smtClean="0">
                <a:ln>
                  <a:noFill/>
                </a:ln>
                <a:solidFill>
                  <a:srgbClr val="24292F"/>
                </a:solidFill>
                <a:effectLst/>
                <a:latin typeface="-apple-system"/>
              </a:rPr>
              <a:t/>
            </a:r>
            <a:br>
              <a:rPr kumimoji="0" lang="en-US" altLang="en-US" sz="1600" b="0" i="0" u="none" strike="noStrike" cap="none" normalizeH="0" dirty="0" smtClean="0">
                <a:ln>
                  <a:noFill/>
                </a:ln>
                <a:solidFill>
                  <a:srgbClr val="24292F"/>
                </a:solidFill>
                <a:effectLst/>
                <a:latin typeface="-apple-system"/>
              </a:rPr>
            </a:br>
            <a:r>
              <a:rPr lang="en-US" altLang="en-US" sz="1600" dirty="0">
                <a:solidFill>
                  <a:srgbClr val="24292F"/>
                </a:solidFill>
                <a:latin typeface="-apple-system"/>
              </a:rPr>
              <a:t> </a:t>
            </a:r>
            <a:r>
              <a:rPr lang="en-US" altLang="en-US" sz="1600" dirty="0" smtClean="0">
                <a:solidFill>
                  <a:srgbClr val="24292F"/>
                </a:solidFill>
                <a:latin typeface="-apple-system"/>
              </a:rPr>
              <a:t> </a:t>
            </a:r>
            <a:r>
              <a:rPr kumimoji="0" lang="en-US" altLang="en-US" sz="1600" b="0" i="0" u="none" strike="noStrike" cap="none" normalizeH="0" baseline="0" dirty="0" smtClean="0">
                <a:ln>
                  <a:noFill/>
                </a:ln>
                <a:solidFill>
                  <a:srgbClr val="24292F"/>
                </a:solidFill>
                <a:effectLst/>
                <a:latin typeface="ui-monospace"/>
              </a:rPr>
              <a:t>epochs</a:t>
            </a:r>
            <a:r>
              <a:rPr kumimoji="0" lang="en-US" altLang="en-US" sz="1600" b="0" i="0" u="none" strike="noStrike" cap="none" normalizeH="0" baseline="0" dirty="0" smtClean="0">
                <a:ln>
                  <a:noFill/>
                </a:ln>
                <a:solidFill>
                  <a:srgbClr val="24292F"/>
                </a:solidFill>
                <a:effectLst/>
                <a:latin typeface="-apple-system"/>
              </a:rPr>
              <a:t>: The number of epochs to train the model for.</a:t>
            </a:r>
            <a:br>
              <a:rPr kumimoji="0" lang="en-US" altLang="en-US" sz="1600" b="0" i="0" u="none" strike="noStrike" cap="none" normalizeH="0" baseline="0" dirty="0" smtClean="0">
                <a:ln>
                  <a:noFill/>
                </a:ln>
                <a:solidFill>
                  <a:srgbClr val="24292F"/>
                </a:solidFill>
                <a:effectLst/>
                <a:latin typeface="-apple-system"/>
              </a:rPr>
            </a:br>
            <a:r>
              <a:rPr lang="en-US" altLang="en-US" sz="1600" dirty="0">
                <a:solidFill>
                  <a:srgbClr val="24292F"/>
                </a:solidFill>
                <a:latin typeface="-apple-system"/>
              </a:rPr>
              <a:t/>
            </a:r>
            <a:br>
              <a:rPr lang="en-US" altLang="en-US" sz="1600" dirty="0">
                <a:solidFill>
                  <a:srgbClr val="24292F"/>
                </a:solidFill>
                <a:latin typeface="-apple-system"/>
              </a:rPr>
            </a:br>
            <a:r>
              <a:rPr kumimoji="0" lang="en-US" altLang="en-US" sz="1600" b="0" i="0" u="none" strike="noStrike" cap="none" normalizeH="0" baseline="0" dirty="0" smtClean="0">
                <a:ln>
                  <a:noFill/>
                </a:ln>
                <a:solidFill>
                  <a:srgbClr val="24292F"/>
                </a:solidFill>
                <a:effectLst/>
                <a:latin typeface="ui-monospace"/>
              </a:rPr>
              <a:t>  </a:t>
            </a:r>
            <a:r>
              <a:rPr kumimoji="0" lang="en-US" altLang="en-US" sz="1600" b="0" i="0" u="none" strike="noStrike" cap="none" normalizeH="0" baseline="0" dirty="0" err="1" smtClean="0">
                <a:ln>
                  <a:noFill/>
                </a:ln>
                <a:solidFill>
                  <a:srgbClr val="24292F"/>
                </a:solidFill>
                <a:effectLst/>
                <a:latin typeface="ui-monospace"/>
              </a:rPr>
              <a:t>validation_data</a:t>
            </a:r>
            <a:r>
              <a:rPr kumimoji="0" lang="en-US" altLang="en-US" sz="1600" b="0" i="0" u="none" strike="noStrike" cap="none" normalizeH="0" baseline="0" dirty="0" smtClean="0">
                <a:ln>
                  <a:noFill/>
                </a:ln>
                <a:solidFill>
                  <a:srgbClr val="24292F"/>
                </a:solidFill>
                <a:effectLst/>
                <a:latin typeface="-apple-system"/>
              </a:rPr>
              <a:t>: The data used for validation during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746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61263" y="161544"/>
            <a:ext cx="7315200" cy="552559"/>
          </a:xfrm>
        </p:spPr>
        <p:txBody>
          <a:bodyPr/>
          <a:lstStyle/>
          <a:p>
            <a:r>
              <a:rPr lang="en-US" b="1" i="1" dirty="0" smtClean="0"/>
              <a:t>Results</a:t>
            </a:r>
            <a:r>
              <a:rPr lang="en-US" b="1" i="1" u="sng" dirty="0"/>
              <a:t> </a:t>
            </a:r>
            <a:r>
              <a:rPr lang="en-US" b="1" i="1" dirty="0" smtClean="0"/>
              <a:t>details</a:t>
            </a:r>
            <a:endParaRPr lang="en-GB" dirty="0"/>
          </a:p>
        </p:txBody>
      </p:sp>
      <p:sp>
        <p:nvSpPr>
          <p:cNvPr id="4" name="Rectangle 1"/>
          <p:cNvSpPr>
            <a:spLocks noGrp="1" noChangeArrowheads="1"/>
          </p:cNvSpPr>
          <p:nvPr>
            <p:ph type="title"/>
          </p:nvPr>
        </p:nvSpPr>
        <p:spPr bwMode="auto">
          <a:xfrm>
            <a:off x="1672045" y="578107"/>
            <a:ext cx="9814560"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lumMod val="75000"/>
                    <a:lumOff val="25000"/>
                  </a:schemeClr>
                </a:solidFill>
                <a:effectLst/>
                <a:latin typeface="Arial Unicode MS"/>
              </a:rPr>
              <a:t>  </a:t>
            </a:r>
            <a:br>
              <a:rPr kumimoji="0" lang="en-US" altLang="en-US" sz="1800" b="0" i="0" u="none" strike="noStrike" cap="none" normalizeH="0" baseline="0" dirty="0" smtClean="0">
                <a:ln>
                  <a:noFill/>
                </a:ln>
                <a:solidFill>
                  <a:schemeClr val="tx1">
                    <a:lumMod val="75000"/>
                    <a:lumOff val="25000"/>
                  </a:schemeClr>
                </a:solidFill>
                <a:effectLst/>
                <a:latin typeface="Arial Unicode MS"/>
              </a:rPr>
            </a:br>
            <a:r>
              <a:rPr kumimoji="0" lang="en-US" altLang="en-US" sz="1800" b="0" i="0" u="none" strike="noStrike" cap="none" normalizeH="0" baseline="0" dirty="0" smtClean="0">
                <a:ln>
                  <a:noFill/>
                </a:ln>
                <a:solidFill>
                  <a:schemeClr val="tx1">
                    <a:lumMod val="75000"/>
                    <a:lumOff val="25000"/>
                  </a:schemeClr>
                </a:solidFill>
                <a:effectLst/>
                <a:latin typeface="Arial Unicode MS"/>
              </a:rPr>
              <a:t>  </a:t>
            </a:r>
            <a:r>
              <a:rPr kumimoji="0" lang="en-US" altLang="en-US" sz="1400" b="0" i="0" u="none" strike="noStrike" cap="none" normalizeH="0" baseline="0" dirty="0" smtClean="0">
                <a:ln>
                  <a:noFill/>
                </a:ln>
                <a:solidFill>
                  <a:schemeClr val="tx1">
                    <a:lumMod val="75000"/>
                    <a:lumOff val="25000"/>
                  </a:schemeClr>
                </a:solidFill>
                <a:effectLst/>
                <a:latin typeface="Arial Unicode MS"/>
              </a:rPr>
              <a:t>94</a:t>
            </a:r>
            <a:r>
              <a:rPr kumimoji="0" lang="ar-EG" altLang="en-US" sz="1400" b="0" i="0" u="none" strike="noStrike" cap="none" normalizeH="0" baseline="0" dirty="0" smtClean="0">
                <a:ln>
                  <a:noFill/>
                </a:ln>
                <a:solidFill>
                  <a:schemeClr val="tx1">
                    <a:lumMod val="75000"/>
                    <a:lumOff val="25000"/>
                  </a:schemeClr>
                </a:solidFill>
                <a:effectLst/>
                <a:latin typeface="Arial Unicode MS"/>
              </a:rPr>
              <a:t> </a:t>
            </a:r>
            <a:r>
              <a:rPr kumimoji="0" lang="en-US" altLang="en-US" sz="1400" b="0" i="0" u="none" strike="noStrike" cap="none" normalizeH="0" baseline="0" dirty="0" smtClean="0">
                <a:ln>
                  <a:noFill/>
                </a:ln>
                <a:solidFill>
                  <a:schemeClr val="tx1">
                    <a:lumMod val="75000"/>
                    <a:lumOff val="25000"/>
                  </a:schemeClr>
                </a:solidFill>
                <a:effectLst/>
                <a:latin typeface="Arial Unicode MS"/>
              </a:rPr>
              <a:t>/</a:t>
            </a:r>
            <a:r>
              <a:rPr kumimoji="0" lang="ar-EG" altLang="en-US" sz="1400" b="0" i="0" u="none" strike="noStrike" cap="none" normalizeH="0" baseline="0" dirty="0" smtClean="0">
                <a:ln>
                  <a:noFill/>
                </a:ln>
                <a:solidFill>
                  <a:schemeClr val="tx1">
                    <a:lumMod val="75000"/>
                    <a:lumOff val="25000"/>
                  </a:schemeClr>
                </a:solidFill>
                <a:effectLst/>
                <a:latin typeface="Arial Unicode MS"/>
              </a:rPr>
              <a:t> </a:t>
            </a:r>
            <a:r>
              <a:rPr kumimoji="0" lang="en-US" altLang="en-US" sz="1400" b="0" i="0" u="none" strike="noStrike" cap="none" normalizeH="0" baseline="0" dirty="0" smtClean="0">
                <a:ln>
                  <a:noFill/>
                </a:ln>
                <a:solidFill>
                  <a:schemeClr val="tx1">
                    <a:lumMod val="75000"/>
                    <a:lumOff val="25000"/>
                  </a:schemeClr>
                </a:solidFill>
                <a:effectLst/>
                <a:latin typeface="Arial Unicode MS"/>
              </a:rPr>
              <a:t>94 [==============================] - 2s 17ms/step - loss: 0.2070 - accuracy: 0.9573</a:t>
            </a:r>
            <a:br>
              <a:rPr kumimoji="0" lang="en-US" altLang="en-US" sz="1400" b="0" i="0" u="none" strike="noStrike" cap="none" normalizeH="0" baseline="0" dirty="0" smtClean="0">
                <a:ln>
                  <a:noFill/>
                </a:ln>
                <a:solidFill>
                  <a:schemeClr val="tx1">
                    <a:lumMod val="75000"/>
                    <a:lumOff val="25000"/>
                  </a:schemeClr>
                </a:solidFill>
                <a:effectLst/>
                <a:latin typeface="Arial Unicode MS"/>
              </a:rPr>
            </a:br>
            <a:r>
              <a:rPr kumimoji="0" lang="en-US" altLang="en-US" sz="1400" b="0" i="0" u="none" strike="noStrike" cap="none" normalizeH="0" baseline="0" dirty="0" smtClean="0">
                <a:ln>
                  <a:noFill/>
                </a:ln>
                <a:solidFill>
                  <a:schemeClr val="tx1">
                    <a:lumMod val="75000"/>
                    <a:lumOff val="25000"/>
                  </a:schemeClr>
                </a:solidFill>
                <a:effectLst/>
                <a:latin typeface="Arial Unicode MS"/>
              </a:rPr>
              <a:t> </a:t>
            </a:r>
            <a:br>
              <a:rPr kumimoji="0" lang="en-US" altLang="en-US" sz="1400" b="0" i="0" u="none" strike="noStrike" cap="none" normalizeH="0" baseline="0" dirty="0" smtClean="0">
                <a:ln>
                  <a:noFill/>
                </a:ln>
                <a:solidFill>
                  <a:schemeClr val="tx1">
                    <a:lumMod val="75000"/>
                    <a:lumOff val="25000"/>
                  </a:schemeClr>
                </a:solidFill>
                <a:effectLst/>
                <a:latin typeface="Arial Unicode MS"/>
              </a:rPr>
            </a:br>
            <a:r>
              <a:rPr kumimoji="0" lang="en-US" altLang="en-US" sz="1400" b="0" i="0" u="none" strike="noStrike" cap="none" normalizeH="0" baseline="0" dirty="0" smtClean="0">
                <a:ln>
                  <a:noFill/>
                </a:ln>
                <a:solidFill>
                  <a:schemeClr val="tx1">
                    <a:lumMod val="75000"/>
                    <a:lumOff val="25000"/>
                  </a:schemeClr>
                </a:solidFill>
                <a:effectLst/>
                <a:latin typeface="Arial Unicode MS"/>
              </a:rPr>
              <a:t>  Test Loss is 0.2070130854845047</a:t>
            </a:r>
            <a:br>
              <a:rPr kumimoji="0" lang="en-US" altLang="en-US" sz="1400" b="0" i="0" u="none" strike="noStrike" cap="none" normalizeH="0" baseline="0" dirty="0" smtClean="0">
                <a:ln>
                  <a:noFill/>
                </a:ln>
                <a:solidFill>
                  <a:schemeClr val="tx1">
                    <a:lumMod val="75000"/>
                    <a:lumOff val="25000"/>
                  </a:schemeClr>
                </a:solidFill>
                <a:effectLst/>
                <a:latin typeface="Arial Unicode MS"/>
              </a:rPr>
            </a:br>
            <a:r>
              <a:rPr kumimoji="0" lang="en-US" altLang="en-US" sz="1400" b="0" i="0" u="none" strike="noStrike" cap="none" normalizeH="0" baseline="0" dirty="0" smtClean="0">
                <a:ln>
                  <a:noFill/>
                </a:ln>
                <a:solidFill>
                  <a:schemeClr val="tx1">
                    <a:lumMod val="75000"/>
                    <a:lumOff val="25000"/>
                  </a:schemeClr>
                </a:solidFill>
                <a:effectLst/>
                <a:latin typeface="Arial Unicode MS"/>
              </a:rPr>
              <a:t/>
            </a:r>
            <a:br>
              <a:rPr kumimoji="0" lang="en-US" altLang="en-US" sz="1400" b="0" i="0" u="none" strike="noStrike" cap="none" normalizeH="0" baseline="0" dirty="0" smtClean="0">
                <a:ln>
                  <a:noFill/>
                </a:ln>
                <a:solidFill>
                  <a:schemeClr val="tx1">
                    <a:lumMod val="75000"/>
                    <a:lumOff val="25000"/>
                  </a:schemeClr>
                </a:solidFill>
                <a:effectLst/>
                <a:latin typeface="Arial Unicode MS"/>
              </a:rPr>
            </a:br>
            <a:r>
              <a:rPr kumimoji="0" lang="en-US" altLang="en-US" sz="1400" b="0" i="0" u="none" strike="noStrike" cap="none" normalizeH="0" baseline="0" dirty="0" smtClean="0">
                <a:ln>
                  <a:noFill/>
                </a:ln>
                <a:solidFill>
                  <a:schemeClr val="tx1">
                    <a:lumMod val="75000"/>
                    <a:lumOff val="25000"/>
                  </a:schemeClr>
                </a:solidFill>
                <a:effectLst/>
                <a:latin typeface="Arial Unicode MS"/>
              </a:rPr>
              <a:t> </a:t>
            </a:r>
            <a:r>
              <a:rPr kumimoji="0" lang="en-US" altLang="en-US" sz="1400" b="0" i="0" u="none" strike="noStrike" cap="none" normalizeH="0" dirty="0" smtClean="0">
                <a:ln>
                  <a:noFill/>
                </a:ln>
                <a:solidFill>
                  <a:schemeClr val="tx1">
                    <a:lumMod val="75000"/>
                    <a:lumOff val="25000"/>
                  </a:schemeClr>
                </a:solidFill>
                <a:effectLst/>
                <a:latin typeface="Arial Unicode MS"/>
              </a:rPr>
              <a:t> </a:t>
            </a:r>
            <a:r>
              <a:rPr kumimoji="0" lang="en-US" altLang="en-US" sz="1400" b="0" i="0" u="none" strike="noStrike" cap="none" normalizeH="0" baseline="0" dirty="0" smtClean="0">
                <a:ln>
                  <a:noFill/>
                </a:ln>
                <a:solidFill>
                  <a:schemeClr val="tx1">
                    <a:lumMod val="75000"/>
                    <a:lumOff val="25000"/>
                  </a:schemeClr>
                </a:solidFill>
                <a:effectLst/>
                <a:latin typeface="Arial Unicode MS"/>
              </a:rPr>
              <a:t>Test Accuracy is 0.9573333263397217</a:t>
            </a:r>
            <a:r>
              <a:rPr kumimoji="0" lang="en-US" altLang="en-US" sz="1400" b="0" i="0" u="none" strike="noStrike" cap="none" normalizeH="0" baseline="0" dirty="0" smtClean="0">
                <a:ln>
                  <a:noFill/>
                </a:ln>
                <a:solidFill>
                  <a:schemeClr val="tx1">
                    <a:lumMod val="75000"/>
                    <a:lumOff val="25000"/>
                  </a:schemeClr>
                </a:solidFill>
                <a:effectLst/>
              </a:rPr>
              <a:t> </a:t>
            </a:r>
            <a:r>
              <a:rPr kumimoji="0" lang="en-US" altLang="en-US" sz="1800" b="0" i="0" u="none" strike="noStrike" cap="none" normalizeH="0" baseline="0" dirty="0" smtClean="0">
                <a:ln>
                  <a:noFill/>
                </a:ln>
                <a:solidFill>
                  <a:schemeClr val="tx1">
                    <a:lumMod val="75000"/>
                    <a:lumOff val="25000"/>
                  </a:schemeClr>
                </a:solidFill>
                <a:effectLst/>
              </a:rPr>
              <a:t/>
            </a:r>
            <a:br>
              <a:rPr kumimoji="0" lang="en-US" altLang="en-US" sz="1800" b="0" i="0" u="none" strike="noStrike" cap="none" normalizeH="0" baseline="0" dirty="0" smtClean="0">
                <a:ln>
                  <a:noFill/>
                </a:ln>
                <a:solidFill>
                  <a:schemeClr val="tx1">
                    <a:lumMod val="75000"/>
                    <a:lumOff val="25000"/>
                  </a:schemeClr>
                </a:solidFill>
                <a:effectLst/>
              </a:rPr>
            </a:br>
            <a:endParaRPr kumimoji="0" lang="en-US" altLang="en-US" sz="1800" b="0" i="0" u="none" strike="noStrike" cap="none" normalizeH="0" baseline="0" dirty="0" smtClean="0">
              <a:ln>
                <a:noFill/>
              </a:ln>
              <a:solidFill>
                <a:schemeClr val="tx1">
                  <a:lumMod val="75000"/>
                  <a:lumOff val="25000"/>
                </a:schemeClr>
              </a:solidFill>
              <a:effectLst/>
              <a:latin typeface="Arial" panose="020B0604020202020204" pitchFamily="34" charset="0"/>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645" y="2270878"/>
            <a:ext cx="5144218" cy="4267796"/>
          </a:xfrm>
          <a:prstGeom prst="rect">
            <a:avLst/>
          </a:prstGeom>
        </p:spPr>
      </p:pic>
    </p:spTree>
    <p:extLst>
      <p:ext uri="{BB962C8B-B14F-4D97-AF65-F5344CB8AC3E}">
        <p14:creationId xmlns:p14="http://schemas.microsoft.com/office/powerpoint/2010/main" val="423039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4704806" y="327006"/>
            <a:ext cx="7315200" cy="552559"/>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ar-EG" b="1" i="1" dirty="0" smtClean="0"/>
              <a:t>  </a:t>
            </a:r>
            <a:r>
              <a:rPr lang="en-US" b="1" i="1" dirty="0" smtClean="0"/>
              <a:t>Results</a:t>
            </a:r>
            <a:r>
              <a:rPr lang="en-US" b="1" i="1" u="sng" dirty="0" smtClean="0"/>
              <a:t> </a:t>
            </a:r>
            <a:r>
              <a:rPr lang="en-US" b="1" i="1" dirty="0" smtClean="0"/>
              <a:t>details</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26" y="1358664"/>
            <a:ext cx="10058400" cy="4996660"/>
          </a:xfrm>
          <a:prstGeom prst="rect">
            <a:avLst/>
          </a:prstGeom>
        </p:spPr>
      </p:pic>
      <p:sp>
        <p:nvSpPr>
          <p:cNvPr id="4" name="TextBox 3"/>
          <p:cNvSpPr txBox="1"/>
          <p:nvPr/>
        </p:nvSpPr>
        <p:spPr>
          <a:xfrm>
            <a:off x="1332411" y="801187"/>
            <a:ext cx="5549537" cy="400110"/>
          </a:xfrm>
          <a:prstGeom prst="rect">
            <a:avLst/>
          </a:prstGeom>
          <a:noFill/>
        </p:spPr>
        <p:txBody>
          <a:bodyPr wrap="square" rtlCol="0">
            <a:spAutoFit/>
          </a:bodyPr>
          <a:lstStyle/>
          <a:p>
            <a:r>
              <a:rPr lang="en-GB" sz="2000" b="1" dirty="0" smtClean="0"/>
              <a:t>The </a:t>
            </a:r>
            <a:r>
              <a:rPr lang="en-GB" sz="2000" b="1" dirty="0" err="1" smtClean="0"/>
              <a:t>confusion_matrix</a:t>
            </a:r>
            <a:r>
              <a:rPr lang="en-GB" sz="2000" b="1" dirty="0" smtClean="0"/>
              <a:t> for Test :</a:t>
            </a:r>
            <a:endParaRPr lang="en-GB" sz="2000" b="1" dirty="0"/>
          </a:p>
        </p:txBody>
      </p:sp>
    </p:spTree>
    <p:extLst>
      <p:ext uri="{BB962C8B-B14F-4D97-AF65-F5344CB8AC3E}">
        <p14:creationId xmlns:p14="http://schemas.microsoft.com/office/powerpoint/2010/main" val="323303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216" y="1567975"/>
            <a:ext cx="2947482" cy="4601183"/>
          </a:xfrm>
        </p:spPr>
        <p:txBody>
          <a:bodyPr>
            <a:normAutofit/>
          </a:bodyPr>
          <a:lstStyle/>
          <a:p>
            <a:endParaRPr lang="en-GB" sz="3200" dirty="0">
              <a:solidFill>
                <a:schemeClr val="tx1">
                  <a:lumMod val="65000"/>
                  <a:lumOff val="35000"/>
                </a:schemeClr>
              </a:solidFill>
            </a:endParaRPr>
          </a:p>
        </p:txBody>
      </p:sp>
      <p:sp>
        <p:nvSpPr>
          <p:cNvPr id="3" name="Title 1"/>
          <p:cNvSpPr txBox="1">
            <a:spLocks/>
          </p:cNvSpPr>
          <p:nvPr/>
        </p:nvSpPr>
        <p:spPr>
          <a:xfrm>
            <a:off x="4446096" y="165464"/>
            <a:ext cx="2947482" cy="788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800" b="1" i="1" dirty="0" smtClean="0">
                <a:solidFill>
                  <a:schemeClr val="tx1">
                    <a:lumMod val="65000"/>
                    <a:lumOff val="35000"/>
                  </a:schemeClr>
                </a:solidFill>
              </a:rPr>
              <a:t>Results details</a:t>
            </a:r>
            <a:r>
              <a:rPr lang="en-US" sz="3200" dirty="0" smtClean="0">
                <a:solidFill>
                  <a:schemeClr val="tx1">
                    <a:lumMod val="65000"/>
                    <a:lumOff val="35000"/>
                  </a:schemeClr>
                </a:solidFill>
              </a:rPr>
              <a:t> </a:t>
            </a:r>
            <a:endParaRPr lang="en-GB" sz="3200" dirty="0">
              <a:solidFill>
                <a:schemeClr val="tx1">
                  <a:lumMod val="65000"/>
                  <a:lumOff val="3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068" y="1370236"/>
            <a:ext cx="10058400" cy="4996660"/>
          </a:xfrm>
          <a:prstGeom prst="rect">
            <a:avLst/>
          </a:prstGeom>
        </p:spPr>
      </p:pic>
    </p:spTree>
    <p:extLst>
      <p:ext uri="{BB962C8B-B14F-4D97-AF65-F5344CB8AC3E}">
        <p14:creationId xmlns:p14="http://schemas.microsoft.com/office/powerpoint/2010/main" val="357279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6" y="2708796"/>
            <a:ext cx="11225349" cy="1445191"/>
          </a:xfrm>
        </p:spPr>
        <p:txBody>
          <a:bodyPr>
            <a:normAutofit fontScale="90000"/>
          </a:bodyPr>
          <a:lstStyle/>
          <a:p>
            <a:r>
              <a:rPr lang="en-US" sz="2800" dirty="0" smtClean="0">
                <a:solidFill>
                  <a:schemeClr val="tx1">
                    <a:lumMod val="75000"/>
                    <a:lumOff val="25000"/>
                  </a:schemeClr>
                </a:solidFill>
              </a:rPr>
              <a:t>                                                                                 Paper </a:t>
            </a:r>
            <a:r>
              <a:rPr lang="en-US" sz="2800" dirty="0" err="1" smtClean="0">
                <a:solidFill>
                  <a:schemeClr val="tx1">
                    <a:lumMod val="75000"/>
                    <a:lumOff val="25000"/>
                  </a:schemeClr>
                </a:solidFill>
              </a:rPr>
              <a:t>Detailes</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r>
              <a:rPr lang="en-US" sz="2800" dirty="0" smtClean="0">
                <a:solidFill>
                  <a:schemeClr val="tx1">
                    <a:lumMod val="75000"/>
                    <a:lumOff val="25000"/>
                  </a:schemeClr>
                </a:solidFill>
              </a:rPr>
              <a:t/>
            </a:r>
            <a:br>
              <a:rPr lang="en-US" sz="2800" dirty="0" smtClean="0">
                <a:solidFill>
                  <a:schemeClr val="tx1">
                    <a:lumMod val="75000"/>
                    <a:lumOff val="25000"/>
                  </a:schemeClr>
                </a:solidFill>
              </a:rPr>
            </a:br>
            <a:r>
              <a:rPr lang="en-US" sz="2800" dirty="0" err="1" smtClean="0">
                <a:solidFill>
                  <a:schemeClr val="tx1">
                    <a:lumMod val="75000"/>
                    <a:lumOff val="25000"/>
                  </a:schemeClr>
                </a:solidFill>
              </a:rPr>
              <a:t>Authers</a:t>
            </a:r>
            <a:r>
              <a:rPr lang="en-US" sz="2800" dirty="0" smtClean="0">
                <a:solidFill>
                  <a:schemeClr val="tx1">
                    <a:lumMod val="75000"/>
                    <a:lumOff val="25000"/>
                  </a:schemeClr>
                </a:solidFill>
              </a:rPr>
              <a:t> Names : </a:t>
            </a:r>
            <a:r>
              <a:rPr lang="en-US" sz="2700" dirty="0" err="1" smtClean="0">
                <a:solidFill>
                  <a:schemeClr val="tx1">
                    <a:lumMod val="75000"/>
                    <a:lumOff val="25000"/>
                  </a:schemeClr>
                </a:solidFill>
              </a:rPr>
              <a:t>Atul</a:t>
            </a:r>
            <a:r>
              <a:rPr lang="en-US" sz="2700" dirty="0" smtClean="0">
                <a:solidFill>
                  <a:schemeClr val="tx1">
                    <a:lumMod val="75000"/>
                    <a:lumOff val="25000"/>
                  </a:schemeClr>
                </a:solidFill>
              </a:rPr>
              <a:t> Sharma and </a:t>
            </a:r>
            <a:r>
              <a:rPr lang="en-US" sz="2700" dirty="0" err="1" smtClean="0">
                <a:solidFill>
                  <a:schemeClr val="tx1">
                    <a:lumMod val="75000"/>
                    <a:lumOff val="25000"/>
                  </a:schemeClr>
                </a:solidFill>
              </a:rPr>
              <a:t>Gurbakash</a:t>
            </a:r>
            <a:r>
              <a:rPr lang="en-US" sz="2700" dirty="0" smtClean="0">
                <a:solidFill>
                  <a:schemeClr val="tx1">
                    <a:lumMod val="75000"/>
                    <a:lumOff val="25000"/>
                  </a:schemeClr>
                </a:solidFill>
              </a:rPr>
              <a:t> </a:t>
            </a:r>
            <a:r>
              <a:rPr lang="en-US" sz="2700" dirty="0" err="1" smtClean="0">
                <a:solidFill>
                  <a:schemeClr val="tx1">
                    <a:lumMod val="75000"/>
                    <a:lumOff val="25000"/>
                  </a:schemeClr>
                </a:solidFill>
              </a:rPr>
              <a:t>Phonsa</a:t>
            </a:r>
            <a:r>
              <a:rPr lang="en-US" dirty="0" smtClean="0">
                <a:solidFill>
                  <a:schemeClr val="tx1">
                    <a:lumMod val="75000"/>
                    <a:lumOff val="25000"/>
                  </a:schemeClr>
                </a:solidFill>
              </a:rPr>
              <a:t>.</a:t>
            </a:r>
            <a:br>
              <a:rPr lang="en-US" dirty="0" smtClean="0">
                <a:solidFill>
                  <a:schemeClr val="tx1">
                    <a:lumMod val="75000"/>
                    <a:lumOff val="25000"/>
                  </a:schemeClr>
                </a:solidFill>
              </a:rPr>
            </a:br>
            <a:r>
              <a:rPr lang="en-US" sz="2700" dirty="0" smtClean="0">
                <a:solidFill>
                  <a:schemeClr val="tx1">
                    <a:lumMod val="75000"/>
                    <a:lumOff val="25000"/>
                  </a:schemeClr>
                </a:solidFill>
              </a:rPr>
              <a:t>Paper Name : </a:t>
            </a:r>
            <a:r>
              <a:rPr lang="en-GB" sz="2700" dirty="0" smtClean="0">
                <a:solidFill>
                  <a:schemeClr val="tx1">
                    <a:lumMod val="75000"/>
                    <a:lumOff val="25000"/>
                  </a:schemeClr>
                </a:solidFill>
              </a:rPr>
              <a:t>Image Classification Using CNN</a:t>
            </a:r>
            <a:r>
              <a:rPr lang="en-US" sz="2700" dirty="0" smtClean="0">
                <a:solidFill>
                  <a:schemeClr val="tx1">
                    <a:lumMod val="75000"/>
                    <a:lumOff val="25000"/>
                  </a:schemeClr>
                </a:solidFill>
              </a:rPr>
              <a:t> </a:t>
            </a:r>
            <a:br>
              <a:rPr lang="en-US" sz="2700" dirty="0" smtClean="0">
                <a:solidFill>
                  <a:schemeClr val="tx1">
                    <a:lumMod val="75000"/>
                    <a:lumOff val="25000"/>
                  </a:schemeClr>
                </a:solidFill>
              </a:rPr>
            </a:br>
            <a:r>
              <a:rPr lang="en-US" sz="2700" dirty="0" smtClean="0">
                <a:solidFill>
                  <a:schemeClr val="tx1">
                    <a:lumMod val="75000"/>
                    <a:lumOff val="25000"/>
                  </a:schemeClr>
                </a:solidFill>
              </a:rPr>
              <a:t>year of publication : International Conference on Innovative Computing and Communication (ICICC) in 2021</a:t>
            </a:r>
            <a:br>
              <a:rPr lang="en-US" sz="2700" dirty="0" smtClean="0">
                <a:solidFill>
                  <a:schemeClr val="tx1">
                    <a:lumMod val="75000"/>
                    <a:lumOff val="25000"/>
                  </a:schemeClr>
                </a:solidFill>
              </a:rPr>
            </a:br>
            <a:r>
              <a:rPr lang="en-US" sz="2700" dirty="0" smtClean="0">
                <a:solidFill>
                  <a:schemeClr val="tx1">
                    <a:lumMod val="75000"/>
                    <a:lumOff val="25000"/>
                  </a:schemeClr>
                </a:solidFill>
              </a:rPr>
              <a:t/>
            </a:r>
            <a:br>
              <a:rPr lang="en-US" sz="2700" dirty="0" smtClean="0">
                <a:solidFill>
                  <a:schemeClr val="tx1">
                    <a:lumMod val="75000"/>
                    <a:lumOff val="25000"/>
                  </a:schemeClr>
                </a:solidFill>
              </a:rPr>
            </a:br>
            <a:r>
              <a:rPr lang="en-US" sz="2700" dirty="0" smtClean="0">
                <a:solidFill>
                  <a:schemeClr val="tx1">
                    <a:lumMod val="75000"/>
                    <a:lumOff val="25000"/>
                  </a:schemeClr>
                </a:solidFill>
              </a:rPr>
              <a:t>Dataset Used : Vegetable Image Dataset</a:t>
            </a:r>
            <a:r>
              <a:rPr lang="ar-EG" sz="2700" dirty="0" smtClean="0">
                <a:solidFill>
                  <a:schemeClr val="tx1">
                    <a:lumMod val="75000"/>
                    <a:lumOff val="25000"/>
                  </a:schemeClr>
                </a:solidFill>
              </a:rPr>
              <a:t/>
            </a:r>
            <a:br>
              <a:rPr lang="ar-EG" sz="2700" dirty="0" smtClean="0">
                <a:solidFill>
                  <a:schemeClr val="tx1">
                    <a:lumMod val="75000"/>
                    <a:lumOff val="25000"/>
                  </a:schemeClr>
                </a:solidFill>
              </a:rPr>
            </a:br>
            <a:r>
              <a:rPr lang="en-US" sz="2700" dirty="0" smtClean="0">
                <a:solidFill>
                  <a:schemeClr val="tx1">
                    <a:lumMod val="85000"/>
                    <a:lumOff val="15000"/>
                  </a:schemeClr>
                </a:solidFill>
              </a:rPr>
              <a:t>the Used Algorithm : CNN</a:t>
            </a:r>
            <a:br>
              <a:rPr lang="en-US" sz="2700" dirty="0" smtClean="0">
                <a:solidFill>
                  <a:schemeClr val="tx1">
                    <a:lumMod val="85000"/>
                    <a:lumOff val="15000"/>
                  </a:schemeClr>
                </a:solidFill>
              </a:rPr>
            </a:br>
            <a:r>
              <a:rPr lang="en-US" sz="2700" dirty="0" smtClean="0">
                <a:solidFill>
                  <a:schemeClr val="tx1">
                    <a:lumMod val="85000"/>
                    <a:lumOff val="15000"/>
                  </a:schemeClr>
                </a:solidFill>
              </a:rPr>
              <a:t>Model Result : </a:t>
            </a:r>
            <a:br>
              <a:rPr lang="en-US" sz="2700" dirty="0" smtClean="0">
                <a:solidFill>
                  <a:schemeClr val="tx1">
                    <a:lumMod val="85000"/>
                    <a:lumOff val="15000"/>
                  </a:schemeClr>
                </a:solidFill>
              </a:rPr>
            </a:br>
            <a:r>
              <a:rPr lang="en-US" sz="2700" dirty="0" smtClean="0">
                <a:solidFill>
                  <a:schemeClr val="tx1">
                    <a:lumMod val="85000"/>
                    <a:lumOff val="15000"/>
                  </a:schemeClr>
                </a:solidFill>
              </a:rPr>
              <a:t>Training  </a:t>
            </a:r>
            <a:r>
              <a:rPr lang="en-US" sz="2700" dirty="0" err="1" smtClean="0">
                <a:solidFill>
                  <a:schemeClr val="tx1">
                    <a:lumMod val="85000"/>
                    <a:lumOff val="15000"/>
                  </a:schemeClr>
                </a:solidFill>
              </a:rPr>
              <a:t>Accurecy</a:t>
            </a:r>
            <a:r>
              <a:rPr lang="en-US" sz="2700" dirty="0" smtClean="0">
                <a:solidFill>
                  <a:schemeClr val="tx1">
                    <a:lumMod val="85000"/>
                    <a:lumOff val="15000"/>
                  </a:schemeClr>
                </a:solidFill>
              </a:rPr>
              <a:t> : </a:t>
            </a:r>
            <a:br>
              <a:rPr lang="en-US" sz="2700" dirty="0" smtClean="0">
                <a:solidFill>
                  <a:schemeClr val="tx1">
                    <a:lumMod val="85000"/>
                    <a:lumOff val="15000"/>
                  </a:schemeClr>
                </a:solidFill>
              </a:rPr>
            </a:br>
            <a:r>
              <a:rPr lang="en-US" sz="2700" dirty="0" smtClean="0">
                <a:solidFill>
                  <a:schemeClr val="tx1">
                    <a:lumMod val="85000"/>
                    <a:lumOff val="15000"/>
                  </a:schemeClr>
                </a:solidFill>
              </a:rPr>
              <a:t>Test  </a:t>
            </a:r>
            <a:r>
              <a:rPr lang="en-US" sz="2700" dirty="0" err="1" smtClean="0">
                <a:solidFill>
                  <a:schemeClr val="tx1">
                    <a:lumMod val="85000"/>
                    <a:lumOff val="15000"/>
                  </a:schemeClr>
                </a:solidFill>
              </a:rPr>
              <a:t>Accurecy</a:t>
            </a:r>
            <a:r>
              <a:rPr lang="en-US" sz="2700" dirty="0" smtClean="0">
                <a:solidFill>
                  <a:schemeClr val="tx1">
                    <a:lumMod val="85000"/>
                    <a:lumOff val="15000"/>
                  </a:schemeClr>
                </a:solidFill>
              </a:rPr>
              <a:t> : </a:t>
            </a:r>
            <a:br>
              <a:rPr lang="en-US" sz="2700" dirty="0" smtClean="0">
                <a:solidFill>
                  <a:schemeClr val="tx1">
                    <a:lumMod val="85000"/>
                    <a:lumOff val="15000"/>
                  </a:schemeClr>
                </a:solidFill>
              </a:rPr>
            </a:br>
            <a:r>
              <a:rPr lang="en-US" sz="2700" dirty="0" smtClean="0">
                <a:solidFill>
                  <a:schemeClr val="tx1">
                    <a:lumMod val="85000"/>
                    <a:lumOff val="15000"/>
                  </a:schemeClr>
                </a:solidFill>
              </a:rPr>
              <a:t> </a:t>
            </a:r>
            <a:br>
              <a:rPr lang="en-US" sz="2700" dirty="0" smtClean="0">
                <a:solidFill>
                  <a:schemeClr val="tx1">
                    <a:lumMod val="85000"/>
                    <a:lumOff val="15000"/>
                  </a:schemeClr>
                </a:solidFill>
              </a:rPr>
            </a:br>
            <a:r>
              <a:rPr lang="en-US" sz="2700" dirty="0" smtClean="0">
                <a:solidFill>
                  <a:schemeClr val="tx1">
                    <a:lumMod val="85000"/>
                    <a:lumOff val="15000"/>
                  </a:schemeClr>
                </a:solidFill>
              </a:rPr>
              <a:t/>
            </a:r>
            <a:br>
              <a:rPr lang="en-US" sz="2700" dirty="0" smtClean="0">
                <a:solidFill>
                  <a:schemeClr val="tx1">
                    <a:lumMod val="85000"/>
                    <a:lumOff val="15000"/>
                  </a:schemeClr>
                </a:solidFill>
              </a:rPr>
            </a:br>
            <a:r>
              <a:rPr lang="en-GB" sz="2700" dirty="0" smtClean="0">
                <a:solidFill>
                  <a:schemeClr val="tx1">
                    <a:lumMod val="75000"/>
                    <a:lumOff val="25000"/>
                  </a:schemeClr>
                </a:solidFill>
              </a:rPr>
              <a:t/>
            </a:r>
            <a:br>
              <a:rPr lang="en-GB" sz="2700" dirty="0" smtClean="0">
                <a:solidFill>
                  <a:schemeClr val="tx1">
                    <a:lumMod val="75000"/>
                    <a:lumOff val="25000"/>
                  </a:schemeClr>
                </a:solidFill>
              </a:rPr>
            </a:br>
            <a:endParaRPr lang="en-GB" sz="2700" dirty="0">
              <a:solidFill>
                <a:schemeClr val="tx1">
                  <a:lumMod val="75000"/>
                  <a:lumOff val="25000"/>
                </a:schemeClr>
              </a:solidFill>
            </a:endParaRPr>
          </a:p>
        </p:txBody>
      </p:sp>
    </p:spTree>
    <p:extLst>
      <p:ext uri="{BB962C8B-B14F-4D97-AF65-F5344CB8AC3E}">
        <p14:creationId xmlns:p14="http://schemas.microsoft.com/office/powerpoint/2010/main" val="86072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887" y="5870447"/>
            <a:ext cx="7958328" cy="382306"/>
          </a:xfrm>
        </p:spPr>
        <p:txBody>
          <a:bodyPr>
            <a:normAutofit fontScale="90000"/>
          </a:bodyPr>
          <a:lstStyle/>
          <a:p>
            <a:r>
              <a:rPr lang="ar-EG" sz="2400" b="1" dirty="0" smtClean="0"/>
              <a:t> </a:t>
            </a:r>
            <a:r>
              <a:rPr lang="en-US" sz="2400" b="1" dirty="0" smtClean="0"/>
              <a:t>        </a:t>
            </a:r>
            <a:r>
              <a:rPr lang="ar-EG" sz="2400" b="1" dirty="0" smtClean="0"/>
              <a:t>  </a:t>
            </a:r>
            <a:r>
              <a:rPr lang="en-US" sz="2400" b="1" dirty="0" smtClean="0"/>
              <a:t>       </a:t>
            </a:r>
            <a:r>
              <a:rPr lang="ar-EG" sz="2400" b="1" dirty="0" smtClean="0"/>
              <a:t> </a:t>
            </a:r>
            <a:r>
              <a:rPr lang="en-US" sz="2400" b="1" dirty="0" smtClean="0"/>
              <a:t/>
            </a:r>
            <a:br>
              <a:rPr lang="en-US" sz="2400" b="1" dirty="0" smtClean="0"/>
            </a:br>
            <a:r>
              <a:rPr lang="en-US" sz="2400" b="1" dirty="0"/>
              <a:t> </a:t>
            </a:r>
            <a:r>
              <a:rPr lang="en-US" sz="2400" b="1" dirty="0" smtClean="0"/>
              <a:t>                  </a:t>
            </a:r>
            <a:br>
              <a:rPr lang="en-US" sz="2400" b="1" dirty="0" smtClean="0"/>
            </a:br>
            <a:r>
              <a:rPr lang="en-US" sz="2400" b="1" dirty="0" smtClean="0"/>
              <a:t>                            </a:t>
            </a:r>
            <a:r>
              <a:rPr lang="ar-EG" sz="2400" b="1" dirty="0" smtClean="0"/>
              <a:t>                </a:t>
            </a:r>
            <a:r>
              <a:rPr lang="en-US" sz="2400" b="1" dirty="0" smtClean="0"/>
              <a:t>Project Description Document</a:t>
            </a:r>
            <a:br>
              <a:rPr lang="en-US" sz="2400" b="1" dirty="0" smtClean="0"/>
            </a:br>
            <a:r>
              <a:rPr lang="en-US" sz="2400" b="1" dirty="0"/>
              <a:t> </a:t>
            </a:r>
            <a:r>
              <a:rPr lang="en-US" sz="2400" b="1" dirty="0" smtClean="0"/>
              <a:t>                                            </a:t>
            </a:r>
            <a:r>
              <a:rPr lang="en-US" sz="2200" b="1" i="1" dirty="0" smtClean="0"/>
              <a:t>General </a:t>
            </a:r>
            <a:r>
              <a:rPr lang="en-US" sz="2200" b="1" i="1" dirty="0"/>
              <a:t>Information on the selected dataset</a:t>
            </a:r>
            <a:r>
              <a:rPr lang="en-US" sz="2200" b="1" dirty="0" smtClean="0"/>
              <a:t/>
            </a:r>
            <a:br>
              <a:rPr lang="en-US" sz="2200" b="1" dirty="0" smtClean="0"/>
            </a:br>
            <a:r>
              <a:rPr lang="en-US" sz="2400" b="1" dirty="0" smtClean="0"/>
              <a:t/>
            </a:r>
            <a:br>
              <a:rPr lang="en-US" sz="2400" b="1" dirty="0" smtClean="0"/>
            </a:br>
            <a:r>
              <a:rPr lang="en-US" sz="2200" dirty="0">
                <a:solidFill>
                  <a:schemeClr val="tx1">
                    <a:lumMod val="85000"/>
                    <a:lumOff val="15000"/>
                  </a:schemeClr>
                </a:solidFill>
              </a:rPr>
              <a:t>Dataset Name</a:t>
            </a:r>
            <a:r>
              <a:rPr lang="ar-EG" sz="2200" dirty="0">
                <a:solidFill>
                  <a:schemeClr val="tx1">
                    <a:lumMod val="75000"/>
                    <a:lumOff val="25000"/>
                  </a:schemeClr>
                </a:solidFill>
              </a:rPr>
              <a:t>: </a:t>
            </a:r>
            <a:r>
              <a:rPr lang="en-US" sz="2200" dirty="0">
                <a:solidFill>
                  <a:schemeClr val="tx1">
                    <a:lumMod val="75000"/>
                    <a:lumOff val="25000"/>
                  </a:schemeClr>
                </a:solidFill>
              </a:rPr>
              <a:t> Vegetable Image Dataset</a:t>
            </a:r>
            <a:r>
              <a:rPr lang="en-US" sz="2200" dirty="0" smtClean="0"/>
              <a:t> </a:t>
            </a:r>
            <a:r>
              <a:rPr lang="en-GB" sz="2400" dirty="0" smtClean="0"/>
              <a:t/>
            </a:r>
            <a:br>
              <a:rPr lang="en-GB" sz="2400" dirty="0" smtClean="0"/>
            </a:br>
            <a:r>
              <a:rPr lang="en-US" sz="2400" dirty="0" smtClean="0">
                <a:solidFill>
                  <a:schemeClr val="tx1">
                    <a:lumMod val="75000"/>
                    <a:lumOff val="25000"/>
                  </a:schemeClr>
                </a:solidFill>
              </a:rPr>
              <a:t>Dataset Link : </a:t>
            </a:r>
            <a:r>
              <a:rPr lang="en-US" sz="2400" dirty="0" smtClean="0">
                <a:solidFill>
                  <a:schemeClr val="tx1">
                    <a:lumMod val="85000"/>
                    <a:lumOff val="15000"/>
                  </a:schemeClr>
                </a:solidFill>
                <a:hlinkClick r:id="rId2"/>
              </a:rPr>
              <a:t>https://www.kaggle.com/datasets/misrakahmed/vegetable-image-dataset</a:t>
            </a:r>
            <a:r>
              <a:rPr lang="en-US" sz="2400" dirty="0" smtClean="0">
                <a:solidFill>
                  <a:schemeClr val="tx1">
                    <a:lumMod val="85000"/>
                    <a:lumOff val="15000"/>
                  </a:schemeClr>
                </a:solidFill>
              </a:rPr>
              <a:t/>
            </a:r>
            <a:br>
              <a:rPr lang="en-US" sz="2400" dirty="0" smtClean="0">
                <a:solidFill>
                  <a:schemeClr val="tx1">
                    <a:lumMod val="85000"/>
                    <a:lumOff val="15000"/>
                  </a:schemeClr>
                </a:solidFill>
              </a:rPr>
            </a:br>
            <a:r>
              <a:rPr lang="en-US" sz="2200" dirty="0">
                <a:solidFill>
                  <a:schemeClr val="tx1">
                    <a:lumMod val="75000"/>
                    <a:lumOff val="25000"/>
                  </a:schemeClr>
                </a:solidFill>
              </a:rPr>
              <a:t>total number of samples </a:t>
            </a:r>
            <a:r>
              <a:rPr lang="ar-EG" sz="2400" dirty="0" smtClean="0">
                <a:solidFill>
                  <a:schemeClr val="tx1">
                    <a:lumMod val="75000"/>
                    <a:lumOff val="25000"/>
                  </a:schemeClr>
                </a:solidFill>
              </a:rPr>
              <a:t>: </a:t>
            </a:r>
            <a:r>
              <a:rPr lang="en-US" sz="2400" dirty="0" smtClean="0">
                <a:solidFill>
                  <a:schemeClr val="tx1">
                    <a:lumMod val="75000"/>
                    <a:lumOff val="25000"/>
                  </a:schemeClr>
                </a:solidFill>
              </a:rPr>
              <a:t> 21 000</a:t>
            </a:r>
            <a:br>
              <a:rPr lang="en-US" sz="2400" dirty="0" smtClean="0">
                <a:solidFill>
                  <a:schemeClr val="tx1">
                    <a:lumMod val="75000"/>
                    <a:lumOff val="25000"/>
                  </a:schemeClr>
                </a:solidFill>
              </a:rPr>
            </a:br>
            <a:r>
              <a:rPr lang="en-US" sz="2000" dirty="0" smtClean="0">
                <a:solidFill>
                  <a:schemeClr val="tx1">
                    <a:lumMod val="75000"/>
                    <a:lumOff val="25000"/>
                  </a:schemeClr>
                </a:solidFill>
              </a:rPr>
              <a:t>Number Of Classes : 15</a:t>
            </a:r>
            <a:r>
              <a:rPr lang="en-US" sz="2400" dirty="0" smtClean="0">
                <a:solidFill>
                  <a:schemeClr val="tx1">
                    <a:lumMod val="75000"/>
                    <a:lumOff val="25000"/>
                  </a:schemeClr>
                </a:solidFill>
              </a:rPr>
              <a:t/>
            </a:r>
            <a:br>
              <a:rPr lang="en-US" sz="2400" dirty="0" smtClean="0">
                <a:solidFill>
                  <a:schemeClr val="tx1">
                    <a:lumMod val="75000"/>
                    <a:lumOff val="25000"/>
                  </a:schemeClr>
                </a:solidFill>
              </a:rPr>
            </a:br>
            <a:r>
              <a:rPr lang="en-US" sz="1600" dirty="0">
                <a:solidFill>
                  <a:schemeClr val="tx1">
                    <a:lumMod val="75000"/>
                    <a:lumOff val="25000"/>
                  </a:schemeClr>
                </a:solidFill>
              </a:rPr>
              <a:t>1-  Bean </a:t>
            </a:r>
            <a:br>
              <a:rPr lang="en-US" sz="1600" dirty="0">
                <a:solidFill>
                  <a:schemeClr val="tx1">
                    <a:lumMod val="75000"/>
                    <a:lumOff val="25000"/>
                  </a:schemeClr>
                </a:solidFill>
              </a:rPr>
            </a:br>
            <a:r>
              <a:rPr lang="en-US" sz="1600" dirty="0">
                <a:solidFill>
                  <a:schemeClr val="tx1">
                    <a:lumMod val="75000"/>
                    <a:lumOff val="25000"/>
                  </a:schemeClr>
                </a:solidFill>
              </a:rPr>
              <a:t>2- </a:t>
            </a:r>
            <a:r>
              <a:rPr lang="en-US" sz="1600" dirty="0" err="1" smtClean="0">
                <a:solidFill>
                  <a:schemeClr val="tx1">
                    <a:lumMod val="75000"/>
                    <a:lumOff val="25000"/>
                  </a:schemeClr>
                </a:solidFill>
              </a:rPr>
              <a:t>Bitter_Gourd</a:t>
            </a:r>
            <a:r>
              <a:rPr lang="en-US" sz="1600" dirty="0" smtClean="0">
                <a:solidFill>
                  <a:schemeClr val="tx1">
                    <a:lumMod val="75000"/>
                    <a:lumOff val="25000"/>
                  </a:schemeClr>
                </a:solidFill>
              </a:rPr>
              <a:t/>
            </a:r>
            <a:br>
              <a:rPr lang="en-US" sz="1600" dirty="0" smtClean="0">
                <a:solidFill>
                  <a:schemeClr val="tx1">
                    <a:lumMod val="75000"/>
                    <a:lumOff val="25000"/>
                  </a:schemeClr>
                </a:solidFill>
              </a:rPr>
            </a:br>
            <a:r>
              <a:rPr lang="en-US" sz="1600" dirty="0">
                <a:solidFill>
                  <a:schemeClr val="tx1">
                    <a:lumMod val="75000"/>
                    <a:lumOff val="25000"/>
                  </a:schemeClr>
                </a:solidFill>
              </a:rPr>
              <a:t>3- </a:t>
            </a:r>
            <a:r>
              <a:rPr lang="en-US" sz="1600" dirty="0" err="1" smtClean="0">
                <a:solidFill>
                  <a:schemeClr val="tx1">
                    <a:lumMod val="75000"/>
                    <a:lumOff val="25000"/>
                  </a:schemeClr>
                </a:solidFill>
              </a:rPr>
              <a:t>Bottle_Gourd</a:t>
            </a:r>
            <a:r>
              <a:rPr lang="en-US" sz="1600" dirty="0">
                <a:solidFill>
                  <a:schemeClr val="tx1">
                    <a:lumMod val="75000"/>
                    <a:lumOff val="25000"/>
                  </a:schemeClr>
                </a:solidFill>
              </a:rPr>
              <a:t/>
            </a:r>
            <a:br>
              <a:rPr lang="en-US" sz="1600" dirty="0">
                <a:solidFill>
                  <a:schemeClr val="tx1">
                    <a:lumMod val="75000"/>
                    <a:lumOff val="25000"/>
                  </a:schemeClr>
                </a:solidFill>
              </a:rPr>
            </a:br>
            <a:r>
              <a:rPr lang="en-US" sz="1600" dirty="0">
                <a:solidFill>
                  <a:schemeClr val="tx1">
                    <a:lumMod val="75000"/>
                    <a:lumOff val="25000"/>
                  </a:schemeClr>
                </a:solidFill>
              </a:rPr>
              <a:t>4- </a:t>
            </a:r>
            <a:r>
              <a:rPr lang="en-US" sz="1600" dirty="0" err="1" smtClean="0">
                <a:solidFill>
                  <a:schemeClr val="tx1">
                    <a:lumMod val="75000"/>
                    <a:lumOff val="25000"/>
                  </a:schemeClr>
                </a:solidFill>
              </a:rPr>
              <a:t>Brinjal</a:t>
            </a:r>
            <a:r>
              <a:rPr lang="en-US" sz="1600" dirty="0">
                <a:solidFill>
                  <a:schemeClr val="tx1">
                    <a:lumMod val="75000"/>
                    <a:lumOff val="25000"/>
                  </a:schemeClr>
                </a:solidFill>
              </a:rPr>
              <a:t/>
            </a:r>
            <a:br>
              <a:rPr lang="en-US" sz="1600" dirty="0">
                <a:solidFill>
                  <a:schemeClr val="tx1">
                    <a:lumMod val="75000"/>
                    <a:lumOff val="25000"/>
                  </a:schemeClr>
                </a:solidFill>
              </a:rPr>
            </a:br>
            <a:r>
              <a:rPr lang="en-US" sz="1600" dirty="0">
                <a:solidFill>
                  <a:schemeClr val="tx1">
                    <a:lumMod val="75000"/>
                    <a:lumOff val="25000"/>
                  </a:schemeClr>
                </a:solidFill>
              </a:rPr>
              <a:t>5- Broccoli</a:t>
            </a:r>
            <a:br>
              <a:rPr lang="en-US" sz="1600" dirty="0">
                <a:solidFill>
                  <a:schemeClr val="tx1">
                    <a:lumMod val="75000"/>
                    <a:lumOff val="25000"/>
                  </a:schemeClr>
                </a:solidFill>
              </a:rPr>
            </a:br>
            <a:r>
              <a:rPr lang="en-US" sz="1600" dirty="0">
                <a:solidFill>
                  <a:schemeClr val="tx1">
                    <a:lumMod val="75000"/>
                    <a:lumOff val="25000"/>
                  </a:schemeClr>
                </a:solidFill>
              </a:rPr>
              <a:t>6- </a:t>
            </a:r>
            <a:r>
              <a:rPr lang="en-US" sz="1600" dirty="0" smtClean="0">
                <a:solidFill>
                  <a:schemeClr val="tx1">
                    <a:lumMod val="75000"/>
                    <a:lumOff val="25000"/>
                  </a:schemeClr>
                </a:solidFill>
              </a:rPr>
              <a:t>Cabbage</a:t>
            </a:r>
            <a:br>
              <a:rPr lang="en-US" sz="1600" dirty="0" smtClean="0">
                <a:solidFill>
                  <a:schemeClr val="tx1">
                    <a:lumMod val="75000"/>
                    <a:lumOff val="25000"/>
                  </a:schemeClr>
                </a:solidFill>
              </a:rPr>
            </a:br>
            <a:r>
              <a:rPr lang="en-US" sz="1600" dirty="0">
                <a:solidFill>
                  <a:schemeClr val="tx1">
                    <a:lumMod val="75000"/>
                    <a:lumOff val="25000"/>
                  </a:schemeClr>
                </a:solidFill>
              </a:rPr>
              <a:t>7- Capsicum</a:t>
            </a:r>
            <a:br>
              <a:rPr lang="en-US" sz="1600" dirty="0">
                <a:solidFill>
                  <a:schemeClr val="tx1">
                    <a:lumMod val="75000"/>
                    <a:lumOff val="25000"/>
                  </a:schemeClr>
                </a:solidFill>
              </a:rPr>
            </a:br>
            <a:r>
              <a:rPr lang="en-US" sz="1600" dirty="0">
                <a:solidFill>
                  <a:schemeClr val="tx1">
                    <a:lumMod val="75000"/>
                    <a:lumOff val="25000"/>
                  </a:schemeClr>
                </a:solidFill>
              </a:rPr>
              <a:t>8- Carrot</a:t>
            </a:r>
            <a:br>
              <a:rPr lang="en-US" sz="1600" dirty="0">
                <a:solidFill>
                  <a:schemeClr val="tx1">
                    <a:lumMod val="75000"/>
                    <a:lumOff val="25000"/>
                  </a:schemeClr>
                </a:solidFill>
              </a:rPr>
            </a:br>
            <a:r>
              <a:rPr lang="en-US" sz="1600" dirty="0">
                <a:solidFill>
                  <a:schemeClr val="tx1">
                    <a:lumMod val="75000"/>
                    <a:lumOff val="25000"/>
                  </a:schemeClr>
                </a:solidFill>
              </a:rPr>
              <a:t>9- Cauliflower</a:t>
            </a:r>
            <a:br>
              <a:rPr lang="en-US" sz="1600" dirty="0">
                <a:solidFill>
                  <a:schemeClr val="tx1">
                    <a:lumMod val="75000"/>
                    <a:lumOff val="25000"/>
                  </a:schemeClr>
                </a:solidFill>
              </a:rPr>
            </a:br>
            <a:r>
              <a:rPr lang="en-US" sz="1600" dirty="0">
                <a:solidFill>
                  <a:schemeClr val="tx1">
                    <a:lumMod val="75000"/>
                    <a:lumOff val="25000"/>
                  </a:schemeClr>
                </a:solidFill>
              </a:rPr>
              <a:t>10- Cucumber</a:t>
            </a:r>
            <a:br>
              <a:rPr lang="en-US" sz="1600" dirty="0">
                <a:solidFill>
                  <a:schemeClr val="tx1">
                    <a:lumMod val="75000"/>
                    <a:lumOff val="25000"/>
                  </a:schemeClr>
                </a:solidFill>
              </a:rPr>
            </a:br>
            <a:r>
              <a:rPr lang="en-US" sz="1600" dirty="0">
                <a:solidFill>
                  <a:schemeClr val="tx1">
                    <a:lumMod val="75000"/>
                    <a:lumOff val="25000"/>
                  </a:schemeClr>
                </a:solidFill>
              </a:rPr>
              <a:t>11- </a:t>
            </a:r>
            <a:r>
              <a:rPr lang="en-US" sz="1600" dirty="0" smtClean="0">
                <a:solidFill>
                  <a:schemeClr val="tx1">
                    <a:lumMod val="75000"/>
                    <a:lumOff val="25000"/>
                  </a:schemeClr>
                </a:solidFill>
              </a:rPr>
              <a:t>Papaya</a:t>
            </a:r>
            <a:r>
              <a:rPr lang="en-US" sz="1600" dirty="0">
                <a:solidFill>
                  <a:schemeClr val="tx1">
                    <a:lumMod val="75000"/>
                    <a:lumOff val="25000"/>
                  </a:schemeClr>
                </a:solidFill>
              </a:rPr>
              <a:t/>
            </a:r>
            <a:br>
              <a:rPr lang="en-US" sz="1600" dirty="0">
                <a:solidFill>
                  <a:schemeClr val="tx1">
                    <a:lumMod val="75000"/>
                    <a:lumOff val="25000"/>
                  </a:schemeClr>
                </a:solidFill>
              </a:rPr>
            </a:br>
            <a:r>
              <a:rPr lang="en-US" sz="1600" dirty="0">
                <a:solidFill>
                  <a:schemeClr val="tx1">
                    <a:lumMod val="75000"/>
                    <a:lumOff val="25000"/>
                  </a:schemeClr>
                </a:solidFill>
              </a:rPr>
              <a:t>12- Potato</a:t>
            </a:r>
            <a:br>
              <a:rPr lang="en-US" sz="1600" dirty="0">
                <a:solidFill>
                  <a:schemeClr val="tx1">
                    <a:lumMod val="75000"/>
                    <a:lumOff val="25000"/>
                  </a:schemeClr>
                </a:solidFill>
              </a:rPr>
            </a:br>
            <a:r>
              <a:rPr lang="en-US" sz="1600" dirty="0">
                <a:solidFill>
                  <a:schemeClr val="tx1">
                    <a:lumMod val="75000"/>
                    <a:lumOff val="25000"/>
                  </a:schemeClr>
                </a:solidFill>
              </a:rPr>
              <a:t>13- Pumpkin</a:t>
            </a:r>
            <a:br>
              <a:rPr lang="en-US" sz="1600" dirty="0">
                <a:solidFill>
                  <a:schemeClr val="tx1">
                    <a:lumMod val="75000"/>
                    <a:lumOff val="25000"/>
                  </a:schemeClr>
                </a:solidFill>
              </a:rPr>
            </a:br>
            <a:r>
              <a:rPr lang="en-US" sz="1600" dirty="0">
                <a:solidFill>
                  <a:schemeClr val="tx1">
                    <a:lumMod val="75000"/>
                    <a:lumOff val="25000"/>
                  </a:schemeClr>
                </a:solidFill>
              </a:rPr>
              <a:t>14- Radish</a:t>
            </a:r>
            <a:br>
              <a:rPr lang="en-US" sz="1600" dirty="0">
                <a:solidFill>
                  <a:schemeClr val="tx1">
                    <a:lumMod val="75000"/>
                    <a:lumOff val="25000"/>
                  </a:schemeClr>
                </a:solidFill>
              </a:rPr>
            </a:br>
            <a:r>
              <a:rPr lang="en-US" sz="1600" dirty="0">
                <a:solidFill>
                  <a:schemeClr val="tx1">
                    <a:lumMod val="75000"/>
                    <a:lumOff val="25000"/>
                  </a:schemeClr>
                </a:solidFill>
              </a:rPr>
              <a:t>15- Tomato </a:t>
            </a:r>
            <a:r>
              <a:rPr lang="en-US" sz="1600" dirty="0" smtClean="0">
                <a:solidFill>
                  <a:schemeClr val="tx1">
                    <a:lumMod val="85000"/>
                    <a:lumOff val="15000"/>
                  </a:schemeClr>
                </a:solidFill>
              </a:rPr>
              <a:t/>
            </a:r>
            <a:br>
              <a:rPr lang="en-US" sz="1600" dirty="0" smtClean="0">
                <a:solidFill>
                  <a:schemeClr val="tx1">
                    <a:lumMod val="85000"/>
                    <a:lumOff val="15000"/>
                  </a:schemeClr>
                </a:solidFill>
              </a:rPr>
            </a:br>
            <a:endParaRPr lang="en-GB" sz="1600" dirty="0">
              <a:solidFill>
                <a:schemeClr val="tx1">
                  <a:lumMod val="75000"/>
                  <a:lumOff val="25000"/>
                </a:schemeClr>
              </a:solidFill>
            </a:endParaRPr>
          </a:p>
        </p:txBody>
      </p:sp>
    </p:spTree>
    <p:extLst>
      <p:ext uri="{BB962C8B-B14F-4D97-AF65-F5344CB8AC3E}">
        <p14:creationId xmlns:p14="http://schemas.microsoft.com/office/powerpoint/2010/main" val="219667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94" y="906785"/>
            <a:ext cx="2947482" cy="4601183"/>
          </a:xfrm>
        </p:spPr>
        <p:txBody>
          <a:bodyPr/>
          <a:lstStyle/>
          <a:p>
            <a:r>
              <a:rPr lang="en-US" sz="3200" dirty="0" smtClean="0"/>
              <a:t>Training : </a:t>
            </a:r>
            <a:br>
              <a:rPr lang="en-US" sz="3200" dirty="0" smtClean="0"/>
            </a:br>
            <a:r>
              <a:rPr lang="en-US" sz="3200" dirty="0" smtClean="0"/>
              <a:t/>
            </a:r>
            <a:br>
              <a:rPr lang="en-US" sz="3200" dirty="0" smtClean="0"/>
            </a:br>
            <a:r>
              <a:rPr lang="en-US" sz="2000" dirty="0" smtClean="0"/>
              <a:t/>
            </a:r>
            <a:br>
              <a:rPr lang="en-US" sz="2000" dirty="0" smtClean="0"/>
            </a:br>
            <a:r>
              <a:rPr lang="en-US" sz="2000" dirty="0" smtClean="0"/>
              <a:t>1- ration of Total : </a:t>
            </a:r>
            <a:r>
              <a:rPr lang="en-GB" sz="2000" b="1" dirty="0" smtClean="0"/>
              <a:t>71.4285</a:t>
            </a:r>
            <a:r>
              <a:rPr lang="en-GB" sz="2000" dirty="0" smtClean="0"/>
              <a:t>%</a:t>
            </a:r>
            <a:br>
              <a:rPr lang="en-GB" sz="2000" dirty="0" smtClean="0"/>
            </a:br>
            <a:r>
              <a:rPr lang="en-GB" sz="2000" dirty="0" smtClean="0"/>
              <a:t/>
            </a:r>
            <a:br>
              <a:rPr lang="en-GB" sz="2000" dirty="0" smtClean="0"/>
            </a:br>
            <a:r>
              <a:rPr lang="en-GB" sz="2000" dirty="0" smtClean="0"/>
              <a:t>2- image number : 15 000</a:t>
            </a:r>
            <a:r>
              <a:rPr lang="en-US" dirty="0" smtClean="0"/>
              <a:t/>
            </a:r>
            <a:br>
              <a:rPr lang="en-US" dirty="0" smtClean="0"/>
            </a:br>
            <a:endParaRPr lang="en-GB" dirty="0"/>
          </a:p>
        </p:txBody>
      </p:sp>
      <p:sp>
        <p:nvSpPr>
          <p:cNvPr id="3" name="Content Placeholder 2"/>
          <p:cNvSpPr>
            <a:spLocks noGrp="1"/>
          </p:cNvSpPr>
          <p:nvPr>
            <p:ph sz="half" idx="1"/>
          </p:nvPr>
        </p:nvSpPr>
        <p:spPr>
          <a:xfrm>
            <a:off x="3946289" y="387328"/>
            <a:ext cx="3577917" cy="5120640"/>
          </a:xfrm>
        </p:spPr>
        <p:txBody>
          <a:bodyPr/>
          <a:lstStyle/>
          <a:p>
            <a:pPr marL="0" indent="0">
              <a:buNone/>
            </a:pPr>
            <a:r>
              <a:rPr lang="en-US" sz="3200" dirty="0" smtClean="0"/>
              <a:t>Test </a:t>
            </a:r>
            <a:r>
              <a:rPr lang="en-US" sz="3200" dirty="0"/>
              <a:t>: </a:t>
            </a:r>
            <a:br>
              <a:rPr lang="en-US" sz="3200" dirty="0"/>
            </a:br>
            <a:r>
              <a:rPr lang="en-US" sz="3200" dirty="0"/>
              <a:t/>
            </a:r>
            <a:br>
              <a:rPr lang="en-US" sz="3200" dirty="0"/>
            </a:br>
            <a:r>
              <a:rPr lang="en-US" dirty="0"/>
              <a:t/>
            </a:r>
            <a:br>
              <a:rPr lang="en-US" dirty="0"/>
            </a:br>
            <a:r>
              <a:rPr lang="en-US" dirty="0"/>
              <a:t>1- ration of Total : </a:t>
            </a:r>
            <a:r>
              <a:rPr lang="en-GB" dirty="0" smtClean="0"/>
              <a:t>14.2857 %</a:t>
            </a:r>
            <a:r>
              <a:rPr lang="en-GB" dirty="0"/>
              <a:t/>
            </a:r>
            <a:br>
              <a:rPr lang="en-GB" dirty="0"/>
            </a:br>
            <a:r>
              <a:rPr lang="en-GB" dirty="0"/>
              <a:t/>
            </a:r>
            <a:br>
              <a:rPr lang="en-GB" dirty="0"/>
            </a:br>
            <a:r>
              <a:rPr lang="en-GB" dirty="0"/>
              <a:t>2- image number : </a:t>
            </a:r>
            <a:r>
              <a:rPr lang="en-GB" dirty="0" smtClean="0"/>
              <a:t>3000</a:t>
            </a:r>
            <a:endParaRPr lang="en-GB" dirty="0"/>
          </a:p>
        </p:txBody>
      </p:sp>
      <p:sp>
        <p:nvSpPr>
          <p:cNvPr id="4" name="Content Placeholder 3"/>
          <p:cNvSpPr>
            <a:spLocks noGrp="1"/>
          </p:cNvSpPr>
          <p:nvPr>
            <p:ph sz="half" idx="2"/>
          </p:nvPr>
        </p:nvSpPr>
        <p:spPr>
          <a:xfrm>
            <a:off x="7844246" y="524474"/>
            <a:ext cx="3474720" cy="5120640"/>
          </a:xfrm>
        </p:spPr>
        <p:txBody>
          <a:bodyPr/>
          <a:lstStyle/>
          <a:p>
            <a:pPr marL="0" indent="0">
              <a:buNone/>
            </a:pPr>
            <a:r>
              <a:rPr lang="en-US" sz="3200" dirty="0" smtClean="0"/>
              <a:t>Validation : </a:t>
            </a:r>
            <a:r>
              <a:rPr lang="en-US" sz="3200" dirty="0"/>
              <a:t/>
            </a:r>
            <a:br>
              <a:rPr lang="en-US" sz="3200" dirty="0"/>
            </a:br>
            <a:r>
              <a:rPr lang="en-US" sz="3200" dirty="0"/>
              <a:t/>
            </a:r>
            <a:br>
              <a:rPr lang="en-US" sz="3200" dirty="0"/>
            </a:br>
            <a:r>
              <a:rPr lang="en-US" dirty="0"/>
              <a:t/>
            </a:r>
            <a:br>
              <a:rPr lang="en-US" dirty="0"/>
            </a:br>
            <a:r>
              <a:rPr lang="en-US" dirty="0"/>
              <a:t>1- ration of Total : </a:t>
            </a:r>
            <a:r>
              <a:rPr lang="en-GB" dirty="0"/>
              <a:t>14.2857 %</a:t>
            </a:r>
            <a:br>
              <a:rPr lang="en-GB" dirty="0"/>
            </a:br>
            <a:r>
              <a:rPr lang="en-GB" dirty="0"/>
              <a:t/>
            </a:r>
            <a:br>
              <a:rPr lang="en-GB" dirty="0"/>
            </a:br>
            <a:r>
              <a:rPr lang="en-GB" dirty="0"/>
              <a:t>2- image number : 3</a:t>
            </a:r>
            <a:r>
              <a:rPr lang="en-GB" dirty="0" smtClean="0"/>
              <a:t>000</a:t>
            </a:r>
            <a:endParaRPr lang="en-GB" dirty="0"/>
          </a:p>
          <a:p>
            <a:endParaRPr lang="en-GB" dirty="0"/>
          </a:p>
        </p:txBody>
      </p:sp>
      <p:sp>
        <p:nvSpPr>
          <p:cNvPr id="5" name="Content Placeholder 2"/>
          <p:cNvSpPr txBox="1">
            <a:spLocks/>
          </p:cNvSpPr>
          <p:nvPr/>
        </p:nvSpPr>
        <p:spPr>
          <a:xfrm>
            <a:off x="4107397" y="245252"/>
            <a:ext cx="4514088" cy="55844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2400" b="1" i="1" dirty="0"/>
              <a:t>Implementation </a:t>
            </a:r>
            <a:r>
              <a:rPr lang="en-US" sz="2400" b="1" i="1" dirty="0" smtClean="0"/>
              <a:t>details</a:t>
            </a:r>
            <a:endParaRPr lang="en-GB" sz="2400" dirty="0"/>
          </a:p>
        </p:txBody>
      </p:sp>
    </p:spTree>
    <p:extLst>
      <p:ext uri="{BB962C8B-B14F-4D97-AF65-F5344CB8AC3E}">
        <p14:creationId xmlns:p14="http://schemas.microsoft.com/office/powerpoint/2010/main" val="217873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2732" y="252549"/>
            <a:ext cx="5974080" cy="400110"/>
          </a:xfrm>
          <a:prstGeom prst="rect">
            <a:avLst/>
          </a:prstGeom>
          <a:noFill/>
        </p:spPr>
        <p:txBody>
          <a:bodyPr wrap="square" rtlCol="0">
            <a:spAutoFit/>
          </a:bodyPr>
          <a:lstStyle/>
          <a:p>
            <a:r>
              <a:rPr lang="en-US" sz="2000" b="1" dirty="0"/>
              <a:t>block </a:t>
            </a:r>
            <a:r>
              <a:rPr lang="en-US" sz="2000" b="1" dirty="0" smtClean="0"/>
              <a:t>diagram </a:t>
            </a:r>
            <a:r>
              <a:rPr lang="en-US" sz="2000" b="1" dirty="0"/>
              <a:t>of </a:t>
            </a:r>
            <a:r>
              <a:rPr lang="en-US" sz="2000" b="1" dirty="0" smtClean="0"/>
              <a:t>The </a:t>
            </a:r>
            <a:r>
              <a:rPr lang="en-US" sz="2000" b="1" dirty="0"/>
              <a:t>implemented model</a:t>
            </a:r>
            <a:r>
              <a:rPr lang="en-US" sz="2000" b="1" dirty="0" smtClean="0"/>
              <a:t> </a:t>
            </a:r>
            <a:endParaRPr lang="en-GB"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536" y="1166949"/>
            <a:ext cx="9400169" cy="4963886"/>
          </a:xfrm>
          <a:prstGeom prst="rect">
            <a:avLst/>
          </a:prstGeom>
        </p:spPr>
      </p:pic>
    </p:spTree>
    <p:extLst>
      <p:ext uri="{BB962C8B-B14F-4D97-AF65-F5344CB8AC3E}">
        <p14:creationId xmlns:p14="http://schemas.microsoft.com/office/powerpoint/2010/main" val="191921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444137"/>
            <a:ext cx="3143795" cy="400110"/>
          </a:xfrm>
          <a:prstGeom prst="rect">
            <a:avLst/>
          </a:prstGeom>
          <a:noFill/>
        </p:spPr>
        <p:txBody>
          <a:bodyPr wrap="square" rtlCol="0">
            <a:spAutoFit/>
          </a:bodyPr>
          <a:lstStyle/>
          <a:p>
            <a:r>
              <a:rPr lang="en-GB" sz="2000" b="1" dirty="0"/>
              <a:t>main </a:t>
            </a:r>
            <a:r>
              <a:rPr lang="en-GB" sz="2000" b="1" dirty="0" smtClean="0"/>
              <a:t>steps :</a:t>
            </a:r>
            <a:endParaRPr lang="en-GB"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513" y="931333"/>
            <a:ext cx="5475032" cy="5529943"/>
          </a:xfrm>
          <a:prstGeom prst="rect">
            <a:avLst/>
          </a:prstGeom>
        </p:spPr>
      </p:pic>
    </p:spTree>
    <p:extLst>
      <p:ext uri="{BB962C8B-B14F-4D97-AF65-F5344CB8AC3E}">
        <p14:creationId xmlns:p14="http://schemas.microsoft.com/office/powerpoint/2010/main" val="210025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222" y="1132545"/>
            <a:ext cx="10528292" cy="4601183"/>
          </a:xfrm>
        </p:spPr>
        <p:txBody>
          <a:bodyPr>
            <a:noAutofit/>
          </a:bodyPr>
          <a:lstStyle/>
          <a:p>
            <a:r>
              <a:rPr lang="en-US" sz="1400" b="1" dirty="0" smtClean="0">
                <a:solidFill>
                  <a:schemeClr val="tx1">
                    <a:lumMod val="75000"/>
                    <a:lumOff val="25000"/>
                  </a:schemeClr>
                </a:solidFill>
              </a:rPr>
              <a:t>1-  Add </a:t>
            </a:r>
            <a:r>
              <a:rPr lang="en-US" sz="1400" b="1" dirty="0">
                <a:solidFill>
                  <a:schemeClr val="tx1">
                    <a:lumMod val="75000"/>
                    <a:lumOff val="25000"/>
                  </a:schemeClr>
                </a:solidFill>
              </a:rPr>
              <a:t>a Conv2D layer with 32 filters and 5x5 kernel size, with </a:t>
            </a:r>
            <a:r>
              <a:rPr lang="en-US" sz="1400" b="1" dirty="0" err="1">
                <a:solidFill>
                  <a:schemeClr val="tx1">
                    <a:lumMod val="75000"/>
                    <a:lumOff val="25000"/>
                  </a:schemeClr>
                </a:solidFill>
              </a:rPr>
              <a:t>ReLU</a:t>
            </a:r>
            <a:r>
              <a:rPr lang="en-US" sz="1400" b="1" dirty="0">
                <a:solidFill>
                  <a:schemeClr val="tx1">
                    <a:lumMod val="75000"/>
                    <a:lumOff val="25000"/>
                  </a:schemeClr>
                </a:solidFill>
              </a:rPr>
              <a:t> activation function and </a:t>
            </a:r>
            <a:r>
              <a:rPr lang="en-US" sz="1400" b="1" dirty="0" err="1">
                <a:solidFill>
                  <a:schemeClr val="tx1">
                    <a:lumMod val="75000"/>
                    <a:lumOff val="25000"/>
                  </a:schemeClr>
                </a:solidFill>
              </a:rPr>
              <a:t>input_shape</a:t>
            </a:r>
            <a:r>
              <a:rPr lang="en-US" sz="1400" b="1" dirty="0">
                <a:solidFill>
                  <a:schemeClr val="tx1">
                    <a:lumMod val="75000"/>
                    <a:lumOff val="25000"/>
                  </a:schemeClr>
                </a:solidFill>
              </a:rPr>
              <a:t> as specified above</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2- Add </a:t>
            </a:r>
            <a:r>
              <a:rPr lang="en-US" sz="1400" b="1" dirty="0">
                <a:solidFill>
                  <a:schemeClr val="tx1">
                    <a:lumMod val="75000"/>
                    <a:lumOff val="25000"/>
                  </a:schemeClr>
                </a:solidFill>
              </a:rPr>
              <a:t>a second Conv2D layer with 32 filters and 5x5 kernel size, with </a:t>
            </a:r>
            <a:r>
              <a:rPr lang="en-US" sz="1400" b="1" dirty="0" err="1">
                <a:solidFill>
                  <a:schemeClr val="tx1">
                    <a:lumMod val="75000"/>
                    <a:lumOff val="25000"/>
                  </a:schemeClr>
                </a:solidFill>
              </a:rPr>
              <a:t>ReLU</a:t>
            </a:r>
            <a:r>
              <a:rPr lang="en-US" sz="1400" b="1" dirty="0">
                <a:solidFill>
                  <a:schemeClr val="tx1">
                    <a:lumMod val="75000"/>
                    <a:lumOff val="25000"/>
                  </a:schemeClr>
                </a:solidFill>
              </a:rPr>
              <a:t> activation function</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3- Add </a:t>
            </a:r>
            <a:r>
              <a:rPr lang="en-US" sz="1400" b="1" dirty="0" err="1">
                <a:solidFill>
                  <a:schemeClr val="tx1">
                    <a:lumMod val="75000"/>
                    <a:lumOff val="25000"/>
                  </a:schemeClr>
                </a:solidFill>
              </a:rPr>
              <a:t>BatchNormalization</a:t>
            </a:r>
            <a:r>
              <a:rPr lang="en-US" sz="1400" b="1" dirty="0">
                <a:solidFill>
                  <a:schemeClr val="tx1">
                    <a:lumMod val="75000"/>
                    <a:lumOff val="25000"/>
                  </a:schemeClr>
                </a:solidFill>
              </a:rPr>
              <a:t> layer to normalize the activations of the previous layer</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4- Add </a:t>
            </a:r>
            <a:r>
              <a:rPr lang="en-US" sz="1400" b="1" dirty="0">
                <a:solidFill>
                  <a:schemeClr val="tx1">
                    <a:lumMod val="75000"/>
                    <a:lumOff val="25000"/>
                  </a:schemeClr>
                </a:solidFill>
              </a:rPr>
              <a:t>MaxPooling2D layer with pool size of 2x2 to reduce the spatial dimensions of the feature map</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5- Add </a:t>
            </a:r>
            <a:r>
              <a:rPr lang="en-US" sz="1400" b="1" dirty="0">
                <a:solidFill>
                  <a:schemeClr val="tx1">
                    <a:lumMod val="75000"/>
                    <a:lumOff val="25000"/>
                  </a:schemeClr>
                </a:solidFill>
              </a:rPr>
              <a:t>Dropout layer to randomly drop out 25% of the neurons in the layer to prevent overfitting</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6- Add </a:t>
            </a:r>
            <a:r>
              <a:rPr lang="en-US" sz="1400" b="1" dirty="0">
                <a:solidFill>
                  <a:schemeClr val="tx1">
                    <a:lumMod val="75000"/>
                    <a:lumOff val="25000"/>
                  </a:schemeClr>
                </a:solidFill>
              </a:rPr>
              <a:t>another two Conv2D layers with 64 filters and 3x3 kernel size, with </a:t>
            </a:r>
            <a:r>
              <a:rPr lang="en-US" sz="1400" b="1" dirty="0" err="1">
                <a:solidFill>
                  <a:schemeClr val="tx1">
                    <a:lumMod val="75000"/>
                    <a:lumOff val="25000"/>
                  </a:schemeClr>
                </a:solidFill>
              </a:rPr>
              <a:t>ReLU</a:t>
            </a:r>
            <a:r>
              <a:rPr lang="en-US" sz="1400" b="1" dirty="0">
                <a:solidFill>
                  <a:schemeClr val="tx1">
                    <a:lumMod val="75000"/>
                    <a:lumOff val="25000"/>
                  </a:schemeClr>
                </a:solidFill>
              </a:rPr>
              <a:t> activation function</a:t>
            </a:r>
            <a:r>
              <a:rPr lang="en-US" sz="1400" b="1" dirty="0" smtClean="0">
                <a:solidFill>
                  <a:schemeClr val="tx1">
                    <a:lumMod val="75000"/>
                    <a:lumOff val="25000"/>
                  </a:schemeClr>
                </a:solidFill>
              </a:rPr>
              <a:t>. </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7- Add </a:t>
            </a:r>
            <a:r>
              <a:rPr lang="en-US" sz="1400" b="1" dirty="0">
                <a:solidFill>
                  <a:schemeClr val="tx1">
                    <a:lumMod val="75000"/>
                    <a:lumOff val="25000"/>
                  </a:schemeClr>
                </a:solidFill>
              </a:rPr>
              <a:t>another </a:t>
            </a:r>
            <a:r>
              <a:rPr lang="en-US" sz="1400" b="1" dirty="0" err="1">
                <a:solidFill>
                  <a:schemeClr val="tx1">
                    <a:lumMod val="75000"/>
                    <a:lumOff val="25000"/>
                  </a:schemeClr>
                </a:solidFill>
              </a:rPr>
              <a:t>BatchNormalization</a:t>
            </a:r>
            <a:r>
              <a:rPr lang="en-US" sz="1400" b="1" dirty="0">
                <a:solidFill>
                  <a:schemeClr val="tx1">
                    <a:lumMod val="75000"/>
                    <a:lumOff val="25000"/>
                  </a:schemeClr>
                </a:solidFill>
              </a:rPr>
              <a:t> layer</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8- Add </a:t>
            </a:r>
            <a:r>
              <a:rPr lang="en-US" sz="1400" b="1" dirty="0">
                <a:solidFill>
                  <a:schemeClr val="tx1">
                    <a:lumMod val="75000"/>
                    <a:lumOff val="25000"/>
                  </a:schemeClr>
                </a:solidFill>
              </a:rPr>
              <a:t>another MaxPooling2D layer</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9- Add </a:t>
            </a:r>
            <a:r>
              <a:rPr lang="en-US" sz="1400" b="1" dirty="0">
                <a:solidFill>
                  <a:schemeClr val="tx1">
                    <a:lumMod val="75000"/>
                    <a:lumOff val="25000"/>
                  </a:schemeClr>
                </a:solidFill>
              </a:rPr>
              <a:t>another Dropout layer</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10 - Flatten </a:t>
            </a:r>
            <a:r>
              <a:rPr lang="en-US" sz="1400" b="1" dirty="0">
                <a:solidFill>
                  <a:schemeClr val="tx1">
                    <a:lumMod val="75000"/>
                    <a:lumOff val="25000"/>
                  </a:schemeClr>
                </a:solidFill>
              </a:rPr>
              <a:t>the output of the previous layer for use in a fully connected neural network</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11- Add </a:t>
            </a:r>
            <a:r>
              <a:rPr lang="en-US" sz="1400" b="1" dirty="0">
                <a:solidFill>
                  <a:schemeClr val="tx1">
                    <a:lumMod val="75000"/>
                    <a:lumOff val="25000"/>
                  </a:schemeClr>
                </a:solidFill>
              </a:rPr>
              <a:t>a Dense layer with 256 neurons and </a:t>
            </a:r>
            <a:r>
              <a:rPr lang="en-US" sz="1400" b="1" dirty="0" err="1">
                <a:solidFill>
                  <a:schemeClr val="tx1">
                    <a:lumMod val="75000"/>
                    <a:lumOff val="25000"/>
                  </a:schemeClr>
                </a:solidFill>
              </a:rPr>
              <a:t>ReLU</a:t>
            </a:r>
            <a:r>
              <a:rPr lang="en-US" sz="1400" b="1" dirty="0">
                <a:solidFill>
                  <a:schemeClr val="tx1">
                    <a:lumMod val="75000"/>
                    <a:lumOff val="25000"/>
                  </a:schemeClr>
                </a:solidFill>
              </a:rPr>
              <a:t> activation function</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12- Add </a:t>
            </a:r>
            <a:r>
              <a:rPr lang="en-US" sz="1400" b="1" dirty="0">
                <a:solidFill>
                  <a:schemeClr val="tx1">
                    <a:lumMod val="75000"/>
                    <a:lumOff val="25000"/>
                  </a:schemeClr>
                </a:solidFill>
              </a:rPr>
              <a:t>another Dropout layer</a:t>
            </a:r>
            <a:r>
              <a:rPr lang="en-US" sz="1400" b="1" dirty="0" smtClean="0">
                <a:solidFill>
                  <a:schemeClr val="tx1">
                    <a:lumMod val="75000"/>
                    <a:lumOff val="25000"/>
                  </a:schemeClr>
                </a:solidFill>
              </a:rPr>
              <a:t>.</a:t>
            </a:r>
            <a:br>
              <a:rPr lang="en-US" sz="1400" b="1" dirty="0" smtClean="0">
                <a:solidFill>
                  <a:schemeClr val="tx1">
                    <a:lumMod val="75000"/>
                    <a:lumOff val="25000"/>
                  </a:schemeClr>
                </a:solidFill>
              </a:rPr>
            </a:br>
            <a:r>
              <a:rPr lang="en-US" sz="1400" b="1" dirty="0">
                <a:solidFill>
                  <a:schemeClr val="tx1">
                    <a:lumMod val="75000"/>
                    <a:lumOff val="25000"/>
                  </a:schemeClr>
                </a:solidFill>
              </a:rPr>
              <a:t/>
            </a:r>
            <a:br>
              <a:rPr lang="en-US" sz="1400" b="1" dirty="0">
                <a:solidFill>
                  <a:schemeClr val="tx1">
                    <a:lumMod val="75000"/>
                    <a:lumOff val="25000"/>
                  </a:schemeClr>
                </a:solidFill>
              </a:rPr>
            </a:br>
            <a:r>
              <a:rPr lang="en-US" sz="1400" b="1" dirty="0" smtClean="0">
                <a:solidFill>
                  <a:schemeClr val="tx1">
                    <a:lumMod val="75000"/>
                    <a:lumOff val="25000"/>
                  </a:schemeClr>
                </a:solidFill>
              </a:rPr>
              <a:t>13- Add </a:t>
            </a:r>
            <a:r>
              <a:rPr lang="en-US" sz="1400" b="1" dirty="0">
                <a:solidFill>
                  <a:schemeClr val="tx1">
                    <a:lumMod val="75000"/>
                    <a:lumOff val="25000"/>
                  </a:schemeClr>
                </a:solidFill>
              </a:rPr>
              <a:t>a final Dense layer with 15 neurons, corresponding to the number of classes in the dataset, and </a:t>
            </a:r>
            <a:r>
              <a:rPr lang="en-US" sz="1400" b="1" dirty="0" err="1">
                <a:solidFill>
                  <a:schemeClr val="tx1">
                    <a:lumMod val="75000"/>
                    <a:lumOff val="25000"/>
                  </a:schemeClr>
                </a:solidFill>
              </a:rPr>
              <a:t>Softmax</a:t>
            </a:r>
            <a:r>
              <a:rPr lang="en-US" sz="1400" b="1" dirty="0">
                <a:solidFill>
                  <a:schemeClr val="tx1">
                    <a:lumMod val="75000"/>
                    <a:lumOff val="25000"/>
                  </a:schemeClr>
                </a:solidFill>
              </a:rPr>
              <a:t> activation function to output the class probabilities.</a:t>
            </a:r>
          </a:p>
        </p:txBody>
      </p:sp>
    </p:spTree>
    <p:extLst>
      <p:ext uri="{BB962C8B-B14F-4D97-AF65-F5344CB8AC3E}">
        <p14:creationId xmlns:p14="http://schemas.microsoft.com/office/powerpoint/2010/main" val="28295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1435" y="278675"/>
            <a:ext cx="7315200" cy="536012"/>
          </a:xfrm>
        </p:spPr>
        <p:txBody>
          <a:bodyPr>
            <a:normAutofit/>
          </a:bodyPr>
          <a:lstStyle/>
          <a:p>
            <a:r>
              <a:rPr lang="en-US" sz="2400" b="1" dirty="0" err="1"/>
              <a:t>hyperparameters</a:t>
            </a:r>
            <a:r>
              <a:rPr lang="en-US" sz="2400" b="1" dirty="0"/>
              <a:t> used </a:t>
            </a:r>
            <a:r>
              <a:rPr lang="en-US" sz="2400" b="1" dirty="0" smtClean="0"/>
              <a:t>in </a:t>
            </a:r>
            <a:r>
              <a:rPr lang="en-US" sz="2400" b="1" dirty="0"/>
              <a:t>model</a:t>
            </a:r>
            <a:endParaRPr lang="en-GB" sz="2400" b="1" dirty="0"/>
          </a:p>
        </p:txBody>
      </p:sp>
      <p:sp>
        <p:nvSpPr>
          <p:cNvPr id="5" name="Rectangle 2"/>
          <p:cNvSpPr>
            <a:spLocks noGrp="1" noChangeArrowheads="1"/>
          </p:cNvSpPr>
          <p:nvPr>
            <p:ph type="title"/>
          </p:nvPr>
        </p:nvSpPr>
        <p:spPr bwMode="auto">
          <a:xfrm>
            <a:off x="731519" y="960326"/>
            <a:ext cx="10293531" cy="5201424"/>
          </a:xfrm>
          <a:prstGeom prst="rect">
            <a:avLst/>
          </a:prstGeom>
          <a:solidFill>
            <a:srgbClr val="F4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filters</a:t>
            </a:r>
            <a:r>
              <a:rPr kumimoji="0" lang="en-US" altLang="en-US" sz="1600" b="0" i="0" u="none" strike="noStrike" cap="none" normalizeH="0" baseline="0" dirty="0" smtClean="0">
                <a:ln>
                  <a:noFill/>
                </a:ln>
                <a:solidFill>
                  <a:srgbClr val="24292F"/>
                </a:solidFill>
                <a:effectLst/>
                <a:latin typeface="-apple-system"/>
              </a:rPr>
              <a:t>: The number of output filters in the convolutional layers. In this code, there are two Conv2D layers with 32 and 64 filters respectively.</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24292F"/>
                </a:solidFill>
                <a:latin typeface="ui-monospace"/>
              </a:rPr>
              <a:t> </a:t>
            </a:r>
            <a:r>
              <a:rPr lang="en-US" altLang="en-US" sz="1600" dirty="0" smtClean="0">
                <a:solidFill>
                  <a:srgbClr val="24292F"/>
                </a:solidFill>
                <a:latin typeface="ui-monospace"/>
              </a:rPr>
              <a:t> </a:t>
            </a:r>
            <a:r>
              <a:rPr kumimoji="0" lang="en-US" altLang="en-US" sz="1600" b="0" i="0" u="none" strike="noStrike" cap="none" normalizeH="0" baseline="0" dirty="0" err="1" smtClean="0">
                <a:ln>
                  <a:noFill/>
                </a:ln>
                <a:solidFill>
                  <a:srgbClr val="24292F"/>
                </a:solidFill>
                <a:effectLst/>
                <a:latin typeface="ui-monospace"/>
              </a:rPr>
              <a:t>kernel_size</a:t>
            </a:r>
            <a:r>
              <a:rPr kumimoji="0" lang="en-US" altLang="en-US" sz="1600" b="0" i="0" u="none" strike="noStrike" cap="none" normalizeH="0" baseline="0" dirty="0" smtClean="0">
                <a:ln>
                  <a:noFill/>
                </a:ln>
                <a:solidFill>
                  <a:srgbClr val="24292F"/>
                </a:solidFill>
                <a:effectLst/>
                <a:latin typeface="-apple-system"/>
              </a:rPr>
              <a:t>: The size of the convolutional kernel. In this code, the first Conv2D layer has a kernel size of (5,5) and the second Conv2D layer has a kernel size of (3,3).</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24292F"/>
                </a:solidFill>
                <a:latin typeface="ui-monospace"/>
              </a:rPr>
              <a:t> </a:t>
            </a:r>
            <a:r>
              <a:rPr lang="en-US" altLang="en-US" sz="1600" dirty="0" smtClean="0">
                <a:solidFill>
                  <a:srgbClr val="24292F"/>
                </a:solidFill>
                <a:latin typeface="ui-monospace"/>
              </a:rPr>
              <a:t> </a:t>
            </a:r>
            <a:r>
              <a:rPr kumimoji="0" lang="en-US" altLang="en-US" sz="1600" b="0" i="0" u="none" strike="noStrike" cap="none" normalizeH="0" baseline="0" dirty="0" smtClean="0">
                <a:ln>
                  <a:noFill/>
                </a:ln>
                <a:solidFill>
                  <a:srgbClr val="24292F"/>
                </a:solidFill>
                <a:effectLst/>
                <a:latin typeface="ui-monospace"/>
              </a:rPr>
              <a:t>activation</a:t>
            </a:r>
            <a:r>
              <a:rPr kumimoji="0" lang="en-US" altLang="en-US" sz="1600" b="0" i="0" u="none" strike="noStrike" cap="none" normalizeH="0" baseline="0" dirty="0" smtClean="0">
                <a:ln>
                  <a:noFill/>
                </a:ln>
                <a:solidFill>
                  <a:srgbClr val="24292F"/>
                </a:solidFill>
                <a:effectLst/>
                <a:latin typeface="-apple-system"/>
              </a:rPr>
              <a:t>: The activation function used in the convolutional and dense layers. In this code, it is '</a:t>
            </a:r>
            <a:r>
              <a:rPr kumimoji="0" lang="en-US" altLang="en-US" sz="1600" b="0" i="0" u="none" strike="noStrike" cap="none" normalizeH="0" baseline="0" dirty="0" err="1" smtClean="0">
                <a:ln>
                  <a:noFill/>
                </a:ln>
                <a:solidFill>
                  <a:srgbClr val="24292F"/>
                </a:solidFill>
                <a:effectLst/>
                <a:latin typeface="-apple-system"/>
              </a:rPr>
              <a:t>relu</a:t>
            </a:r>
            <a:r>
              <a:rPr kumimoji="0" lang="en-US" altLang="en-US" sz="1600" b="0" i="0" u="none" strike="noStrike" cap="none" normalizeH="0" baseline="0" dirty="0" smtClean="0">
                <a:ln>
                  <a:noFill/>
                </a:ln>
                <a:solidFill>
                  <a:srgbClr val="24292F"/>
                </a:solidFill>
                <a:effectLst/>
                <a:latin typeface="-apple-system"/>
              </a:rPr>
              <a:t>' for all layers except for the last dense layer which uses '</a:t>
            </a:r>
            <a:r>
              <a:rPr kumimoji="0" lang="en-US" altLang="en-US" sz="1600" b="0" i="0" u="none" strike="noStrike" cap="none" normalizeH="0" baseline="0" dirty="0" err="1" smtClean="0">
                <a:ln>
                  <a:noFill/>
                </a:ln>
                <a:solidFill>
                  <a:srgbClr val="24292F"/>
                </a:solidFill>
                <a:effectLst/>
                <a:latin typeface="-apple-system"/>
              </a:rPr>
              <a:t>softmax</a:t>
            </a:r>
            <a:r>
              <a:rPr kumimoji="0" lang="en-US" altLang="en-US" sz="1600" b="0" i="0" u="none" strike="noStrike" cap="none" normalizeH="0" baseline="0" dirty="0" smtClean="0">
                <a:ln>
                  <a:noFill/>
                </a:ln>
                <a:solidFill>
                  <a:srgbClr val="24292F"/>
                </a:solidFill>
                <a:effectLst/>
                <a:latin typeface="-apple-system"/>
              </a:rPr>
              <a:t>'.</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a:t>
            </a:r>
            <a:r>
              <a:rPr kumimoji="0" lang="en-US" altLang="en-US" sz="1600" b="0" i="0" u="none" strike="noStrike" cap="none" normalizeH="0" baseline="0" dirty="0" err="1" smtClean="0">
                <a:ln>
                  <a:noFill/>
                </a:ln>
                <a:solidFill>
                  <a:srgbClr val="24292F"/>
                </a:solidFill>
                <a:effectLst/>
                <a:latin typeface="ui-monospace"/>
              </a:rPr>
              <a:t>input_shape</a:t>
            </a:r>
            <a:r>
              <a:rPr kumimoji="0" lang="en-US" altLang="en-US" sz="1600" b="0" i="0" u="none" strike="noStrike" cap="none" normalizeH="0" baseline="0" dirty="0" smtClean="0">
                <a:ln>
                  <a:noFill/>
                </a:ln>
                <a:solidFill>
                  <a:srgbClr val="24292F"/>
                </a:solidFill>
                <a:effectLst/>
                <a:latin typeface="-apple-system"/>
              </a:rPr>
              <a:t>: The shape of the input data. In this code, it is set to </a:t>
            </a:r>
            <a:r>
              <a:rPr kumimoji="0" lang="en-US" altLang="en-US" sz="1600" b="0" i="0" u="none" strike="noStrike" cap="none" normalizeH="0" baseline="0" dirty="0" smtClean="0">
                <a:ln>
                  <a:noFill/>
                </a:ln>
                <a:solidFill>
                  <a:srgbClr val="24292F"/>
                </a:solidFill>
                <a:effectLst/>
                <a:latin typeface="ui-monospace"/>
              </a:rPr>
              <a:t>(size, size, 3)</a:t>
            </a:r>
            <a:r>
              <a:rPr kumimoji="0" lang="en-US" altLang="en-US" sz="1600" b="0" i="0" u="none" strike="noStrike" cap="none" normalizeH="0" baseline="0" dirty="0" smtClean="0">
                <a:ln>
                  <a:noFill/>
                </a:ln>
                <a:solidFill>
                  <a:srgbClr val="24292F"/>
                </a:solidFill>
                <a:effectLst/>
                <a:latin typeface="-apple-system"/>
              </a:rPr>
              <a:t> where </a:t>
            </a:r>
            <a:r>
              <a:rPr kumimoji="0" lang="en-US" altLang="en-US" sz="1600" b="0" i="0" u="none" strike="noStrike" cap="none" normalizeH="0" baseline="0" dirty="0" smtClean="0">
                <a:ln>
                  <a:noFill/>
                </a:ln>
                <a:solidFill>
                  <a:srgbClr val="24292F"/>
                </a:solidFill>
                <a:effectLst/>
                <a:latin typeface="ui-monospace"/>
              </a:rPr>
              <a:t>size</a:t>
            </a:r>
            <a:r>
              <a:rPr kumimoji="0" lang="en-US" altLang="en-US" sz="1600" b="0" i="0" u="none" strike="noStrike" cap="none" normalizeH="0" baseline="0" dirty="0" smtClean="0">
                <a:ln>
                  <a:noFill/>
                </a:ln>
                <a:solidFill>
                  <a:srgbClr val="24292F"/>
                </a:solidFill>
                <a:effectLst/>
                <a:latin typeface="-apple-system"/>
              </a:rPr>
              <a:t> represents the size of the input image     and </a:t>
            </a:r>
            <a:r>
              <a:rPr kumimoji="0" lang="en-US" altLang="en-US" sz="1600" b="0" i="0" u="none" strike="noStrike" cap="none" normalizeH="0" baseline="0" dirty="0" smtClean="0">
                <a:ln>
                  <a:noFill/>
                </a:ln>
                <a:solidFill>
                  <a:srgbClr val="24292F"/>
                </a:solidFill>
                <a:effectLst/>
                <a:latin typeface="ui-monospace"/>
              </a:rPr>
              <a:t>3</a:t>
            </a:r>
            <a:r>
              <a:rPr kumimoji="0" lang="en-US" altLang="en-US" sz="1600" b="0" i="0" u="none" strike="noStrike" cap="none" normalizeH="0" baseline="0" dirty="0" smtClean="0">
                <a:ln>
                  <a:noFill/>
                </a:ln>
                <a:solidFill>
                  <a:srgbClr val="24292F"/>
                </a:solidFill>
                <a:effectLst/>
                <a:latin typeface="-apple-system"/>
              </a:rPr>
              <a:t> represents the number of color channels (RGB).</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a:t>
            </a:r>
            <a:r>
              <a:rPr kumimoji="0" lang="en-US" altLang="en-US" sz="1600" b="0" i="0" u="none" strike="noStrike" cap="none" normalizeH="0" dirty="0" smtClean="0">
                <a:ln>
                  <a:noFill/>
                </a:ln>
                <a:solidFill>
                  <a:srgbClr val="24292F"/>
                </a:solidFill>
                <a:effectLst/>
                <a:latin typeface="ui-monospace"/>
              </a:rPr>
              <a:t> </a:t>
            </a:r>
            <a:r>
              <a:rPr kumimoji="0" lang="en-US" altLang="en-US" sz="1600" b="0" i="0" u="none" strike="noStrike" cap="none" normalizeH="0" baseline="0" dirty="0" err="1" smtClean="0">
                <a:ln>
                  <a:noFill/>
                </a:ln>
                <a:solidFill>
                  <a:srgbClr val="24292F"/>
                </a:solidFill>
                <a:effectLst/>
                <a:latin typeface="ui-monospace"/>
              </a:rPr>
              <a:t>pool_size</a:t>
            </a:r>
            <a:r>
              <a:rPr kumimoji="0" lang="en-US" altLang="en-US" sz="1600" b="0" i="0" u="none" strike="noStrike" cap="none" normalizeH="0" baseline="0" dirty="0" smtClean="0">
                <a:ln>
                  <a:noFill/>
                </a:ln>
                <a:solidFill>
                  <a:srgbClr val="24292F"/>
                </a:solidFill>
                <a:effectLst/>
                <a:latin typeface="-apple-system"/>
              </a:rPr>
              <a:t>: The size of the pooling window. In this code, it is set to (2, 2) for both MaxPool2D layers.</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rate</a:t>
            </a:r>
            <a:r>
              <a:rPr kumimoji="0" lang="en-US" altLang="en-US" sz="1600" b="0" i="0" u="none" strike="noStrike" cap="none" normalizeH="0" baseline="0" dirty="0" smtClean="0">
                <a:ln>
                  <a:noFill/>
                </a:ln>
                <a:solidFill>
                  <a:srgbClr val="24292F"/>
                </a:solidFill>
                <a:effectLst/>
                <a:latin typeface="-apple-system"/>
              </a:rPr>
              <a:t>: The fraction of input units to drop in the Dropout layers. In this code, it is set to 0.25 for the two Dropout layers before the MaxPool2D layers and 0.5 for the Dropout layer after the first dense layer.</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units</a:t>
            </a:r>
            <a:r>
              <a:rPr kumimoji="0" lang="en-US" altLang="en-US" sz="1600" b="0" i="0" u="none" strike="noStrike" cap="none" normalizeH="0" baseline="0" dirty="0" smtClean="0">
                <a:ln>
                  <a:noFill/>
                </a:ln>
                <a:solidFill>
                  <a:srgbClr val="24292F"/>
                </a:solidFill>
                <a:effectLst/>
                <a:latin typeface="-apple-system"/>
              </a:rPr>
              <a:t>: The number of units in the dense layers. In this code, the first dense layer has 256 units and the second dense layer has 15 units.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843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592183" y="436429"/>
            <a:ext cx="10255111" cy="4462760"/>
          </a:xfrm>
          <a:prstGeom prst="rect">
            <a:avLst/>
          </a:prstGeom>
          <a:solidFill>
            <a:srgbClr val="F4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a:t>
            </a:r>
            <a:r>
              <a:rPr kumimoji="0" lang="en-US" altLang="en-US" sz="1600" b="0" i="0" u="none" strike="noStrike" cap="none" normalizeH="0" baseline="0" dirty="0" err="1" smtClean="0">
                <a:ln>
                  <a:noFill/>
                </a:ln>
                <a:solidFill>
                  <a:srgbClr val="24292F"/>
                </a:solidFill>
                <a:effectLst/>
                <a:latin typeface="ui-monospace"/>
              </a:rPr>
              <a:t>learning_rate</a:t>
            </a:r>
            <a:r>
              <a:rPr kumimoji="0" lang="en-US" altLang="en-US" sz="1600" b="0" i="0" u="none" strike="noStrike" cap="none" normalizeH="0" baseline="0" dirty="0" smtClean="0">
                <a:ln>
                  <a:noFill/>
                </a:ln>
                <a:solidFill>
                  <a:srgbClr val="24292F"/>
                </a:solidFill>
                <a:effectLst/>
                <a:latin typeface="-apple-system"/>
              </a:rPr>
              <a:t>: The step size at which the optimizer takes steps towards finding the minimum of the loss function.</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epochs</a:t>
            </a:r>
            <a:r>
              <a:rPr kumimoji="0" lang="en-US" altLang="en-US" sz="1600" b="0" i="0" u="none" strike="noStrike" cap="none" normalizeH="0" baseline="0" dirty="0" smtClean="0">
                <a:ln>
                  <a:noFill/>
                </a:ln>
                <a:solidFill>
                  <a:srgbClr val="24292F"/>
                </a:solidFill>
                <a:effectLst/>
                <a:latin typeface="-apple-system"/>
              </a:rPr>
              <a:t>: The number of times the training data will be passed through the neural network during training.</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opt </a:t>
            </a:r>
            <a:r>
              <a:rPr kumimoji="0" lang="en-US" altLang="en-US" sz="1600" b="0" i="0" u="none" strike="noStrike" cap="none" normalizeH="0" baseline="0" dirty="0" smtClean="0">
                <a:ln>
                  <a:noFill/>
                </a:ln>
                <a:solidFill>
                  <a:srgbClr val="24292F"/>
                </a:solidFill>
                <a:effectLst/>
                <a:latin typeface="-apple-system"/>
              </a:rPr>
              <a:t>: The optimizer to use. Here, we are using the Adam optimizer with a specified learning rate and decay, which helps the optimizer </a:t>
            </a:r>
            <a:br>
              <a:rPr kumimoji="0" lang="en-US" altLang="en-US" sz="1600" b="0" i="0" u="none" strike="noStrike" cap="none" normalizeH="0" baseline="0" dirty="0" smtClean="0">
                <a:ln>
                  <a:noFill/>
                </a:ln>
                <a:solidFill>
                  <a:srgbClr val="24292F"/>
                </a:solidFill>
                <a:effectLst/>
                <a:latin typeface="-apple-system"/>
              </a:rPr>
            </a:br>
            <a:r>
              <a:rPr kumimoji="0" lang="en-US" altLang="en-US" sz="1600" b="0" i="0" u="none" strike="noStrike" cap="none" normalizeH="0" baseline="0" dirty="0" smtClean="0">
                <a:ln>
                  <a:noFill/>
                </a:ln>
                <a:solidFill>
                  <a:srgbClr val="24292F"/>
                </a:solidFill>
                <a:effectLst/>
                <a:latin typeface="-apple-system"/>
              </a:rPr>
              <a:t>converge faster and avoid overfitting.</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smtClean="0">
                <a:solidFill>
                  <a:srgbClr val="24292F"/>
                </a:solidFill>
                <a:latin typeface="ui-monospace"/>
              </a:rPr>
              <a:t>  l</a:t>
            </a:r>
            <a:r>
              <a:rPr kumimoji="0" lang="en-US" altLang="en-US" sz="1600" b="0" i="0" u="none" strike="noStrike" cap="none" normalizeH="0" baseline="0" dirty="0" smtClean="0">
                <a:ln>
                  <a:noFill/>
                </a:ln>
                <a:solidFill>
                  <a:srgbClr val="24292F"/>
                </a:solidFill>
                <a:effectLst/>
                <a:latin typeface="ui-monospace"/>
              </a:rPr>
              <a:t>oss</a:t>
            </a:r>
            <a:r>
              <a:rPr kumimoji="0" lang="en-US" altLang="en-US" sz="1600" b="0" i="0" u="none" strike="noStrike" cap="none" normalizeH="0" baseline="0" dirty="0" smtClean="0">
                <a:ln>
                  <a:noFill/>
                </a:ln>
                <a:solidFill>
                  <a:srgbClr val="24292F"/>
                </a:solidFill>
                <a:effectLst/>
                <a:latin typeface="-apple-system"/>
              </a:rPr>
              <a:t>: The loss function used to calculate the error between the predicted and actual output of the model. Here, we are using sparse categorical cross-entropy, which is commonly used for multi-class classification problems.</a:t>
            </a:r>
            <a:br>
              <a:rPr kumimoji="0" lang="en-US" altLang="en-US" sz="1600" b="0" i="0" u="none" strike="noStrike" cap="none" normalizeH="0" baseline="0" dirty="0" smtClean="0">
                <a:ln>
                  <a:noFill/>
                </a:ln>
                <a:solidFill>
                  <a:srgbClr val="24292F"/>
                </a:solidFill>
                <a:effectLst/>
                <a:latin typeface="-apple-system"/>
              </a:rPr>
            </a:b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metrics</a:t>
            </a:r>
            <a:r>
              <a:rPr kumimoji="0" lang="en-US" altLang="en-US" sz="1600" b="0" i="0" u="none" strike="noStrike" cap="none" normalizeH="0" baseline="0" dirty="0" smtClean="0">
                <a:ln>
                  <a:noFill/>
                </a:ln>
                <a:solidFill>
                  <a:srgbClr val="24292F"/>
                </a:solidFill>
                <a:effectLst/>
                <a:latin typeface="-apple-system"/>
              </a:rPr>
              <a:t>: The evaluation metric (s)  to use for the model. Here, we are using accuracy, which measures the proportion of correctly classified samples.</a:t>
            </a:r>
            <a:r>
              <a:rPr kumimoji="0" lang="ar-EG" altLang="en-US" sz="1600" b="0" i="0" u="none" strike="noStrike" cap="none" normalizeH="0" baseline="0" dirty="0" smtClean="0">
                <a:ln>
                  <a:noFill/>
                </a:ln>
                <a:solidFill>
                  <a:srgbClr val="24292F"/>
                </a:solidFill>
                <a:effectLst/>
                <a:latin typeface="-apple-system"/>
              </a:rPr>
              <a:t/>
            </a:r>
            <a:br>
              <a:rPr kumimoji="0" lang="ar-EG" altLang="en-US" sz="1600" b="0" i="0" u="none" strike="noStrike" cap="none" normalizeH="0" baseline="0" dirty="0" smtClean="0">
                <a:ln>
                  <a:noFill/>
                </a:ln>
                <a:solidFill>
                  <a:srgbClr val="24292F"/>
                </a:solidFill>
                <a:effectLst/>
                <a:latin typeface="-apple-system"/>
              </a:rPr>
            </a:br>
            <a:r>
              <a:rPr lang="en-US" altLang="en-US" sz="1600" dirty="0">
                <a:solidFill>
                  <a:srgbClr val="24292F"/>
                </a:solidFill>
                <a:latin typeface="-apple-system"/>
              </a:rPr>
              <a:t> </a:t>
            </a:r>
            <a:r>
              <a:rPr lang="en-US" altLang="en-US" sz="1600" dirty="0" smtClean="0">
                <a:solidFill>
                  <a:srgbClr val="24292F"/>
                </a:solidFill>
                <a:latin typeface="-apple-system"/>
              </a:rPr>
              <a:t>  </a:t>
            </a:r>
            <a:br>
              <a:rPr lang="en-US" altLang="en-US" sz="1600" dirty="0" smtClean="0">
                <a:solidFill>
                  <a:srgbClr val="24292F"/>
                </a:solidFill>
                <a:latin typeface="-apple-system"/>
              </a:rPr>
            </a:br>
            <a:r>
              <a:rPr kumimoji="0" lang="ar-EG" altLang="en-US" sz="1600" b="0" i="0" u="none" strike="noStrike" cap="none" normalizeH="0" baseline="0" dirty="0" smtClean="0">
                <a:ln>
                  <a:noFill/>
                </a:ln>
                <a:solidFill>
                  <a:srgbClr val="24292F"/>
                </a:solidFill>
                <a:effectLst/>
                <a:latin typeface="-apple-system"/>
              </a:rPr>
              <a:t/>
            </a:r>
            <a:br>
              <a:rPr kumimoji="0" lang="ar-EG" altLang="en-US" sz="1600" b="0" i="0" u="none" strike="noStrike" cap="none" normalizeH="0" baseline="0" dirty="0" smtClean="0">
                <a:ln>
                  <a:noFill/>
                </a:ln>
                <a:solidFill>
                  <a:srgbClr val="24292F"/>
                </a:solidFill>
                <a:effectLst/>
                <a:latin typeface="-apple-system"/>
              </a:rPr>
            </a:br>
            <a:r>
              <a:rPr kumimoji="0" lang="ar-EG" altLang="en-US" sz="1600" b="0" i="0" u="none" strike="noStrike" cap="none" normalizeH="0" baseline="0" dirty="0" smtClean="0">
                <a:ln>
                  <a:noFill/>
                </a:ln>
                <a:solidFill>
                  <a:srgbClr val="24292F"/>
                </a:solidFill>
                <a:effectLst/>
                <a:latin typeface="-apple-system"/>
              </a:rPr>
              <a:t> </a:t>
            </a: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592183" y="3841790"/>
            <a:ext cx="10255111" cy="3016210"/>
          </a:xfrm>
          <a:prstGeom prst="rect">
            <a:avLst/>
          </a:prstGeom>
          <a:solidFill>
            <a:srgbClr val="F4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a:t>
            </a:r>
            <a:r>
              <a:rPr kumimoji="0" lang="en-US" altLang="en-US" sz="1600" b="0" i="0" u="none" strike="noStrike" cap="none" normalizeH="0" baseline="0" dirty="0" err="1" smtClean="0">
                <a:ln>
                  <a:noFill/>
                </a:ln>
                <a:solidFill>
                  <a:srgbClr val="24292F"/>
                </a:solidFill>
                <a:effectLst/>
                <a:latin typeface="ui-monospace"/>
              </a:rPr>
              <a:t>rotation_range</a:t>
            </a:r>
            <a:r>
              <a:rPr kumimoji="0" lang="en-US" altLang="en-US" sz="1600" b="0" i="0" u="none" strike="noStrike" cap="none" normalizeH="0" baseline="0" dirty="0" smtClean="0">
                <a:ln>
                  <a:noFill/>
                </a:ln>
                <a:solidFill>
                  <a:srgbClr val="24292F"/>
                </a:solidFill>
                <a:effectLst/>
                <a:latin typeface="-apple-system"/>
              </a:rPr>
              <a:t>: The maximum degrees of rotation applied to the image.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a:t>
            </a:r>
            <a:r>
              <a:rPr kumimoji="0" lang="en-US" altLang="en-US" sz="1600" b="0" i="0" u="none" strike="noStrike" cap="none" normalizeH="0" baseline="0" dirty="0" err="1" smtClean="0">
                <a:ln>
                  <a:noFill/>
                </a:ln>
                <a:solidFill>
                  <a:srgbClr val="24292F"/>
                </a:solidFill>
                <a:effectLst/>
                <a:latin typeface="ui-monospace"/>
              </a:rPr>
              <a:t>zoom_range</a:t>
            </a:r>
            <a:r>
              <a:rPr kumimoji="0" lang="en-US" altLang="en-US" sz="1600" b="0" i="0" u="none" strike="noStrike" cap="none" normalizeH="0" baseline="0" dirty="0" smtClean="0">
                <a:ln>
                  <a:noFill/>
                </a:ln>
                <a:solidFill>
                  <a:srgbClr val="24292F"/>
                </a:solidFill>
                <a:effectLst/>
                <a:latin typeface="-apple-system"/>
              </a:rPr>
              <a:t>: The range by which images can be zoomed in or out.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24292F"/>
                </a:solidFill>
                <a:latin typeface="ui-monospace"/>
              </a:rPr>
              <a:t> </a:t>
            </a:r>
            <a:r>
              <a:rPr lang="en-US" altLang="en-US" sz="1600" dirty="0" smtClean="0">
                <a:solidFill>
                  <a:srgbClr val="24292F"/>
                </a:solidFill>
                <a:latin typeface="ui-monospace"/>
              </a:rPr>
              <a:t> </a:t>
            </a:r>
            <a:r>
              <a:rPr kumimoji="0" lang="en-US" altLang="en-US" sz="1600" b="0" i="0" u="none" strike="noStrike" cap="none" normalizeH="0" baseline="0" dirty="0" err="1" smtClean="0">
                <a:ln>
                  <a:noFill/>
                </a:ln>
                <a:solidFill>
                  <a:srgbClr val="24292F"/>
                </a:solidFill>
                <a:effectLst/>
                <a:latin typeface="ui-monospace"/>
              </a:rPr>
              <a:t>width_shift_range</a:t>
            </a:r>
            <a:r>
              <a:rPr kumimoji="0" lang="en-US" altLang="en-US" sz="1600" b="0" i="0" u="none" strike="noStrike" cap="none" normalizeH="0" baseline="0" dirty="0" smtClean="0">
                <a:ln>
                  <a:noFill/>
                </a:ln>
                <a:solidFill>
                  <a:srgbClr val="24292F"/>
                </a:solidFill>
                <a:effectLst/>
                <a:latin typeface="-apple-system"/>
              </a:rPr>
              <a:t> and </a:t>
            </a:r>
            <a:r>
              <a:rPr kumimoji="0" lang="en-US" altLang="en-US" sz="1600" b="0" i="0" u="none" strike="noStrike" cap="none" normalizeH="0" baseline="0" dirty="0" err="1" smtClean="0">
                <a:ln>
                  <a:noFill/>
                </a:ln>
                <a:solidFill>
                  <a:srgbClr val="24292F"/>
                </a:solidFill>
                <a:effectLst/>
                <a:latin typeface="ui-monospace"/>
              </a:rPr>
              <a:t>height_shift_range</a:t>
            </a:r>
            <a:r>
              <a:rPr kumimoji="0" lang="en-US" altLang="en-US" sz="1600" b="0" i="0" u="none" strike="noStrike" cap="none" normalizeH="0" baseline="0" dirty="0" smtClean="0">
                <a:ln>
                  <a:noFill/>
                </a:ln>
                <a:solidFill>
                  <a:srgbClr val="24292F"/>
                </a:solidFill>
                <a:effectLst/>
                <a:latin typeface="-apple-system"/>
              </a:rPr>
              <a:t>: The maximum proportion of the image size by which the image can be shifted horizontally and vertically.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a:t>
            </a:r>
            <a:r>
              <a:rPr kumimoji="0" lang="en-US" altLang="en-US" sz="1600" b="0" i="0" u="none" strike="noStrike" cap="none" normalizeH="0" baseline="0" dirty="0" err="1" smtClean="0">
                <a:ln>
                  <a:noFill/>
                </a:ln>
                <a:solidFill>
                  <a:srgbClr val="24292F"/>
                </a:solidFill>
                <a:effectLst/>
                <a:latin typeface="ui-monospace"/>
              </a:rPr>
              <a:t>shear_range</a:t>
            </a:r>
            <a:r>
              <a:rPr kumimoji="0" lang="en-US" altLang="en-US" sz="1600" b="0" i="0" u="none" strike="noStrike" cap="none" normalizeH="0" baseline="0" dirty="0" smtClean="0">
                <a:ln>
                  <a:noFill/>
                </a:ln>
                <a:solidFill>
                  <a:srgbClr val="24292F"/>
                </a:solidFill>
                <a:effectLst/>
                <a:latin typeface="-apple-system"/>
              </a:rPr>
              <a:t>: The maximum shear intensity.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F"/>
                </a:solidFill>
                <a:effectLst/>
                <a:latin typeface="ui-monospace"/>
              </a:rPr>
              <a:t>  </a:t>
            </a:r>
            <a:r>
              <a:rPr kumimoji="0" lang="en-US" altLang="en-US" sz="1600" b="0" i="0" u="none" strike="noStrike" cap="none" normalizeH="0" baseline="0" dirty="0" err="1" smtClean="0">
                <a:ln>
                  <a:noFill/>
                </a:ln>
                <a:solidFill>
                  <a:srgbClr val="24292F"/>
                </a:solidFill>
                <a:effectLst/>
                <a:latin typeface="ui-monospace"/>
              </a:rPr>
              <a:t>horizontal_flip</a:t>
            </a:r>
            <a:r>
              <a:rPr kumimoji="0" lang="en-US" altLang="en-US" sz="1600" b="0" i="0" u="none" strike="noStrike" cap="none" normalizeH="0" baseline="0" dirty="0" smtClean="0">
                <a:ln>
                  <a:noFill/>
                </a:ln>
                <a:solidFill>
                  <a:srgbClr val="24292F"/>
                </a:solidFill>
                <a:effectLst/>
                <a:latin typeface="-apple-system"/>
              </a:rPr>
              <a:t> and </a:t>
            </a:r>
            <a:r>
              <a:rPr kumimoji="0" lang="en-US" altLang="en-US" sz="1600" b="0" i="0" u="none" strike="noStrike" cap="none" normalizeH="0" baseline="0" dirty="0" err="1" smtClean="0">
                <a:ln>
                  <a:noFill/>
                </a:ln>
                <a:solidFill>
                  <a:srgbClr val="24292F"/>
                </a:solidFill>
                <a:effectLst/>
                <a:latin typeface="ui-monospace"/>
              </a:rPr>
              <a:t>vertical_flip</a:t>
            </a:r>
            <a:r>
              <a:rPr kumimoji="0" lang="en-US" altLang="en-US" sz="1600" b="0" i="0" u="none" strike="noStrike" cap="none" normalizeH="0" baseline="0" dirty="0" smtClean="0">
                <a:ln>
                  <a:noFill/>
                </a:ln>
                <a:solidFill>
                  <a:srgbClr val="24292F"/>
                </a:solidFill>
                <a:effectLst/>
                <a:latin typeface="-apple-system"/>
              </a:rPr>
              <a:t>: Whether or not to apply horizontal and vertical flips.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903174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602</TotalTime>
  <Words>1117</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Arial Unicode MS</vt:lpstr>
      <vt:lpstr>Calibri</vt:lpstr>
      <vt:lpstr>Corbel</vt:lpstr>
      <vt:lpstr>Tahoma</vt:lpstr>
      <vt:lpstr>ui-monospace</vt:lpstr>
      <vt:lpstr>Wingdings 2</vt:lpstr>
      <vt:lpstr>Frame</vt:lpstr>
      <vt:lpstr>                                                               Cover Sheet :    Faculty name : Computers and Artificial Intelligence Course name : Selected Topics – 1 Team number : 2</vt:lpstr>
      <vt:lpstr>                                                                                 Paper Detailes  Authers Names : Atul Sharma and Gurbakash Phonsa. Paper Name : Image Classification Using CNN  year of publication : International Conference on Innovative Computing and Communication (ICICC) in 2021  Dataset Used : Vegetable Image Dataset the Used Algorithm : CNN Model Result :  Training  Accurecy :  Test  Accurecy :      </vt:lpstr>
      <vt:lpstr>                                                                                    Project Description Document                                              General Information on the selected dataset  Dataset Name:  Vegetable Image Dataset  Dataset Link : https://www.kaggle.com/datasets/misrakahmed/vegetable-image-dataset total number of samples :  21 000 Number Of Classes : 15 1-  Bean  2- Bitter_Gourd 3- Bottle_Gourd 4- Brinjal 5- Broccoli 6- Cabbage 7- Capsicum 8- Carrot 9- Cauliflower 10- Cucumber 11- Papaya 12- Potato 13- Pumpkin 14- Radish 15- Tomato  </vt:lpstr>
      <vt:lpstr>Training :    1- ration of Total : 71.4285%  2- image number : 15 000 </vt:lpstr>
      <vt:lpstr>PowerPoint Presentation</vt:lpstr>
      <vt:lpstr>PowerPoint Presentation</vt:lpstr>
      <vt:lpstr>1-  Add a Conv2D layer with 32 filters and 5x5 kernel size, with ReLU activation function and input_shape as specified above.  2- Add a second Conv2D layer with 32 filters and 5x5 kernel size, with ReLU activation function.  3- Add BatchNormalization layer to normalize the activations of the previous layer.  4- Add MaxPooling2D layer with pool size of 2x2 to reduce the spatial dimensions of the feature map.  5- Add Dropout layer to randomly drop out 25% of the neurons in the layer to prevent overfitting.  6- Add another two Conv2D layers with 64 filters and 3x3 kernel size, with ReLU activation function.   7- Add another BatchNormalization layer.  8- Add another MaxPooling2D layer.  9- Add another Dropout layer.  10 - Flatten the output of the previous layer for use in a fully connected neural network.  11- Add a Dense layer with 256 neurons and ReLU activation function.  12- Add another Dropout layer.  13- Add a final Dense layer with 15 neurons, corresponding to the number of classes in the dataset, and Softmax activation function to output the class probabilities.</vt:lpstr>
      <vt:lpstr>   filters: The number of output filters in the convolutional layers. In this code, there are two Conv2D layers with 32 and 64 filters respectively.    kernel_size: The size of the convolutional kernel. In this code, the first Conv2D layer has a kernel size of (5,5) and the second Conv2D layer has a kernel size of (3,3).    activation: The activation function used in the convolutional and dense layers. In this code, it is 'relu' for all layers except for the last dense layer which uses 'softmax'.    input_shape: The shape of the input data. In this code, it is set to (size, size, 3) where size represents the size of the input image     and 3 represents the number of color channels (RGB).    pool_size: The size of the pooling window. In this code, it is set to (2, 2) for both MaxPool2D layers.    rate: The fraction of input units to drop in the Dropout layers. In this code, it is set to 0.25 for the two Dropout layers before the MaxPool2D layers and 0.5 for the Dropout layer after the first dense layer.    units: The number of units in the dense layers. In this code, the first dense layer has 256 units and the second dense layer has 15 units. </vt:lpstr>
      <vt:lpstr>   learning_rate: The step size at which the optimizer takes steps towards finding the minimum of the loss function.    epochs: The number of times the training data will be passed through the neural network during training.    opt : The optimizer to use. Here, we are using the Adam optimizer with a specified learning rate and decay, which helps the optimizer  converge faster and avoid overfitting.    loss: The loss function used to calculate the error between the predicted and actual output of the model. Here, we are using sparse categorical cross-entropy, which is commonly used for multi-class classification problems.    metrics: The evaluation metric (s)  to use for the model. Here, we are using accuracy, which measures the proportion of correctly classified samples.        </vt:lpstr>
      <vt:lpstr>   batch_size: The number of samples per batch.     epochs: The number of epochs to train the model for.    validation_data: The data used for validation during training. </vt:lpstr>
      <vt:lpstr>     94 / 94 [==============================] - 2s 17ms/step - loss: 0.2070 - accuracy: 0.9573     Test Loss is 0.2070130854845047    Test Accuracy is 0.9573333263397217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name : Computers and Artificial Intelligence Course name : Selected Topics – 1 Course name : Selected Topics in Computer Science – 1</dc:title>
  <dc:creator>active</dc:creator>
  <cp:lastModifiedBy>active</cp:lastModifiedBy>
  <cp:revision>19</cp:revision>
  <dcterms:created xsi:type="dcterms:W3CDTF">2023-05-04T19:28:43Z</dcterms:created>
  <dcterms:modified xsi:type="dcterms:W3CDTF">2023-05-05T19:46:25Z</dcterms:modified>
</cp:coreProperties>
</file>