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62" r:id="rId5"/>
    <p:sldId id="270" r:id="rId6"/>
    <p:sldId id="271" r:id="rId7"/>
    <p:sldId id="272" r:id="rId8"/>
    <p:sldId id="273" r:id="rId9"/>
    <p:sldId id="274" r:id="rId10"/>
    <p:sldId id="260" r:id="rId11"/>
    <p:sldId id="275" r:id="rId12"/>
    <p:sldId id="280" r:id="rId13"/>
    <p:sldId id="277" r:id="rId14"/>
    <p:sldId id="278" r:id="rId15"/>
    <p:sldId id="279" r:id="rId16"/>
    <p:sldId id="276"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BF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0EEC3E-835E-4B04-B664-F20B47144773}" type="datetimeFigureOut">
              <a:rPr lang="fr-FR" smtClean="0"/>
              <a:t>19/02/2023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691E8-0F8B-44C2-9BCC-A3E7E345E10C}" type="slidenum">
              <a:rPr lang="fr-FR" smtClean="0"/>
              <a:t>‹N°›</a:t>
            </a:fld>
            <a:endParaRPr lang="fr-FR"/>
          </a:p>
        </p:txBody>
      </p:sp>
    </p:spTree>
    <p:extLst>
      <p:ext uri="{BB962C8B-B14F-4D97-AF65-F5344CB8AC3E}">
        <p14:creationId xmlns:p14="http://schemas.microsoft.com/office/powerpoint/2010/main" val="864569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fr-FR"/>
              <a:t>Modifiez le style du titre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8626823-6AFA-4227-A57D-E1FF8B26C0C9}" type="datetime1">
              <a:rPr lang="fr-FR" smtClean="0"/>
              <a:t>19/02/2023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834686-0150-4D35-A5B5-78D6AFDAE9A3}" type="slidenum">
              <a:rPr lang="fr-FR" smtClean="0"/>
              <a:t>‹N°›</a:t>
            </a:fld>
            <a:endParaRPr lang="fr-FR"/>
          </a:p>
        </p:txBody>
      </p:sp>
    </p:spTree>
    <p:extLst>
      <p:ext uri="{BB962C8B-B14F-4D97-AF65-F5344CB8AC3E}">
        <p14:creationId xmlns:p14="http://schemas.microsoft.com/office/powerpoint/2010/main" val="3405582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AF5B529-A8E5-4BB6-84E3-E0AB932F4E01}" type="datetime1">
              <a:rPr lang="fr-FR" smtClean="0"/>
              <a:t>19/02/2023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4834686-0150-4D35-A5B5-78D6AFDAE9A3}" type="slidenum">
              <a:rPr lang="fr-FR" smtClean="0"/>
              <a:t>‹N°›</a:t>
            </a:fld>
            <a:endParaRPr lang="fr-FR"/>
          </a:p>
        </p:txBody>
      </p:sp>
    </p:spTree>
    <p:extLst>
      <p:ext uri="{BB962C8B-B14F-4D97-AF65-F5344CB8AC3E}">
        <p14:creationId xmlns:p14="http://schemas.microsoft.com/office/powerpoint/2010/main" val="1980165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DD98E9C-398E-4BFA-89DA-BF1D1B2D2086}" type="datetime1">
              <a:rPr lang="fr-FR" smtClean="0"/>
              <a:t>19/02/2023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834686-0150-4D35-A5B5-78D6AFDAE9A3}" type="slidenum">
              <a:rPr lang="fr-FR" smtClean="0"/>
              <a:t>‹N°›</a:t>
            </a:fld>
            <a:endParaRPr lang="fr-FR"/>
          </a:p>
        </p:txBody>
      </p:sp>
    </p:spTree>
    <p:extLst>
      <p:ext uri="{BB962C8B-B14F-4D97-AF65-F5344CB8AC3E}">
        <p14:creationId xmlns:p14="http://schemas.microsoft.com/office/powerpoint/2010/main" val="2980543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Cliquez pour modifier les styles du texte du masque</a:t>
            </a:r>
          </a:p>
        </p:txBody>
      </p:sp>
      <p:sp>
        <p:nvSpPr>
          <p:cNvPr id="4" name="Date Placeholder 3"/>
          <p:cNvSpPr>
            <a:spLocks noGrp="1"/>
          </p:cNvSpPr>
          <p:nvPr>
            <p:ph type="dt" sz="half" idx="10"/>
          </p:nvPr>
        </p:nvSpPr>
        <p:spPr/>
        <p:txBody>
          <a:bodyPr/>
          <a:lstStyle/>
          <a:p>
            <a:fld id="{D2252C45-B18B-419E-A357-5419006EA86E}" type="datetime1">
              <a:rPr lang="fr-FR" smtClean="0"/>
              <a:t>19/02/2023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834686-0150-4D35-A5B5-78D6AFDAE9A3}" type="slidenum">
              <a:rPr lang="fr-FR" smtClean="0"/>
              <a:t>‹N°›</a:t>
            </a:fld>
            <a:endParaRPr lang="fr-FR"/>
          </a:p>
        </p:txBody>
      </p:sp>
    </p:spTree>
    <p:extLst>
      <p:ext uri="{BB962C8B-B14F-4D97-AF65-F5344CB8AC3E}">
        <p14:creationId xmlns:p14="http://schemas.microsoft.com/office/powerpoint/2010/main" val="1743763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Cliquez pour modifier les styles du texte du masque</a:t>
            </a:r>
          </a:p>
        </p:txBody>
      </p:sp>
      <p:sp>
        <p:nvSpPr>
          <p:cNvPr id="4" name="Date Placeholder 3"/>
          <p:cNvSpPr>
            <a:spLocks noGrp="1"/>
          </p:cNvSpPr>
          <p:nvPr>
            <p:ph type="dt" sz="half" idx="10"/>
          </p:nvPr>
        </p:nvSpPr>
        <p:spPr/>
        <p:txBody>
          <a:bodyPr/>
          <a:lstStyle/>
          <a:p>
            <a:fld id="{0ABB725A-2197-4050-9E45-13086BAFAD80}" type="datetime1">
              <a:rPr lang="fr-FR" smtClean="0"/>
              <a:t>19/02/2023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834686-0150-4D35-A5B5-78D6AFDAE9A3}" type="slidenum">
              <a:rPr lang="fr-FR" smtClean="0"/>
              <a:t>‹N°›</a:t>
            </a:fld>
            <a:endParaRPr lang="fr-FR"/>
          </a:p>
        </p:txBody>
      </p:sp>
    </p:spTree>
    <p:extLst>
      <p:ext uri="{BB962C8B-B14F-4D97-AF65-F5344CB8AC3E}">
        <p14:creationId xmlns:p14="http://schemas.microsoft.com/office/powerpoint/2010/main" val="3888414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fr-FR"/>
              <a:t>Modifiez le style du titre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CB8915A-B413-408B-A218-F8B76D565DB1}" type="datetime1">
              <a:rPr lang="fr-FR" smtClean="0"/>
              <a:t>19/02/2023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834686-0150-4D35-A5B5-78D6AFDAE9A3}" type="slidenum">
              <a:rPr lang="fr-FR" smtClean="0"/>
              <a:t>‹N°›</a:t>
            </a:fld>
            <a:endParaRPr lang="fr-FR"/>
          </a:p>
        </p:txBody>
      </p:sp>
    </p:spTree>
    <p:extLst>
      <p:ext uri="{BB962C8B-B14F-4D97-AF65-F5344CB8AC3E}">
        <p14:creationId xmlns:p14="http://schemas.microsoft.com/office/powerpoint/2010/main" val="1109817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CC19703-C83D-48F5-B383-43904B6C8E37}" type="datetime1">
              <a:rPr lang="fr-FR" smtClean="0"/>
              <a:t>19/02/2023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834686-0150-4D35-A5B5-78D6AFDAE9A3}" type="slidenum">
              <a:rPr lang="fr-FR" smtClean="0"/>
              <a:t>‹N°›</a:t>
            </a:fld>
            <a:endParaRPr lang="fr-FR"/>
          </a:p>
        </p:txBody>
      </p:sp>
    </p:spTree>
    <p:extLst>
      <p:ext uri="{BB962C8B-B14F-4D97-AF65-F5344CB8AC3E}">
        <p14:creationId xmlns:p14="http://schemas.microsoft.com/office/powerpoint/2010/main" val="3416412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23B86C0-829C-4940-8A97-7F5E85D3320D}" type="datetime1">
              <a:rPr lang="fr-FR" smtClean="0"/>
              <a:t>19/02/2023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834686-0150-4D35-A5B5-78D6AFDAE9A3}" type="slidenum">
              <a:rPr lang="fr-FR" smtClean="0"/>
              <a:t>‹N°›</a:t>
            </a:fld>
            <a:endParaRPr lang="fr-FR"/>
          </a:p>
        </p:txBody>
      </p:sp>
    </p:spTree>
    <p:extLst>
      <p:ext uri="{BB962C8B-B14F-4D97-AF65-F5344CB8AC3E}">
        <p14:creationId xmlns:p14="http://schemas.microsoft.com/office/powerpoint/2010/main" val="2294998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B592ED3-A786-4BD0-8883-368CB9149380}" type="datetime1">
              <a:rPr lang="fr-FR" smtClean="0"/>
              <a:t>19/02/2023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834686-0150-4D35-A5B5-78D6AFDAE9A3}" type="slidenum">
              <a:rPr lang="fr-FR" smtClean="0"/>
              <a:t>‹N°›</a:t>
            </a:fld>
            <a:endParaRPr lang="fr-FR"/>
          </a:p>
        </p:txBody>
      </p:sp>
    </p:spTree>
    <p:extLst>
      <p:ext uri="{BB962C8B-B14F-4D97-AF65-F5344CB8AC3E}">
        <p14:creationId xmlns:p14="http://schemas.microsoft.com/office/powerpoint/2010/main" val="4266064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562DF87-47F5-4CBC-B560-30201543229A}" type="datetime1">
              <a:rPr lang="fr-FR" smtClean="0"/>
              <a:t>19/02/2023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834686-0150-4D35-A5B5-78D6AFDAE9A3}" type="slidenum">
              <a:rPr lang="fr-FR" smtClean="0"/>
              <a:t>‹N°›</a:t>
            </a:fld>
            <a:endParaRPr lang="fr-FR"/>
          </a:p>
        </p:txBody>
      </p:sp>
    </p:spTree>
    <p:extLst>
      <p:ext uri="{BB962C8B-B14F-4D97-AF65-F5344CB8AC3E}">
        <p14:creationId xmlns:p14="http://schemas.microsoft.com/office/powerpoint/2010/main" val="1937720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fr-FR"/>
              <a:t>Modifiez le style du titre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C3760C0-53EA-4A84-ADF4-5201ED2CFABB}" type="datetime1">
              <a:rPr lang="fr-FR" smtClean="0"/>
              <a:t>19/02/2023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834686-0150-4D35-A5B5-78D6AFDAE9A3}" type="slidenum">
              <a:rPr lang="fr-FR" smtClean="0"/>
              <a:t>‹N°›</a:t>
            </a:fld>
            <a:endParaRPr lang="fr-FR"/>
          </a:p>
        </p:txBody>
      </p:sp>
    </p:spTree>
    <p:extLst>
      <p:ext uri="{BB962C8B-B14F-4D97-AF65-F5344CB8AC3E}">
        <p14:creationId xmlns:p14="http://schemas.microsoft.com/office/powerpoint/2010/main" val="1972018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A7A6E1F-EDB5-4658-8541-AB06A484796D}" type="datetime1">
              <a:rPr lang="fr-FR" smtClean="0"/>
              <a:t>19/02/2023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4834686-0150-4D35-A5B5-78D6AFDAE9A3}" type="slidenum">
              <a:rPr lang="fr-FR" smtClean="0"/>
              <a:t>‹N°›</a:t>
            </a:fld>
            <a:endParaRPr lang="fr-FR"/>
          </a:p>
        </p:txBody>
      </p:sp>
    </p:spTree>
    <p:extLst>
      <p:ext uri="{BB962C8B-B14F-4D97-AF65-F5344CB8AC3E}">
        <p14:creationId xmlns:p14="http://schemas.microsoft.com/office/powerpoint/2010/main" val="2471374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C9CE345-0CE2-4276-BA1E-77CEDE918D1A}" type="datetime1">
              <a:rPr lang="fr-FR" smtClean="0"/>
              <a:t>19/02/2023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4834686-0150-4D35-A5B5-78D6AFDAE9A3}" type="slidenum">
              <a:rPr lang="fr-FR" smtClean="0"/>
              <a:t>‹N°›</a:t>
            </a:fld>
            <a:endParaRPr lang="fr-FR"/>
          </a:p>
        </p:txBody>
      </p:sp>
    </p:spTree>
    <p:extLst>
      <p:ext uri="{BB962C8B-B14F-4D97-AF65-F5344CB8AC3E}">
        <p14:creationId xmlns:p14="http://schemas.microsoft.com/office/powerpoint/2010/main" val="2266069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E8C21BE-8695-480D-9329-B00D75EDE0A9}" type="datetime1">
              <a:rPr lang="fr-FR" smtClean="0"/>
              <a:t>19/02/2023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4834686-0150-4D35-A5B5-78D6AFDAE9A3}" type="slidenum">
              <a:rPr lang="fr-FR" smtClean="0"/>
              <a:t>‹N°›</a:t>
            </a:fld>
            <a:endParaRPr lang="fr-FR"/>
          </a:p>
        </p:txBody>
      </p:sp>
    </p:spTree>
    <p:extLst>
      <p:ext uri="{BB962C8B-B14F-4D97-AF65-F5344CB8AC3E}">
        <p14:creationId xmlns:p14="http://schemas.microsoft.com/office/powerpoint/2010/main" val="2271965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283784-02F1-40B3-A411-190E7DB2E853}" type="datetime1">
              <a:rPr lang="fr-FR" smtClean="0"/>
              <a:t>19/02/2023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4834686-0150-4D35-A5B5-78D6AFDAE9A3}" type="slidenum">
              <a:rPr lang="fr-FR" smtClean="0"/>
              <a:t>‹N°›</a:t>
            </a:fld>
            <a:endParaRPr lang="fr-FR"/>
          </a:p>
        </p:txBody>
      </p:sp>
    </p:spTree>
    <p:extLst>
      <p:ext uri="{BB962C8B-B14F-4D97-AF65-F5344CB8AC3E}">
        <p14:creationId xmlns:p14="http://schemas.microsoft.com/office/powerpoint/2010/main" val="995308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D1BCCEA-C29C-410B-A11E-85719C2EAAA4}" type="datetime1">
              <a:rPr lang="fr-FR" smtClean="0"/>
              <a:t>19/02/2023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4834686-0150-4D35-A5B5-78D6AFDAE9A3}" type="slidenum">
              <a:rPr lang="fr-FR" smtClean="0"/>
              <a:t>‹N°›</a:t>
            </a:fld>
            <a:endParaRPr lang="fr-FR"/>
          </a:p>
        </p:txBody>
      </p:sp>
    </p:spTree>
    <p:extLst>
      <p:ext uri="{BB962C8B-B14F-4D97-AF65-F5344CB8AC3E}">
        <p14:creationId xmlns:p14="http://schemas.microsoft.com/office/powerpoint/2010/main" val="2637521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6399212" y="5883275"/>
            <a:ext cx="914400" cy="365125"/>
          </a:xfrm>
        </p:spPr>
        <p:txBody>
          <a:bodyPr/>
          <a:lstStyle/>
          <a:p>
            <a:fld id="{21BAB11A-1715-41EB-8445-CCA85DABBE31}" type="datetime1">
              <a:rPr lang="fr-FR" smtClean="0"/>
              <a:t>19/02/2023</a:t>
            </a:fld>
            <a:endParaRPr lang="fr-FR"/>
          </a:p>
        </p:txBody>
      </p:sp>
      <p:sp>
        <p:nvSpPr>
          <p:cNvPr id="6" name="Footer Placeholder 5"/>
          <p:cNvSpPr>
            <a:spLocks noGrp="1"/>
          </p:cNvSpPr>
          <p:nvPr>
            <p:ph type="ftr" sz="quarter" idx="11"/>
          </p:nvPr>
        </p:nvSpPr>
        <p:spPr>
          <a:xfrm>
            <a:off x="1141412" y="5883275"/>
            <a:ext cx="5105400" cy="365125"/>
          </a:xfrm>
        </p:spPr>
        <p:txBody>
          <a:bodyPr/>
          <a:lstStyle/>
          <a:p>
            <a:endParaRPr lang="fr-FR"/>
          </a:p>
        </p:txBody>
      </p:sp>
      <p:sp>
        <p:nvSpPr>
          <p:cNvPr id="7" name="Slide Number Placeholder 6"/>
          <p:cNvSpPr>
            <a:spLocks noGrp="1"/>
          </p:cNvSpPr>
          <p:nvPr>
            <p:ph type="sldNum" sz="quarter" idx="12"/>
          </p:nvPr>
        </p:nvSpPr>
        <p:spPr>
          <a:xfrm>
            <a:off x="10742612" y="5883275"/>
            <a:ext cx="322567" cy="365125"/>
          </a:xfrm>
        </p:spPr>
        <p:txBody>
          <a:bodyPr/>
          <a:lstStyle/>
          <a:p>
            <a:fld id="{C4834686-0150-4D35-A5B5-78D6AFDAE9A3}" type="slidenum">
              <a:rPr lang="fr-FR" smtClean="0"/>
              <a:t>‹N°›</a:t>
            </a:fld>
            <a:endParaRPr lang="fr-FR"/>
          </a:p>
        </p:txBody>
      </p:sp>
    </p:spTree>
    <p:extLst>
      <p:ext uri="{BB962C8B-B14F-4D97-AF65-F5344CB8AC3E}">
        <p14:creationId xmlns:p14="http://schemas.microsoft.com/office/powerpoint/2010/main" val="518699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3C17A92-983A-445A-9BD2-8AA017D21C81}" type="datetime1">
              <a:rPr lang="fr-FR" smtClean="0"/>
              <a:t>19/02/2023</a:t>
            </a:fld>
            <a:endParaRPr lang="fr-FR"/>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fr-FR"/>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4834686-0150-4D35-A5B5-78D6AFDAE9A3}" type="slidenum">
              <a:rPr lang="fr-FR" smtClean="0"/>
              <a:t>‹N°›</a:t>
            </a:fld>
            <a:endParaRPr lang="fr-FR"/>
          </a:p>
        </p:txBody>
      </p:sp>
    </p:spTree>
    <p:extLst>
      <p:ext uri="{BB962C8B-B14F-4D97-AF65-F5344CB8AC3E}">
        <p14:creationId xmlns:p14="http://schemas.microsoft.com/office/powerpoint/2010/main" val="35369266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ebp"/><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277A506C-2959-6E59-964A-5C95A55E0D49}"/>
              </a:ext>
            </a:extLst>
          </p:cNvPr>
          <p:cNvSpPr txBox="1"/>
          <p:nvPr/>
        </p:nvSpPr>
        <p:spPr>
          <a:xfrm>
            <a:off x="2570922" y="2107095"/>
            <a:ext cx="6546574" cy="2308324"/>
          </a:xfrm>
          <a:prstGeom prst="rect">
            <a:avLst/>
          </a:prstGeom>
          <a:noFill/>
        </p:spPr>
        <p:txBody>
          <a:bodyPr wrap="square" rtlCol="0">
            <a:spAutoFit/>
          </a:bodyPr>
          <a:lstStyle/>
          <a:p>
            <a:pPr algn="ctr"/>
            <a:r>
              <a:rPr lang="fr-FR" sz="4800" b="1" i="0" dirty="0">
                <a:solidFill>
                  <a:srgbClr val="F9BF21"/>
                </a:solidFill>
                <a:effectLst/>
                <a:latin typeface="Whitney"/>
              </a:rPr>
              <a:t>Comment acheter un Hébergement Web avec moins de 1000 frs</a:t>
            </a:r>
            <a:endParaRPr lang="fr-FR" sz="4800" dirty="0">
              <a:solidFill>
                <a:srgbClr val="F9BF21"/>
              </a:solidFill>
            </a:endParaRPr>
          </a:p>
        </p:txBody>
      </p:sp>
      <p:pic>
        <p:nvPicPr>
          <p:cNvPr id="8" name="Image 7">
            <a:extLst>
              <a:ext uri="{FF2B5EF4-FFF2-40B4-BE49-F238E27FC236}">
                <a16:creationId xmlns:a16="http://schemas.microsoft.com/office/drawing/2014/main" id="{A5FF18B2-D1A8-26C3-28D3-DFA24ACC4F2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638678" y="4757530"/>
            <a:ext cx="1696278" cy="1696278"/>
          </a:xfrm>
          <a:prstGeom prst="rect">
            <a:avLst/>
          </a:prstGeom>
        </p:spPr>
      </p:pic>
    </p:spTree>
    <p:extLst>
      <p:ext uri="{BB962C8B-B14F-4D97-AF65-F5344CB8AC3E}">
        <p14:creationId xmlns:p14="http://schemas.microsoft.com/office/powerpoint/2010/main" val="2372935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C1E8F89-52B5-AC22-9854-DDDB7FEF557A}"/>
              </a:ext>
            </a:extLst>
          </p:cNvPr>
          <p:cNvSpPr txBox="1"/>
          <p:nvPr/>
        </p:nvSpPr>
        <p:spPr>
          <a:xfrm>
            <a:off x="3131887" y="449273"/>
            <a:ext cx="5928226" cy="584775"/>
          </a:xfrm>
          <a:prstGeom prst="rect">
            <a:avLst/>
          </a:prstGeom>
          <a:noFill/>
        </p:spPr>
        <p:txBody>
          <a:bodyPr wrap="none" rtlCol="0">
            <a:spAutoFit/>
          </a:bodyPr>
          <a:lstStyle/>
          <a:p>
            <a:pPr algn="ctr"/>
            <a:r>
              <a:rPr lang="fr-FR" sz="3200" b="1" dirty="0">
                <a:solidFill>
                  <a:srgbClr val="F9BF21"/>
                </a:solidFill>
              </a:rPr>
              <a:t>De quoi avons-nous besoin ?</a:t>
            </a:r>
          </a:p>
        </p:txBody>
      </p:sp>
      <p:sp>
        <p:nvSpPr>
          <p:cNvPr id="7" name="Titre 1">
            <a:extLst>
              <a:ext uri="{FF2B5EF4-FFF2-40B4-BE49-F238E27FC236}">
                <a16:creationId xmlns:a16="http://schemas.microsoft.com/office/drawing/2014/main" id="{9F9AA9DA-FF85-9141-CE19-553D845C8962}"/>
              </a:ext>
            </a:extLst>
          </p:cNvPr>
          <p:cNvSpPr>
            <a:spLocks noGrp="1"/>
          </p:cNvSpPr>
          <p:nvPr>
            <p:ph type="title"/>
          </p:nvPr>
        </p:nvSpPr>
        <p:spPr>
          <a:xfrm>
            <a:off x="2379879" y="2053229"/>
            <a:ext cx="8762043" cy="4292878"/>
          </a:xfrm>
        </p:spPr>
        <p:txBody>
          <a:bodyPr>
            <a:noAutofit/>
          </a:bodyPr>
          <a:lstStyle/>
          <a:p>
            <a:br>
              <a:rPr lang="fr-FR" sz="2000" b="1" dirty="0"/>
            </a:br>
            <a:r>
              <a:rPr lang="fr-FR" sz="2400" b="1" dirty="0"/>
              <a:t>1. une adresse email </a:t>
            </a:r>
            <a:br>
              <a:rPr lang="fr-FR" sz="2000" b="1" dirty="0"/>
            </a:br>
            <a:r>
              <a:rPr lang="fr-FR" sz="2000" dirty="0"/>
              <a:t>il est préférable de créer une nouvelle adresse gmail propre au site que l’on veut héberger.</a:t>
            </a:r>
            <a:br>
              <a:rPr lang="fr-FR" sz="2400" dirty="0"/>
            </a:br>
            <a:br>
              <a:rPr lang="fr-FR" sz="2000" dirty="0"/>
            </a:br>
            <a:r>
              <a:rPr lang="fr-FR" sz="2000" b="1" dirty="0"/>
              <a:t>2. </a:t>
            </a:r>
            <a:r>
              <a:rPr lang="fr-FR" sz="2400" b="1" dirty="0"/>
              <a:t>Moyen de paiement </a:t>
            </a:r>
            <a:br>
              <a:rPr lang="fr-FR" sz="2400" b="1" dirty="0"/>
            </a:br>
            <a:r>
              <a:rPr lang="fr-FR" sz="2400" b="1" dirty="0"/>
              <a:t>(Carte bancaire ou carte bancaire virtuel)</a:t>
            </a:r>
            <a:br>
              <a:rPr lang="fr-FR" sz="2400" b="1" dirty="0"/>
            </a:br>
            <a:br>
              <a:rPr lang="fr-FR" sz="800" b="1" dirty="0"/>
            </a:br>
            <a:r>
              <a:rPr lang="fr-FR" sz="2000" dirty="0"/>
              <a:t>Dans cet exemple nous je vais utiliser </a:t>
            </a:r>
            <a:r>
              <a:rPr lang="fr-FR" sz="2000" b="1" dirty="0">
                <a:solidFill>
                  <a:srgbClr val="F9BF21"/>
                </a:solidFill>
              </a:rPr>
              <a:t>la carte virtuelle de free</a:t>
            </a:r>
            <a:r>
              <a:rPr lang="fr-FR" sz="2000" dirty="0"/>
              <a:t>, il y a aussi la carte de </a:t>
            </a:r>
            <a:r>
              <a:rPr lang="fr-FR" sz="2000" b="1" dirty="0">
                <a:solidFill>
                  <a:srgbClr val="F9BF21"/>
                </a:solidFill>
              </a:rPr>
              <a:t>l’application </a:t>
            </a:r>
            <a:r>
              <a:rPr lang="fr-FR" sz="2000" b="1" dirty="0" err="1">
                <a:solidFill>
                  <a:srgbClr val="F9BF21"/>
                </a:solidFill>
              </a:rPr>
              <a:t>Alal</a:t>
            </a:r>
            <a:r>
              <a:rPr lang="fr-FR" sz="2000" b="1" dirty="0">
                <a:solidFill>
                  <a:srgbClr val="F9BF21"/>
                </a:solidFill>
              </a:rPr>
              <a:t> </a:t>
            </a:r>
            <a:r>
              <a:rPr lang="fr-FR" sz="2000" dirty="0"/>
              <a:t>pour vous aider,</a:t>
            </a:r>
            <a:br>
              <a:rPr lang="fr-FR" sz="2000" dirty="0"/>
            </a:br>
            <a:br>
              <a:rPr lang="fr-FR" sz="2000" dirty="0"/>
            </a:br>
            <a:r>
              <a:rPr lang="fr-FR" sz="2000" b="1" dirty="0"/>
              <a:t>3. </a:t>
            </a:r>
            <a:r>
              <a:rPr lang="fr-FR" sz="2400" b="1" dirty="0"/>
              <a:t>Filezilla</a:t>
            </a:r>
            <a:br>
              <a:rPr lang="fr-FR" sz="2400" b="1" dirty="0"/>
            </a:br>
            <a:br>
              <a:rPr lang="fr-FR" sz="700" b="1" dirty="0"/>
            </a:br>
            <a:r>
              <a:rPr lang="fr-FR" sz="1900" dirty="0"/>
              <a:t>FileZilla est un logiciel libre et gratuit de transfert de fichiers (FTP) pour les systèmes d'exploitation Windows, </a:t>
            </a:r>
            <a:r>
              <a:rPr lang="fr-FR" sz="1900" dirty="0" err="1"/>
              <a:t>macOS</a:t>
            </a:r>
            <a:r>
              <a:rPr lang="fr-FR" sz="1900" dirty="0"/>
              <a:t> et Linux. </a:t>
            </a:r>
            <a:br>
              <a:rPr lang="fr-FR" sz="1900" dirty="0"/>
            </a:br>
            <a:endParaRPr lang="fr-FR" sz="1900" b="1" dirty="0"/>
          </a:p>
        </p:txBody>
      </p:sp>
      <p:grpSp>
        <p:nvGrpSpPr>
          <p:cNvPr id="15" name="Groupe 14">
            <a:extLst>
              <a:ext uri="{FF2B5EF4-FFF2-40B4-BE49-F238E27FC236}">
                <a16:creationId xmlns:a16="http://schemas.microsoft.com/office/drawing/2014/main" id="{ABA5F2A1-E0F9-7631-CB16-76C9C43E407B}"/>
              </a:ext>
            </a:extLst>
          </p:cNvPr>
          <p:cNvGrpSpPr/>
          <p:nvPr/>
        </p:nvGrpSpPr>
        <p:grpSpPr>
          <a:xfrm>
            <a:off x="1092317" y="1919910"/>
            <a:ext cx="1126436" cy="4426197"/>
            <a:chOff x="1374434" y="2641439"/>
            <a:chExt cx="1126436" cy="4426197"/>
          </a:xfrm>
        </p:grpSpPr>
        <p:pic>
          <p:nvPicPr>
            <p:cNvPr id="9" name="Image 8">
              <a:extLst>
                <a:ext uri="{FF2B5EF4-FFF2-40B4-BE49-F238E27FC236}">
                  <a16:creationId xmlns:a16="http://schemas.microsoft.com/office/drawing/2014/main" id="{047AE2A1-6DF5-6F73-2264-36B671C9B5F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74434" y="2641439"/>
              <a:ext cx="1126435" cy="1126435"/>
            </a:xfrm>
            <a:prstGeom prst="rect">
              <a:avLst/>
            </a:prstGeom>
          </p:spPr>
        </p:pic>
        <p:pic>
          <p:nvPicPr>
            <p:cNvPr id="11" name="Image 10">
              <a:extLst>
                <a:ext uri="{FF2B5EF4-FFF2-40B4-BE49-F238E27FC236}">
                  <a16:creationId xmlns:a16="http://schemas.microsoft.com/office/drawing/2014/main" id="{A53E0CF8-CA0B-BAA1-EBBE-FCE5DD677E7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15566" y="4150529"/>
              <a:ext cx="1044170" cy="1126435"/>
            </a:xfrm>
            <a:prstGeom prst="rect">
              <a:avLst/>
            </a:prstGeom>
          </p:spPr>
        </p:pic>
        <p:pic>
          <p:nvPicPr>
            <p:cNvPr id="13" name="Image 12">
              <a:extLst>
                <a:ext uri="{FF2B5EF4-FFF2-40B4-BE49-F238E27FC236}">
                  <a16:creationId xmlns:a16="http://schemas.microsoft.com/office/drawing/2014/main" id="{80861F24-54C2-BEA9-FC76-BEE344D7B30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74434" y="5941200"/>
              <a:ext cx="1126436" cy="1126436"/>
            </a:xfrm>
            <a:prstGeom prst="rect">
              <a:avLst/>
            </a:prstGeom>
          </p:spPr>
        </p:pic>
      </p:grpSp>
      <p:sp>
        <p:nvSpPr>
          <p:cNvPr id="14" name="ZoneTexte 13">
            <a:extLst>
              <a:ext uri="{FF2B5EF4-FFF2-40B4-BE49-F238E27FC236}">
                <a16:creationId xmlns:a16="http://schemas.microsoft.com/office/drawing/2014/main" id="{5054D446-DDC5-725C-C284-1C8BB1828B82}"/>
              </a:ext>
            </a:extLst>
          </p:cNvPr>
          <p:cNvSpPr txBox="1"/>
          <p:nvPr/>
        </p:nvSpPr>
        <p:spPr>
          <a:xfrm>
            <a:off x="1184838" y="1435330"/>
            <a:ext cx="9846367" cy="400110"/>
          </a:xfrm>
          <a:prstGeom prst="rect">
            <a:avLst/>
          </a:prstGeom>
          <a:noFill/>
        </p:spPr>
        <p:txBody>
          <a:bodyPr wrap="square" rtlCol="0">
            <a:spAutoFit/>
          </a:bodyPr>
          <a:lstStyle/>
          <a:p>
            <a:pPr algn="ctr"/>
            <a:r>
              <a:rPr lang="fr-FR" sz="20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Pour effectuer cet achat, il nous faut :</a:t>
            </a:r>
            <a:endParaRPr lang="fr-FR" dirty="0"/>
          </a:p>
        </p:txBody>
      </p:sp>
      <p:sp>
        <p:nvSpPr>
          <p:cNvPr id="5" name="Espace réservé du numéro de diapositive 6">
            <a:extLst>
              <a:ext uri="{FF2B5EF4-FFF2-40B4-BE49-F238E27FC236}">
                <a16:creationId xmlns:a16="http://schemas.microsoft.com/office/drawing/2014/main" id="{0C2B06EB-B7C6-5B47-2951-1C296AAEE5D0}"/>
              </a:ext>
            </a:extLst>
          </p:cNvPr>
          <p:cNvSpPr>
            <a:spLocks noGrp="1"/>
          </p:cNvSpPr>
          <p:nvPr>
            <p:ph type="sldNum" sz="quarter" idx="12"/>
          </p:nvPr>
        </p:nvSpPr>
        <p:spPr>
          <a:xfrm>
            <a:off x="208477" y="6212788"/>
            <a:ext cx="551167" cy="365125"/>
          </a:xfrm>
          <a:noFill/>
          <a:ln>
            <a:solidFill>
              <a:srgbClr val="F9BF21"/>
            </a:solidFill>
          </a:ln>
        </p:spPr>
        <p:style>
          <a:lnRef idx="2">
            <a:schemeClr val="dk1"/>
          </a:lnRef>
          <a:fillRef idx="1">
            <a:schemeClr val="lt1"/>
          </a:fillRef>
          <a:effectRef idx="0">
            <a:schemeClr val="dk1"/>
          </a:effectRef>
          <a:fontRef idx="minor">
            <a:schemeClr val="dk1"/>
          </a:fontRef>
        </p:style>
        <p:txBody>
          <a:bodyPr/>
          <a:lstStyle/>
          <a:p>
            <a:fld id="{C4834686-0150-4D35-A5B5-78D6AFDAE9A3}" type="slidenum">
              <a:rPr lang="fr-FR" smtClean="0">
                <a:solidFill>
                  <a:srgbClr val="F9BF21"/>
                </a:solidFill>
              </a:rPr>
              <a:t>10</a:t>
            </a:fld>
            <a:endParaRPr lang="fr-FR" dirty="0">
              <a:solidFill>
                <a:srgbClr val="F9BF21"/>
              </a:solidFill>
            </a:endParaRPr>
          </a:p>
        </p:txBody>
      </p:sp>
    </p:spTree>
    <p:extLst>
      <p:ext uri="{BB962C8B-B14F-4D97-AF65-F5344CB8AC3E}">
        <p14:creationId xmlns:p14="http://schemas.microsoft.com/office/powerpoint/2010/main" val="2809737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C1E8F89-52B5-AC22-9854-DDDB7FEF557A}"/>
              </a:ext>
            </a:extLst>
          </p:cNvPr>
          <p:cNvSpPr txBox="1"/>
          <p:nvPr/>
        </p:nvSpPr>
        <p:spPr>
          <a:xfrm>
            <a:off x="4645124" y="2844225"/>
            <a:ext cx="2901756" cy="769441"/>
          </a:xfrm>
          <a:prstGeom prst="rect">
            <a:avLst/>
          </a:prstGeom>
          <a:noFill/>
        </p:spPr>
        <p:txBody>
          <a:bodyPr wrap="none" rtlCol="0">
            <a:spAutoFit/>
          </a:bodyPr>
          <a:lstStyle/>
          <a:p>
            <a:pPr algn="ctr"/>
            <a:r>
              <a:rPr lang="fr-FR" sz="3200" b="1" dirty="0">
                <a:solidFill>
                  <a:srgbClr val="F9BF21"/>
                </a:solidFill>
              </a:rPr>
              <a:t>Live Time ! </a:t>
            </a:r>
            <a:r>
              <a:rPr lang="fr-FR" sz="4400" b="1" dirty="0">
                <a:solidFill>
                  <a:srgbClr val="F9BF21"/>
                </a:solidFill>
              </a:rPr>
              <a:t>🎙</a:t>
            </a:r>
            <a:endParaRPr lang="fr-FR" sz="3200" b="1" dirty="0">
              <a:solidFill>
                <a:srgbClr val="F9BF21"/>
              </a:solidFill>
            </a:endParaRPr>
          </a:p>
        </p:txBody>
      </p:sp>
      <p:sp>
        <p:nvSpPr>
          <p:cNvPr id="6" name="Espace réservé du numéro de diapositive 6">
            <a:extLst>
              <a:ext uri="{FF2B5EF4-FFF2-40B4-BE49-F238E27FC236}">
                <a16:creationId xmlns:a16="http://schemas.microsoft.com/office/drawing/2014/main" id="{4F48853C-3B40-379F-C752-8AA191136D9E}"/>
              </a:ext>
            </a:extLst>
          </p:cNvPr>
          <p:cNvSpPr>
            <a:spLocks noGrp="1"/>
          </p:cNvSpPr>
          <p:nvPr>
            <p:ph type="sldNum" sz="quarter" idx="12"/>
          </p:nvPr>
        </p:nvSpPr>
        <p:spPr>
          <a:xfrm>
            <a:off x="208477" y="6212788"/>
            <a:ext cx="551167" cy="365125"/>
          </a:xfrm>
          <a:noFill/>
          <a:ln>
            <a:solidFill>
              <a:srgbClr val="F9BF21"/>
            </a:solidFill>
          </a:ln>
        </p:spPr>
        <p:style>
          <a:lnRef idx="2">
            <a:schemeClr val="dk1"/>
          </a:lnRef>
          <a:fillRef idx="1">
            <a:schemeClr val="lt1"/>
          </a:fillRef>
          <a:effectRef idx="0">
            <a:schemeClr val="dk1"/>
          </a:effectRef>
          <a:fontRef idx="minor">
            <a:schemeClr val="dk1"/>
          </a:fontRef>
        </p:style>
        <p:txBody>
          <a:bodyPr/>
          <a:lstStyle/>
          <a:p>
            <a:fld id="{C4834686-0150-4D35-A5B5-78D6AFDAE9A3}" type="slidenum">
              <a:rPr lang="fr-FR" smtClean="0">
                <a:solidFill>
                  <a:srgbClr val="F9BF21"/>
                </a:solidFill>
              </a:rPr>
              <a:t>11</a:t>
            </a:fld>
            <a:endParaRPr lang="fr-FR" dirty="0">
              <a:solidFill>
                <a:srgbClr val="F9BF21"/>
              </a:solidFill>
            </a:endParaRPr>
          </a:p>
        </p:txBody>
      </p:sp>
    </p:spTree>
    <p:extLst>
      <p:ext uri="{BB962C8B-B14F-4D97-AF65-F5344CB8AC3E}">
        <p14:creationId xmlns:p14="http://schemas.microsoft.com/office/powerpoint/2010/main" val="2503718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C1E8F89-52B5-AC22-9854-DDDB7FEF557A}"/>
              </a:ext>
            </a:extLst>
          </p:cNvPr>
          <p:cNvSpPr txBox="1"/>
          <p:nvPr/>
        </p:nvSpPr>
        <p:spPr>
          <a:xfrm>
            <a:off x="2011388" y="1333477"/>
            <a:ext cx="8169224" cy="4524315"/>
          </a:xfrm>
          <a:prstGeom prst="rect">
            <a:avLst/>
          </a:prstGeom>
          <a:noFill/>
        </p:spPr>
        <p:txBody>
          <a:bodyPr wrap="none" rtlCol="0">
            <a:spAutoFit/>
          </a:bodyPr>
          <a:lstStyle/>
          <a:p>
            <a:pPr algn="ctr"/>
            <a:r>
              <a:rPr lang="fr-FR" sz="32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Pour accéder au site de l’hébergeur </a:t>
            </a:r>
            <a:br>
              <a:rPr lang="fr-FR" sz="3200" b="1" dirty="0">
                <a:solidFill>
                  <a:srgbClr val="F9BF21"/>
                </a:solidFill>
              </a:rPr>
            </a:br>
            <a:br>
              <a:rPr lang="fr-FR" sz="3200" b="1" dirty="0">
                <a:solidFill>
                  <a:srgbClr val="F9BF21"/>
                </a:solidFill>
              </a:rPr>
            </a:br>
            <a:r>
              <a:rPr lang="fr-FR" sz="3200" b="1" dirty="0">
                <a:solidFill>
                  <a:srgbClr val="F9BF21"/>
                </a:solidFill>
              </a:rPr>
              <a:t>Recherchez sur google : </a:t>
            </a:r>
            <a:r>
              <a:rPr lang="fr-FR" sz="32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1$ LWS</a:t>
            </a:r>
            <a:br>
              <a:rPr lang="fr-FR" sz="32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br>
            <a:br>
              <a:rPr lang="fr-FR" sz="32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br>
            <a:r>
              <a:rPr lang="fr-FR" sz="32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ou allez directement sur le site</a:t>
            </a:r>
          </a:p>
          <a:p>
            <a:pPr algn="ctr"/>
            <a:endParaRPr lang="fr-FR" sz="32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pPr algn="ctr"/>
            <a:r>
              <a:rPr lang="fr-FR" sz="3200" b="1" dirty="0">
                <a:solidFill>
                  <a:srgbClr val="F9BF21"/>
                </a:solidFill>
              </a:rPr>
              <a:t>https://www.lws.fr/index_domaine.php</a:t>
            </a:r>
            <a:br>
              <a:rPr lang="fr-FR" sz="3200" b="1" dirty="0">
                <a:solidFill>
                  <a:srgbClr val="F9BF21"/>
                </a:solidFill>
              </a:rPr>
            </a:br>
            <a:br>
              <a:rPr lang="fr-FR" sz="3200" b="1" dirty="0">
                <a:solidFill>
                  <a:srgbClr val="F9BF21"/>
                </a:solidFill>
              </a:rPr>
            </a:br>
            <a:endParaRPr lang="fr-FR" sz="3200" b="1" dirty="0">
              <a:solidFill>
                <a:srgbClr val="F9BF21"/>
              </a:solidFill>
            </a:endParaRPr>
          </a:p>
        </p:txBody>
      </p:sp>
      <p:sp>
        <p:nvSpPr>
          <p:cNvPr id="6" name="Espace réservé du numéro de diapositive 6">
            <a:extLst>
              <a:ext uri="{FF2B5EF4-FFF2-40B4-BE49-F238E27FC236}">
                <a16:creationId xmlns:a16="http://schemas.microsoft.com/office/drawing/2014/main" id="{4F48853C-3B40-379F-C752-8AA191136D9E}"/>
              </a:ext>
            </a:extLst>
          </p:cNvPr>
          <p:cNvSpPr>
            <a:spLocks noGrp="1"/>
          </p:cNvSpPr>
          <p:nvPr>
            <p:ph type="sldNum" sz="quarter" idx="12"/>
          </p:nvPr>
        </p:nvSpPr>
        <p:spPr>
          <a:xfrm>
            <a:off x="208477" y="6212788"/>
            <a:ext cx="551167" cy="365125"/>
          </a:xfrm>
          <a:noFill/>
          <a:ln>
            <a:solidFill>
              <a:srgbClr val="F9BF21"/>
            </a:solidFill>
          </a:ln>
        </p:spPr>
        <p:style>
          <a:lnRef idx="2">
            <a:schemeClr val="dk1"/>
          </a:lnRef>
          <a:fillRef idx="1">
            <a:schemeClr val="lt1"/>
          </a:fillRef>
          <a:effectRef idx="0">
            <a:schemeClr val="dk1"/>
          </a:effectRef>
          <a:fontRef idx="minor">
            <a:schemeClr val="dk1"/>
          </a:fontRef>
        </p:style>
        <p:txBody>
          <a:bodyPr/>
          <a:lstStyle/>
          <a:p>
            <a:fld id="{C4834686-0150-4D35-A5B5-78D6AFDAE9A3}" type="slidenum">
              <a:rPr lang="fr-FR" smtClean="0">
                <a:solidFill>
                  <a:srgbClr val="F9BF21"/>
                </a:solidFill>
              </a:rPr>
              <a:t>12</a:t>
            </a:fld>
            <a:endParaRPr lang="fr-FR" dirty="0">
              <a:solidFill>
                <a:srgbClr val="F9BF21"/>
              </a:solidFill>
            </a:endParaRPr>
          </a:p>
        </p:txBody>
      </p:sp>
    </p:spTree>
    <p:extLst>
      <p:ext uri="{BB962C8B-B14F-4D97-AF65-F5344CB8AC3E}">
        <p14:creationId xmlns:p14="http://schemas.microsoft.com/office/powerpoint/2010/main" val="2216812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C1E8F89-52B5-AC22-9854-DDDB7FEF557A}"/>
              </a:ext>
            </a:extLst>
          </p:cNvPr>
          <p:cNvSpPr txBox="1"/>
          <p:nvPr/>
        </p:nvSpPr>
        <p:spPr>
          <a:xfrm>
            <a:off x="3383558" y="199879"/>
            <a:ext cx="5424883" cy="584775"/>
          </a:xfrm>
          <a:prstGeom prst="rect">
            <a:avLst/>
          </a:prstGeom>
          <a:noFill/>
        </p:spPr>
        <p:txBody>
          <a:bodyPr wrap="none" rtlCol="0">
            <a:spAutoFit/>
          </a:bodyPr>
          <a:lstStyle/>
          <a:p>
            <a:pPr algn="ctr"/>
            <a:r>
              <a:rPr lang="fr-FR" sz="3200" b="1" dirty="0">
                <a:solidFill>
                  <a:srgbClr val="F9BF21"/>
                </a:solidFill>
              </a:rPr>
              <a:t>Carte virtuelle Free Money</a:t>
            </a:r>
          </a:p>
        </p:txBody>
      </p:sp>
      <p:sp>
        <p:nvSpPr>
          <p:cNvPr id="6" name="Espace réservé du numéro de diapositive 6">
            <a:extLst>
              <a:ext uri="{FF2B5EF4-FFF2-40B4-BE49-F238E27FC236}">
                <a16:creationId xmlns:a16="http://schemas.microsoft.com/office/drawing/2014/main" id="{4F48853C-3B40-379F-C752-8AA191136D9E}"/>
              </a:ext>
            </a:extLst>
          </p:cNvPr>
          <p:cNvSpPr>
            <a:spLocks noGrp="1"/>
          </p:cNvSpPr>
          <p:nvPr>
            <p:ph type="sldNum" sz="quarter" idx="12"/>
          </p:nvPr>
        </p:nvSpPr>
        <p:spPr>
          <a:xfrm>
            <a:off x="208477" y="6212788"/>
            <a:ext cx="551167" cy="365125"/>
          </a:xfrm>
          <a:noFill/>
          <a:ln>
            <a:solidFill>
              <a:srgbClr val="F9BF21"/>
            </a:solidFill>
          </a:ln>
        </p:spPr>
        <p:style>
          <a:lnRef idx="2">
            <a:schemeClr val="dk1"/>
          </a:lnRef>
          <a:fillRef idx="1">
            <a:schemeClr val="lt1"/>
          </a:fillRef>
          <a:effectRef idx="0">
            <a:schemeClr val="dk1"/>
          </a:effectRef>
          <a:fontRef idx="minor">
            <a:schemeClr val="dk1"/>
          </a:fontRef>
        </p:style>
        <p:txBody>
          <a:bodyPr/>
          <a:lstStyle/>
          <a:p>
            <a:fld id="{C4834686-0150-4D35-A5B5-78D6AFDAE9A3}" type="slidenum">
              <a:rPr lang="fr-FR" smtClean="0">
                <a:solidFill>
                  <a:srgbClr val="F9BF21"/>
                </a:solidFill>
              </a:rPr>
              <a:t>13</a:t>
            </a:fld>
            <a:endParaRPr lang="fr-FR" dirty="0">
              <a:solidFill>
                <a:srgbClr val="F9BF21"/>
              </a:solidFill>
            </a:endParaRPr>
          </a:p>
        </p:txBody>
      </p:sp>
      <p:pic>
        <p:nvPicPr>
          <p:cNvPr id="3" name="Image 2">
            <a:extLst>
              <a:ext uri="{FF2B5EF4-FFF2-40B4-BE49-F238E27FC236}">
                <a16:creationId xmlns:a16="http://schemas.microsoft.com/office/drawing/2014/main" id="{ABCBD03B-DA6D-2BB4-1B2F-64D8221A6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644" y="1241854"/>
            <a:ext cx="1966063" cy="4374292"/>
          </a:xfrm>
          <a:prstGeom prst="rect">
            <a:avLst/>
          </a:prstGeom>
        </p:spPr>
      </p:pic>
      <p:pic>
        <p:nvPicPr>
          <p:cNvPr id="7" name="Image 6">
            <a:extLst>
              <a:ext uri="{FF2B5EF4-FFF2-40B4-BE49-F238E27FC236}">
                <a16:creationId xmlns:a16="http://schemas.microsoft.com/office/drawing/2014/main" id="{7DFECECE-98B8-D7F0-2D65-F636CB5B3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9221" y="1241852"/>
            <a:ext cx="1966063" cy="4374293"/>
          </a:xfrm>
          <a:prstGeom prst="rect">
            <a:avLst/>
          </a:prstGeom>
        </p:spPr>
      </p:pic>
      <p:pic>
        <p:nvPicPr>
          <p:cNvPr id="9" name="Image 8">
            <a:extLst>
              <a:ext uri="{FF2B5EF4-FFF2-40B4-BE49-F238E27FC236}">
                <a16:creationId xmlns:a16="http://schemas.microsoft.com/office/drawing/2014/main" id="{70A0D83D-2B11-CE90-10FB-D3DF43F73F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5851" y="1241852"/>
            <a:ext cx="1968235" cy="4374293"/>
          </a:xfrm>
          <a:prstGeom prst="rect">
            <a:avLst/>
          </a:prstGeom>
        </p:spPr>
      </p:pic>
      <p:pic>
        <p:nvPicPr>
          <p:cNvPr id="11" name="Image 10">
            <a:extLst>
              <a:ext uri="{FF2B5EF4-FFF2-40B4-BE49-F238E27FC236}">
                <a16:creationId xmlns:a16="http://schemas.microsoft.com/office/drawing/2014/main" id="{2F8E5E30-8D16-D17A-7137-AA45485170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7137" y="1241851"/>
            <a:ext cx="1973959" cy="4374293"/>
          </a:xfrm>
          <a:prstGeom prst="rect">
            <a:avLst/>
          </a:prstGeom>
        </p:spPr>
      </p:pic>
    </p:spTree>
    <p:extLst>
      <p:ext uri="{BB962C8B-B14F-4D97-AF65-F5344CB8AC3E}">
        <p14:creationId xmlns:p14="http://schemas.microsoft.com/office/powerpoint/2010/main" val="1642346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C1E8F89-52B5-AC22-9854-DDDB7FEF557A}"/>
              </a:ext>
            </a:extLst>
          </p:cNvPr>
          <p:cNvSpPr txBox="1"/>
          <p:nvPr/>
        </p:nvSpPr>
        <p:spPr>
          <a:xfrm>
            <a:off x="3706569" y="199879"/>
            <a:ext cx="4778872" cy="584775"/>
          </a:xfrm>
          <a:prstGeom prst="rect">
            <a:avLst/>
          </a:prstGeom>
          <a:noFill/>
        </p:spPr>
        <p:txBody>
          <a:bodyPr wrap="none" rtlCol="0">
            <a:spAutoFit/>
          </a:bodyPr>
          <a:lstStyle/>
          <a:p>
            <a:pPr algn="ctr"/>
            <a:r>
              <a:rPr lang="fr-FR" sz="3200" b="1" dirty="0">
                <a:solidFill>
                  <a:srgbClr val="F9BF21"/>
                </a:solidFill>
              </a:rPr>
              <a:t>Réception des infos FTP</a:t>
            </a:r>
          </a:p>
        </p:txBody>
      </p:sp>
      <p:sp>
        <p:nvSpPr>
          <p:cNvPr id="6" name="Espace réservé du numéro de diapositive 6">
            <a:extLst>
              <a:ext uri="{FF2B5EF4-FFF2-40B4-BE49-F238E27FC236}">
                <a16:creationId xmlns:a16="http://schemas.microsoft.com/office/drawing/2014/main" id="{4F48853C-3B40-379F-C752-8AA191136D9E}"/>
              </a:ext>
            </a:extLst>
          </p:cNvPr>
          <p:cNvSpPr>
            <a:spLocks noGrp="1"/>
          </p:cNvSpPr>
          <p:nvPr>
            <p:ph type="sldNum" sz="quarter" idx="12"/>
          </p:nvPr>
        </p:nvSpPr>
        <p:spPr>
          <a:xfrm>
            <a:off x="208477" y="6212788"/>
            <a:ext cx="551167" cy="365125"/>
          </a:xfrm>
          <a:noFill/>
          <a:ln>
            <a:solidFill>
              <a:srgbClr val="F9BF21"/>
            </a:solidFill>
          </a:ln>
        </p:spPr>
        <p:style>
          <a:lnRef idx="2">
            <a:schemeClr val="dk1"/>
          </a:lnRef>
          <a:fillRef idx="1">
            <a:schemeClr val="lt1"/>
          </a:fillRef>
          <a:effectRef idx="0">
            <a:schemeClr val="dk1"/>
          </a:effectRef>
          <a:fontRef idx="minor">
            <a:schemeClr val="dk1"/>
          </a:fontRef>
        </p:style>
        <p:txBody>
          <a:bodyPr/>
          <a:lstStyle/>
          <a:p>
            <a:fld id="{C4834686-0150-4D35-A5B5-78D6AFDAE9A3}" type="slidenum">
              <a:rPr lang="fr-FR" smtClean="0">
                <a:solidFill>
                  <a:srgbClr val="F9BF21"/>
                </a:solidFill>
              </a:rPr>
              <a:t>14</a:t>
            </a:fld>
            <a:endParaRPr lang="fr-FR" dirty="0">
              <a:solidFill>
                <a:srgbClr val="F9BF21"/>
              </a:solidFill>
            </a:endParaRPr>
          </a:p>
        </p:txBody>
      </p:sp>
      <p:pic>
        <p:nvPicPr>
          <p:cNvPr id="5" name="Image 4">
            <a:extLst>
              <a:ext uri="{FF2B5EF4-FFF2-40B4-BE49-F238E27FC236}">
                <a16:creationId xmlns:a16="http://schemas.microsoft.com/office/drawing/2014/main" id="{FA89FB54-87A5-AE8A-AB93-3487EC558F48}"/>
              </a:ext>
            </a:extLst>
          </p:cNvPr>
          <p:cNvPicPr>
            <a:picLocks noChangeAspect="1"/>
          </p:cNvPicPr>
          <p:nvPr/>
        </p:nvPicPr>
        <p:blipFill>
          <a:blip r:embed="rId2"/>
          <a:stretch>
            <a:fillRect/>
          </a:stretch>
        </p:blipFill>
        <p:spPr>
          <a:xfrm>
            <a:off x="1259912" y="856736"/>
            <a:ext cx="9672176" cy="5652946"/>
          </a:xfrm>
          <a:prstGeom prst="rect">
            <a:avLst/>
          </a:prstGeom>
        </p:spPr>
      </p:pic>
    </p:spTree>
    <p:extLst>
      <p:ext uri="{BB962C8B-B14F-4D97-AF65-F5344CB8AC3E}">
        <p14:creationId xmlns:p14="http://schemas.microsoft.com/office/powerpoint/2010/main" val="3922003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C1E8F89-52B5-AC22-9854-DDDB7FEF557A}"/>
              </a:ext>
            </a:extLst>
          </p:cNvPr>
          <p:cNvSpPr txBox="1"/>
          <p:nvPr/>
        </p:nvSpPr>
        <p:spPr>
          <a:xfrm>
            <a:off x="2675044" y="199879"/>
            <a:ext cx="6841938" cy="584775"/>
          </a:xfrm>
          <a:prstGeom prst="rect">
            <a:avLst/>
          </a:prstGeom>
          <a:noFill/>
        </p:spPr>
        <p:txBody>
          <a:bodyPr wrap="none" rtlCol="0">
            <a:spAutoFit/>
          </a:bodyPr>
          <a:lstStyle/>
          <a:p>
            <a:pPr algn="ctr"/>
            <a:r>
              <a:rPr lang="fr-FR" sz="3200" b="1" dirty="0">
                <a:solidFill>
                  <a:srgbClr val="F9BF21"/>
                </a:solidFill>
              </a:rPr>
              <a:t>Déploiement du site avec </a:t>
            </a:r>
            <a:r>
              <a:rPr lang="fr-FR" sz="3200" b="1" dirty="0" err="1">
                <a:solidFill>
                  <a:srgbClr val="F9BF21"/>
                </a:solidFill>
              </a:rPr>
              <a:t>FileZilla</a:t>
            </a:r>
            <a:endParaRPr lang="fr-FR" sz="3200" b="1" dirty="0">
              <a:solidFill>
                <a:srgbClr val="F9BF21"/>
              </a:solidFill>
            </a:endParaRPr>
          </a:p>
        </p:txBody>
      </p:sp>
      <p:sp>
        <p:nvSpPr>
          <p:cNvPr id="6" name="Espace réservé du numéro de diapositive 6">
            <a:extLst>
              <a:ext uri="{FF2B5EF4-FFF2-40B4-BE49-F238E27FC236}">
                <a16:creationId xmlns:a16="http://schemas.microsoft.com/office/drawing/2014/main" id="{4F48853C-3B40-379F-C752-8AA191136D9E}"/>
              </a:ext>
            </a:extLst>
          </p:cNvPr>
          <p:cNvSpPr>
            <a:spLocks noGrp="1"/>
          </p:cNvSpPr>
          <p:nvPr>
            <p:ph type="sldNum" sz="quarter" idx="12"/>
          </p:nvPr>
        </p:nvSpPr>
        <p:spPr>
          <a:xfrm>
            <a:off x="208477" y="6212788"/>
            <a:ext cx="551167" cy="365125"/>
          </a:xfrm>
          <a:noFill/>
          <a:ln>
            <a:solidFill>
              <a:srgbClr val="F9BF21"/>
            </a:solidFill>
          </a:ln>
        </p:spPr>
        <p:style>
          <a:lnRef idx="2">
            <a:schemeClr val="dk1"/>
          </a:lnRef>
          <a:fillRef idx="1">
            <a:schemeClr val="lt1"/>
          </a:fillRef>
          <a:effectRef idx="0">
            <a:schemeClr val="dk1"/>
          </a:effectRef>
          <a:fontRef idx="minor">
            <a:schemeClr val="dk1"/>
          </a:fontRef>
        </p:style>
        <p:txBody>
          <a:bodyPr/>
          <a:lstStyle/>
          <a:p>
            <a:fld id="{C4834686-0150-4D35-A5B5-78D6AFDAE9A3}" type="slidenum">
              <a:rPr lang="fr-FR" smtClean="0">
                <a:solidFill>
                  <a:srgbClr val="F9BF21"/>
                </a:solidFill>
              </a:rPr>
              <a:t>15</a:t>
            </a:fld>
            <a:endParaRPr lang="fr-FR" dirty="0">
              <a:solidFill>
                <a:srgbClr val="F9BF21"/>
              </a:solidFill>
            </a:endParaRPr>
          </a:p>
        </p:txBody>
      </p:sp>
      <p:pic>
        <p:nvPicPr>
          <p:cNvPr id="8" name="Image 7">
            <a:extLst>
              <a:ext uri="{FF2B5EF4-FFF2-40B4-BE49-F238E27FC236}">
                <a16:creationId xmlns:a16="http://schemas.microsoft.com/office/drawing/2014/main" id="{2BEFACEF-E2B8-B5F3-4D2A-A48066025A08}"/>
              </a:ext>
            </a:extLst>
          </p:cNvPr>
          <p:cNvPicPr>
            <a:picLocks noChangeAspect="1"/>
          </p:cNvPicPr>
          <p:nvPr/>
        </p:nvPicPr>
        <p:blipFill>
          <a:blip r:embed="rId2"/>
          <a:stretch>
            <a:fillRect/>
          </a:stretch>
        </p:blipFill>
        <p:spPr>
          <a:xfrm>
            <a:off x="1160895" y="966981"/>
            <a:ext cx="9870210" cy="5245807"/>
          </a:xfrm>
          <a:prstGeom prst="rect">
            <a:avLst/>
          </a:prstGeom>
        </p:spPr>
      </p:pic>
    </p:spTree>
    <p:extLst>
      <p:ext uri="{BB962C8B-B14F-4D97-AF65-F5344CB8AC3E}">
        <p14:creationId xmlns:p14="http://schemas.microsoft.com/office/powerpoint/2010/main" val="4101428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C1E8F89-52B5-AC22-9854-DDDB7FEF557A}"/>
              </a:ext>
            </a:extLst>
          </p:cNvPr>
          <p:cNvSpPr txBox="1"/>
          <p:nvPr/>
        </p:nvSpPr>
        <p:spPr>
          <a:xfrm>
            <a:off x="4459980" y="2844225"/>
            <a:ext cx="3272050" cy="769441"/>
          </a:xfrm>
          <a:prstGeom prst="rect">
            <a:avLst/>
          </a:prstGeom>
          <a:noFill/>
        </p:spPr>
        <p:txBody>
          <a:bodyPr wrap="none" rtlCol="0">
            <a:spAutoFit/>
          </a:bodyPr>
          <a:lstStyle/>
          <a:p>
            <a:pPr algn="ctr"/>
            <a:r>
              <a:rPr lang="fr-FR" sz="3200" b="1" dirty="0">
                <a:solidFill>
                  <a:srgbClr val="F9BF21"/>
                </a:solidFill>
              </a:rPr>
              <a:t>Questions ?! </a:t>
            </a:r>
            <a:r>
              <a:rPr lang="fr-FR" sz="4400" b="1" dirty="0">
                <a:solidFill>
                  <a:srgbClr val="F9BF21"/>
                </a:solidFill>
              </a:rPr>
              <a:t>🎙</a:t>
            </a:r>
            <a:endParaRPr lang="fr-FR" sz="3200" b="1" dirty="0">
              <a:solidFill>
                <a:srgbClr val="F9BF21"/>
              </a:solidFill>
            </a:endParaRPr>
          </a:p>
        </p:txBody>
      </p:sp>
      <p:sp>
        <p:nvSpPr>
          <p:cNvPr id="6" name="Espace réservé du numéro de diapositive 6">
            <a:extLst>
              <a:ext uri="{FF2B5EF4-FFF2-40B4-BE49-F238E27FC236}">
                <a16:creationId xmlns:a16="http://schemas.microsoft.com/office/drawing/2014/main" id="{4F48853C-3B40-379F-C752-8AA191136D9E}"/>
              </a:ext>
            </a:extLst>
          </p:cNvPr>
          <p:cNvSpPr>
            <a:spLocks noGrp="1"/>
          </p:cNvSpPr>
          <p:nvPr>
            <p:ph type="sldNum" sz="quarter" idx="12"/>
          </p:nvPr>
        </p:nvSpPr>
        <p:spPr>
          <a:xfrm>
            <a:off x="208477" y="6212788"/>
            <a:ext cx="551167" cy="365125"/>
          </a:xfrm>
          <a:noFill/>
          <a:ln>
            <a:solidFill>
              <a:srgbClr val="F9BF21"/>
            </a:solidFill>
          </a:ln>
        </p:spPr>
        <p:style>
          <a:lnRef idx="2">
            <a:schemeClr val="dk1"/>
          </a:lnRef>
          <a:fillRef idx="1">
            <a:schemeClr val="lt1"/>
          </a:fillRef>
          <a:effectRef idx="0">
            <a:schemeClr val="dk1"/>
          </a:effectRef>
          <a:fontRef idx="minor">
            <a:schemeClr val="dk1"/>
          </a:fontRef>
        </p:style>
        <p:txBody>
          <a:bodyPr/>
          <a:lstStyle/>
          <a:p>
            <a:fld id="{C4834686-0150-4D35-A5B5-78D6AFDAE9A3}" type="slidenum">
              <a:rPr lang="fr-FR" smtClean="0">
                <a:solidFill>
                  <a:srgbClr val="F9BF21"/>
                </a:solidFill>
              </a:rPr>
              <a:t>16</a:t>
            </a:fld>
            <a:endParaRPr lang="fr-FR" dirty="0">
              <a:solidFill>
                <a:srgbClr val="F9BF21"/>
              </a:solidFill>
            </a:endParaRPr>
          </a:p>
        </p:txBody>
      </p:sp>
    </p:spTree>
    <p:extLst>
      <p:ext uri="{BB962C8B-B14F-4D97-AF65-F5344CB8AC3E}">
        <p14:creationId xmlns:p14="http://schemas.microsoft.com/office/powerpoint/2010/main" val="2781004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C1E8F89-52B5-AC22-9854-DDDB7FEF557A}"/>
              </a:ext>
            </a:extLst>
          </p:cNvPr>
          <p:cNvSpPr txBox="1"/>
          <p:nvPr/>
        </p:nvSpPr>
        <p:spPr>
          <a:xfrm>
            <a:off x="4890379" y="520602"/>
            <a:ext cx="2411238" cy="584775"/>
          </a:xfrm>
          <a:prstGeom prst="rect">
            <a:avLst/>
          </a:prstGeom>
          <a:noFill/>
        </p:spPr>
        <p:txBody>
          <a:bodyPr wrap="none" rtlCol="0">
            <a:spAutoFit/>
          </a:bodyPr>
          <a:lstStyle/>
          <a:p>
            <a:r>
              <a:rPr lang="fr-FR" sz="3200" b="1" dirty="0">
                <a:solidFill>
                  <a:srgbClr val="F9BF21"/>
                </a:solidFill>
              </a:rPr>
              <a:t>Conclusion</a:t>
            </a:r>
          </a:p>
        </p:txBody>
      </p:sp>
      <p:sp>
        <p:nvSpPr>
          <p:cNvPr id="2" name="ZoneTexte 1">
            <a:extLst>
              <a:ext uri="{FF2B5EF4-FFF2-40B4-BE49-F238E27FC236}">
                <a16:creationId xmlns:a16="http://schemas.microsoft.com/office/drawing/2014/main" id="{CE47DEA4-8EE3-555B-BE4C-5D97334395E0}"/>
              </a:ext>
            </a:extLst>
          </p:cNvPr>
          <p:cNvSpPr txBox="1"/>
          <p:nvPr/>
        </p:nvSpPr>
        <p:spPr>
          <a:xfrm>
            <a:off x="2001076" y="1895208"/>
            <a:ext cx="8189844" cy="3170099"/>
          </a:xfrm>
          <a:prstGeom prst="rect">
            <a:avLst/>
          </a:prstGeom>
          <a:noFill/>
        </p:spPr>
        <p:txBody>
          <a:bodyPr wrap="square">
            <a:spAutoFit/>
          </a:bodyPr>
          <a:lstStyle/>
          <a:p>
            <a:r>
              <a:rPr lang="fr-FR" sz="2000" b="1" dirty="0"/>
              <a:t>J’espère que vous avez apprécié la présentation.</a:t>
            </a:r>
          </a:p>
          <a:p>
            <a:r>
              <a:rPr lang="fr-FR" sz="2000" b="1" dirty="0"/>
              <a:t>N’hésitez pas à m’interpeler si vous avez besoin de plus d’informations.</a:t>
            </a:r>
            <a:br>
              <a:rPr lang="fr-FR" sz="2000" b="1" dirty="0"/>
            </a:br>
            <a:br>
              <a:rPr lang="fr-FR" sz="2000" b="1" dirty="0"/>
            </a:br>
            <a:r>
              <a:rPr lang="fr-FR" sz="2000" b="1" dirty="0"/>
              <a:t>Je vous remercie pour votre présence et participations</a:t>
            </a:r>
            <a:br>
              <a:rPr lang="fr-FR" sz="2000" b="1" dirty="0"/>
            </a:br>
            <a:r>
              <a:rPr lang="fr-FR" sz="2000" b="1" dirty="0"/>
              <a:t>Vivement une prochaine session pour présenter un sujet encore plus intéressant. </a:t>
            </a:r>
          </a:p>
          <a:p>
            <a:endParaRPr lang="fr-FR" sz="2000" b="1" dirty="0"/>
          </a:p>
          <a:p>
            <a:r>
              <a:rPr lang="fr-FR" sz="2000" b="1" dirty="0"/>
              <a:t>D’ici là prenez soin de vous, </a:t>
            </a:r>
          </a:p>
          <a:p>
            <a:r>
              <a:rPr lang="fr-FR" sz="2000" b="1" dirty="0"/>
              <a:t>Merci Beaucoup !</a:t>
            </a:r>
          </a:p>
        </p:txBody>
      </p:sp>
      <p:sp>
        <p:nvSpPr>
          <p:cNvPr id="7" name="Espace réservé du numéro de diapositive 6">
            <a:extLst>
              <a:ext uri="{FF2B5EF4-FFF2-40B4-BE49-F238E27FC236}">
                <a16:creationId xmlns:a16="http://schemas.microsoft.com/office/drawing/2014/main" id="{AFCDC2D6-2AD5-E53B-E8FB-89643B6E3254}"/>
              </a:ext>
            </a:extLst>
          </p:cNvPr>
          <p:cNvSpPr>
            <a:spLocks noGrp="1"/>
          </p:cNvSpPr>
          <p:nvPr>
            <p:ph type="sldNum" sz="quarter" idx="12"/>
          </p:nvPr>
        </p:nvSpPr>
        <p:spPr>
          <a:xfrm>
            <a:off x="208477" y="6212788"/>
            <a:ext cx="551167" cy="365125"/>
          </a:xfrm>
          <a:noFill/>
          <a:ln>
            <a:solidFill>
              <a:srgbClr val="F9BF21"/>
            </a:solidFill>
          </a:ln>
        </p:spPr>
        <p:style>
          <a:lnRef idx="2">
            <a:schemeClr val="dk1"/>
          </a:lnRef>
          <a:fillRef idx="1">
            <a:schemeClr val="lt1"/>
          </a:fillRef>
          <a:effectRef idx="0">
            <a:schemeClr val="dk1"/>
          </a:effectRef>
          <a:fontRef idx="minor">
            <a:schemeClr val="dk1"/>
          </a:fontRef>
        </p:style>
        <p:txBody>
          <a:bodyPr/>
          <a:lstStyle/>
          <a:p>
            <a:fld id="{C4834686-0150-4D35-A5B5-78D6AFDAE9A3}" type="slidenum">
              <a:rPr lang="fr-FR" smtClean="0">
                <a:solidFill>
                  <a:srgbClr val="F9BF21"/>
                </a:solidFill>
              </a:rPr>
              <a:t>17</a:t>
            </a:fld>
            <a:endParaRPr lang="fr-FR" dirty="0">
              <a:solidFill>
                <a:srgbClr val="F9BF21"/>
              </a:solidFill>
            </a:endParaRPr>
          </a:p>
        </p:txBody>
      </p:sp>
      <p:pic>
        <p:nvPicPr>
          <p:cNvPr id="8" name="Image 7">
            <a:extLst>
              <a:ext uri="{FF2B5EF4-FFF2-40B4-BE49-F238E27FC236}">
                <a16:creationId xmlns:a16="http://schemas.microsoft.com/office/drawing/2014/main" id="{FE344A05-DBC2-87E6-69DC-BD3238AB3BE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416256" y="4441700"/>
            <a:ext cx="2211322" cy="2211322"/>
          </a:xfrm>
          <a:prstGeom prst="rect">
            <a:avLst/>
          </a:prstGeom>
        </p:spPr>
      </p:pic>
    </p:spTree>
    <p:extLst>
      <p:ext uri="{BB962C8B-B14F-4D97-AF65-F5344CB8AC3E}">
        <p14:creationId xmlns:p14="http://schemas.microsoft.com/office/powerpoint/2010/main" val="168771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AC422AA-D350-3550-97FD-E8631283F5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573" y="1611796"/>
            <a:ext cx="3369366" cy="336936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2" name="ZoneTexte 1">
            <a:extLst>
              <a:ext uri="{FF2B5EF4-FFF2-40B4-BE49-F238E27FC236}">
                <a16:creationId xmlns:a16="http://schemas.microsoft.com/office/drawing/2014/main" id="{E2B81AA6-A3DD-6524-5CB6-3FA3F7CD0BD6}"/>
              </a:ext>
            </a:extLst>
          </p:cNvPr>
          <p:cNvSpPr txBox="1"/>
          <p:nvPr/>
        </p:nvSpPr>
        <p:spPr>
          <a:xfrm>
            <a:off x="4924357" y="2380422"/>
            <a:ext cx="6133410" cy="584775"/>
          </a:xfrm>
          <a:prstGeom prst="rect">
            <a:avLst/>
          </a:prstGeom>
          <a:noFill/>
        </p:spPr>
        <p:txBody>
          <a:bodyPr wrap="none" rtlCol="0">
            <a:spAutoFit/>
          </a:bodyPr>
          <a:lstStyle/>
          <a:p>
            <a:r>
              <a:rPr lang="fr-FR" sz="3200" b="1" dirty="0"/>
              <a:t>Médoune Siby Georges Baldé</a:t>
            </a:r>
          </a:p>
        </p:txBody>
      </p:sp>
      <p:sp>
        <p:nvSpPr>
          <p:cNvPr id="3" name="ZoneTexte 2">
            <a:extLst>
              <a:ext uri="{FF2B5EF4-FFF2-40B4-BE49-F238E27FC236}">
                <a16:creationId xmlns:a16="http://schemas.microsoft.com/office/drawing/2014/main" id="{47486708-29A3-D167-F2B2-6E80BB56F40A}"/>
              </a:ext>
            </a:extLst>
          </p:cNvPr>
          <p:cNvSpPr txBox="1"/>
          <p:nvPr/>
        </p:nvSpPr>
        <p:spPr>
          <a:xfrm>
            <a:off x="5777155" y="3429000"/>
            <a:ext cx="4427815" cy="1077218"/>
          </a:xfrm>
          <a:prstGeom prst="rect">
            <a:avLst/>
          </a:prstGeom>
          <a:noFill/>
        </p:spPr>
        <p:txBody>
          <a:bodyPr wrap="none" rtlCol="0">
            <a:spAutoFit/>
          </a:bodyPr>
          <a:lstStyle/>
          <a:p>
            <a:pPr algn="ctr"/>
            <a:r>
              <a:rPr lang="fr-FR" sz="3200" b="1" dirty="0">
                <a:solidFill>
                  <a:srgbClr val="F9BF21"/>
                </a:solidFill>
              </a:rPr>
              <a:t>Consultant ERP</a:t>
            </a:r>
            <a:br>
              <a:rPr lang="fr-FR" sz="3200" b="1" dirty="0">
                <a:solidFill>
                  <a:srgbClr val="F9BF21"/>
                </a:solidFill>
              </a:rPr>
            </a:br>
            <a:r>
              <a:rPr lang="fr-FR" sz="3200" b="1" dirty="0">
                <a:solidFill>
                  <a:srgbClr val="F9BF21"/>
                </a:solidFill>
              </a:rPr>
              <a:t>Développeur Logiciel</a:t>
            </a:r>
          </a:p>
        </p:txBody>
      </p:sp>
      <p:sp>
        <p:nvSpPr>
          <p:cNvPr id="4" name="ZoneTexte 3">
            <a:extLst>
              <a:ext uri="{FF2B5EF4-FFF2-40B4-BE49-F238E27FC236}">
                <a16:creationId xmlns:a16="http://schemas.microsoft.com/office/drawing/2014/main" id="{589ABA8B-9CA5-B277-117F-4A6D0DCA7B35}"/>
              </a:ext>
            </a:extLst>
          </p:cNvPr>
          <p:cNvSpPr txBox="1"/>
          <p:nvPr/>
        </p:nvSpPr>
        <p:spPr>
          <a:xfrm>
            <a:off x="6798366" y="1229212"/>
            <a:ext cx="2385391" cy="523220"/>
          </a:xfrm>
          <a:prstGeom prst="rect">
            <a:avLst/>
          </a:prstGeom>
          <a:noFill/>
        </p:spPr>
        <p:txBody>
          <a:bodyPr wrap="square" rtlCol="0">
            <a:spAutoFit/>
          </a:bodyPr>
          <a:lstStyle/>
          <a:p>
            <a:r>
              <a:rPr lang="fr-FR" sz="2800" b="1" u="sng" dirty="0"/>
              <a:t>Présentateur</a:t>
            </a:r>
          </a:p>
        </p:txBody>
      </p:sp>
      <p:sp>
        <p:nvSpPr>
          <p:cNvPr id="7" name="Espace réservé du numéro de diapositive 6">
            <a:extLst>
              <a:ext uri="{FF2B5EF4-FFF2-40B4-BE49-F238E27FC236}">
                <a16:creationId xmlns:a16="http://schemas.microsoft.com/office/drawing/2014/main" id="{8087855F-8398-C198-D1CB-9ED16D566D7A}"/>
              </a:ext>
            </a:extLst>
          </p:cNvPr>
          <p:cNvSpPr>
            <a:spLocks noGrp="1"/>
          </p:cNvSpPr>
          <p:nvPr>
            <p:ph type="sldNum" sz="quarter" idx="12"/>
          </p:nvPr>
        </p:nvSpPr>
        <p:spPr>
          <a:xfrm>
            <a:off x="208477" y="6212788"/>
            <a:ext cx="551167" cy="365125"/>
          </a:xfrm>
          <a:noFill/>
          <a:ln>
            <a:solidFill>
              <a:srgbClr val="F9BF21"/>
            </a:solidFill>
          </a:ln>
        </p:spPr>
        <p:style>
          <a:lnRef idx="2">
            <a:schemeClr val="dk1"/>
          </a:lnRef>
          <a:fillRef idx="1">
            <a:schemeClr val="lt1"/>
          </a:fillRef>
          <a:effectRef idx="0">
            <a:schemeClr val="dk1"/>
          </a:effectRef>
          <a:fontRef idx="minor">
            <a:schemeClr val="dk1"/>
          </a:fontRef>
        </p:style>
        <p:txBody>
          <a:bodyPr/>
          <a:lstStyle/>
          <a:p>
            <a:fld id="{C4834686-0150-4D35-A5B5-78D6AFDAE9A3}" type="slidenum">
              <a:rPr lang="fr-FR" smtClean="0">
                <a:solidFill>
                  <a:srgbClr val="F9BF21"/>
                </a:solidFill>
              </a:rPr>
              <a:t>2</a:t>
            </a:fld>
            <a:endParaRPr lang="fr-FR" dirty="0">
              <a:solidFill>
                <a:srgbClr val="F9BF21"/>
              </a:solidFill>
            </a:endParaRPr>
          </a:p>
        </p:txBody>
      </p:sp>
    </p:spTree>
    <p:extLst>
      <p:ext uri="{BB962C8B-B14F-4D97-AF65-F5344CB8AC3E}">
        <p14:creationId xmlns:p14="http://schemas.microsoft.com/office/powerpoint/2010/main" val="251953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C1E8F89-52B5-AC22-9854-DDDB7FEF557A}"/>
              </a:ext>
            </a:extLst>
          </p:cNvPr>
          <p:cNvSpPr txBox="1"/>
          <p:nvPr/>
        </p:nvSpPr>
        <p:spPr>
          <a:xfrm>
            <a:off x="5079535" y="578576"/>
            <a:ext cx="2032929" cy="584775"/>
          </a:xfrm>
          <a:prstGeom prst="rect">
            <a:avLst/>
          </a:prstGeom>
          <a:noFill/>
        </p:spPr>
        <p:txBody>
          <a:bodyPr wrap="none" rtlCol="0">
            <a:spAutoFit/>
          </a:bodyPr>
          <a:lstStyle/>
          <a:p>
            <a:pPr algn="ctr"/>
            <a:r>
              <a:rPr lang="fr-FR" sz="3200" b="1" dirty="0">
                <a:solidFill>
                  <a:srgbClr val="F9BF21"/>
                </a:solidFill>
              </a:rPr>
              <a:t>Syllabus :</a:t>
            </a:r>
          </a:p>
        </p:txBody>
      </p:sp>
      <p:sp>
        <p:nvSpPr>
          <p:cNvPr id="2" name="Titre 1">
            <a:extLst>
              <a:ext uri="{FF2B5EF4-FFF2-40B4-BE49-F238E27FC236}">
                <a16:creationId xmlns:a16="http://schemas.microsoft.com/office/drawing/2014/main" id="{D1F783D6-0C91-E1AC-9E67-77CABB5B824A}"/>
              </a:ext>
            </a:extLst>
          </p:cNvPr>
          <p:cNvSpPr>
            <a:spLocks noGrp="1"/>
          </p:cNvSpPr>
          <p:nvPr>
            <p:ph type="title"/>
          </p:nvPr>
        </p:nvSpPr>
        <p:spPr>
          <a:xfrm>
            <a:off x="1604571" y="1901372"/>
            <a:ext cx="8982856" cy="4211657"/>
          </a:xfrm>
        </p:spPr>
        <p:txBody>
          <a:bodyPr>
            <a:noAutofit/>
          </a:bodyPr>
          <a:lstStyle/>
          <a:p>
            <a:r>
              <a:rPr lang="fr-FR" sz="1800" b="1" dirty="0"/>
              <a:t>A. Qu’allons nous voir dans cette présentation ?</a:t>
            </a:r>
            <a:br>
              <a:rPr lang="fr-FR" sz="1800" b="1" dirty="0"/>
            </a:br>
            <a:br>
              <a:rPr lang="fr-FR" sz="1800" b="1" dirty="0"/>
            </a:br>
            <a:r>
              <a:rPr lang="fr-FR" sz="1800" b="1" dirty="0"/>
              <a:t>B. Qu’est ce qu’un Hébergement Web ?</a:t>
            </a:r>
            <a:br>
              <a:rPr lang="fr-FR" sz="1800" b="1" dirty="0"/>
            </a:br>
            <a:br>
              <a:rPr lang="fr-FR" sz="1800" b="1" dirty="0"/>
            </a:br>
            <a:r>
              <a:rPr lang="fr-FR" sz="1800" b="1" dirty="0"/>
              <a:t>C. Comment choisir un hébergement ?</a:t>
            </a:r>
            <a:br>
              <a:rPr lang="fr-FR" sz="1800" b="1" dirty="0"/>
            </a:br>
            <a:br>
              <a:rPr lang="fr-FR" sz="1800" b="1" dirty="0"/>
            </a:br>
            <a:r>
              <a:rPr lang="fr-FR" sz="1800" b="1" dirty="0"/>
              <a:t>D. Parlons des 1000 frs ! </a:t>
            </a:r>
            <a:br>
              <a:rPr lang="fr-FR" sz="1800" b="1" dirty="0"/>
            </a:br>
            <a:br>
              <a:rPr lang="fr-FR" sz="1800" b="1" dirty="0"/>
            </a:br>
            <a:r>
              <a:rPr lang="fr-FR" sz="1800" b="1" dirty="0"/>
              <a:t>E. Parlons des 1€.</a:t>
            </a:r>
            <a:br>
              <a:rPr lang="fr-FR" sz="1800" b="1" dirty="0"/>
            </a:br>
            <a:br>
              <a:rPr lang="fr-FR" sz="1800" b="1" dirty="0"/>
            </a:br>
            <a:r>
              <a:rPr lang="fr-FR" sz="1800" b="1" dirty="0"/>
              <a:t>F. Voyons ensemble comment ca marche.</a:t>
            </a:r>
            <a:br>
              <a:rPr lang="fr-FR" sz="1800" b="1" dirty="0"/>
            </a:br>
            <a:br>
              <a:rPr lang="fr-FR" sz="1800" b="1" dirty="0"/>
            </a:br>
            <a:r>
              <a:rPr lang="fr-FR" sz="1800" b="1" dirty="0"/>
              <a:t>G. De quoi avons-nous besoin ?</a:t>
            </a:r>
            <a:br>
              <a:rPr lang="fr-FR" sz="1800" b="1" dirty="0"/>
            </a:br>
            <a:br>
              <a:rPr lang="fr-FR" sz="1800" b="1" dirty="0"/>
            </a:br>
            <a:r>
              <a:rPr lang="fr-FR" sz="1800" b="1" dirty="0"/>
              <a:t>i.  Live time.</a:t>
            </a:r>
            <a:br>
              <a:rPr lang="fr-FR" sz="1800" b="1" dirty="0"/>
            </a:br>
            <a:br>
              <a:rPr lang="fr-FR" sz="1800" b="1" dirty="0"/>
            </a:br>
            <a:r>
              <a:rPr lang="fr-FR" sz="1800" b="1" dirty="0"/>
              <a:t>H. Conclusion.</a:t>
            </a:r>
          </a:p>
        </p:txBody>
      </p:sp>
      <p:sp>
        <p:nvSpPr>
          <p:cNvPr id="6" name="Espace réservé du numéro de diapositive 6">
            <a:extLst>
              <a:ext uri="{FF2B5EF4-FFF2-40B4-BE49-F238E27FC236}">
                <a16:creationId xmlns:a16="http://schemas.microsoft.com/office/drawing/2014/main" id="{1BB907A4-71FC-D36C-B212-3B1B2E5C9620}"/>
              </a:ext>
            </a:extLst>
          </p:cNvPr>
          <p:cNvSpPr txBox="1">
            <a:spLocks/>
          </p:cNvSpPr>
          <p:nvPr/>
        </p:nvSpPr>
        <p:spPr>
          <a:xfrm>
            <a:off x="208477" y="6212788"/>
            <a:ext cx="551167" cy="365125"/>
          </a:xfrm>
          <a:prstGeom prst="rect">
            <a:avLst/>
          </a:prstGeom>
          <a:noFill/>
          <a:ln w="19050" cap="rnd" cmpd="sng" algn="ctr">
            <a:solidFill>
              <a:srgbClr val="F9BF2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lstStyle>
            <a:defPPr>
              <a:defRPr lang="en-US"/>
            </a:defPPr>
            <a:lvl1pPr marL="0" algn="r" defTabSz="457200" rtl="0" eaLnBrk="1" latinLnBrk="0" hangingPunct="1">
              <a:defRPr sz="900"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fld id="{C4834686-0150-4D35-A5B5-78D6AFDAE9A3}" type="slidenum">
              <a:rPr lang="fr-FR" smtClean="0">
                <a:solidFill>
                  <a:srgbClr val="F9BF21"/>
                </a:solidFill>
              </a:rPr>
              <a:pPr/>
              <a:t>3</a:t>
            </a:fld>
            <a:endParaRPr lang="fr-FR" dirty="0">
              <a:solidFill>
                <a:srgbClr val="F9BF21"/>
              </a:solidFill>
            </a:endParaRPr>
          </a:p>
        </p:txBody>
      </p:sp>
    </p:spTree>
    <p:extLst>
      <p:ext uri="{BB962C8B-B14F-4D97-AF65-F5344CB8AC3E}">
        <p14:creationId xmlns:p14="http://schemas.microsoft.com/office/powerpoint/2010/main" val="1224420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C1E8F89-52B5-AC22-9854-DDDB7FEF557A}"/>
              </a:ext>
            </a:extLst>
          </p:cNvPr>
          <p:cNvSpPr txBox="1"/>
          <p:nvPr/>
        </p:nvSpPr>
        <p:spPr>
          <a:xfrm>
            <a:off x="3472525" y="613439"/>
            <a:ext cx="5246949" cy="1077218"/>
          </a:xfrm>
          <a:prstGeom prst="rect">
            <a:avLst/>
          </a:prstGeom>
          <a:noFill/>
        </p:spPr>
        <p:txBody>
          <a:bodyPr wrap="none" rtlCol="0">
            <a:spAutoFit/>
          </a:bodyPr>
          <a:lstStyle/>
          <a:p>
            <a:pPr algn="ctr"/>
            <a:r>
              <a:rPr lang="fr-FR" sz="3200" b="1" dirty="0">
                <a:solidFill>
                  <a:srgbClr val="F9BF21"/>
                </a:solidFill>
              </a:rPr>
              <a:t>Qu’allons nous voir </a:t>
            </a:r>
          </a:p>
          <a:p>
            <a:pPr algn="ctr"/>
            <a:r>
              <a:rPr lang="fr-FR" sz="3200" b="1" dirty="0">
                <a:solidFill>
                  <a:srgbClr val="F9BF21"/>
                </a:solidFill>
              </a:rPr>
              <a:t>dans cette présentation ?</a:t>
            </a:r>
          </a:p>
        </p:txBody>
      </p:sp>
      <p:sp>
        <p:nvSpPr>
          <p:cNvPr id="2" name="Titre 1">
            <a:extLst>
              <a:ext uri="{FF2B5EF4-FFF2-40B4-BE49-F238E27FC236}">
                <a16:creationId xmlns:a16="http://schemas.microsoft.com/office/drawing/2014/main" id="{D1F783D6-0C91-E1AC-9E67-77CABB5B824A}"/>
              </a:ext>
            </a:extLst>
          </p:cNvPr>
          <p:cNvSpPr>
            <a:spLocks noGrp="1"/>
          </p:cNvSpPr>
          <p:nvPr>
            <p:ph type="title"/>
          </p:nvPr>
        </p:nvSpPr>
        <p:spPr>
          <a:xfrm>
            <a:off x="2089125" y="1554133"/>
            <a:ext cx="8886957" cy="5303867"/>
          </a:xfrm>
        </p:spPr>
        <p:txBody>
          <a:bodyPr>
            <a:normAutofit/>
          </a:bodyPr>
          <a:lstStyle/>
          <a:p>
            <a:r>
              <a:rPr lang="fr-FR" sz="2400" b="1" dirty="0"/>
              <a:t>Dans cette présentation nous allons parler d’hébergement Web et de comment il est possible d’en acheter avec un budget de 1000 frs.</a:t>
            </a:r>
            <a:br>
              <a:rPr lang="fr-FR" sz="2400" b="1" dirty="0"/>
            </a:br>
            <a:br>
              <a:rPr lang="fr-FR" sz="2400" b="1" dirty="0"/>
            </a:br>
            <a:r>
              <a:rPr lang="fr-FR" sz="2400" b="1" dirty="0"/>
              <a:t>Commençons par décrire ce qu’est un Hébergement et quel est son importance.</a:t>
            </a:r>
            <a:br>
              <a:rPr lang="fr-FR" sz="2400" b="1" dirty="0"/>
            </a:br>
            <a:br>
              <a:rPr lang="fr-FR" sz="2400" b="1" dirty="0"/>
            </a:br>
            <a:br>
              <a:rPr lang="fr-FR" sz="2400" b="1" dirty="0"/>
            </a:br>
            <a:br>
              <a:rPr lang="fr-FR" sz="2400" b="1" dirty="0"/>
            </a:br>
            <a:endParaRPr lang="fr-FR" sz="2400" b="1" dirty="0"/>
          </a:p>
        </p:txBody>
      </p:sp>
      <p:sp>
        <p:nvSpPr>
          <p:cNvPr id="6" name="Espace réservé du numéro de diapositive 6">
            <a:extLst>
              <a:ext uri="{FF2B5EF4-FFF2-40B4-BE49-F238E27FC236}">
                <a16:creationId xmlns:a16="http://schemas.microsoft.com/office/drawing/2014/main" id="{C71A42BE-A128-EEAC-7163-6403EBF1A40C}"/>
              </a:ext>
            </a:extLst>
          </p:cNvPr>
          <p:cNvSpPr txBox="1">
            <a:spLocks/>
          </p:cNvSpPr>
          <p:nvPr/>
        </p:nvSpPr>
        <p:spPr>
          <a:xfrm>
            <a:off x="208477" y="6212788"/>
            <a:ext cx="551167" cy="365125"/>
          </a:xfrm>
          <a:prstGeom prst="rect">
            <a:avLst/>
          </a:prstGeom>
          <a:noFill/>
          <a:ln w="19050" cap="rnd" cmpd="sng" algn="ctr">
            <a:solidFill>
              <a:srgbClr val="F9BF2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lstStyle>
            <a:defPPr>
              <a:defRPr lang="en-US"/>
            </a:defPPr>
            <a:lvl1pPr marL="0" algn="r" defTabSz="457200" rtl="0" eaLnBrk="1" latinLnBrk="0" hangingPunct="1">
              <a:defRPr sz="900"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fld id="{C4834686-0150-4D35-A5B5-78D6AFDAE9A3}" type="slidenum">
              <a:rPr lang="fr-FR" smtClean="0">
                <a:solidFill>
                  <a:srgbClr val="F9BF21"/>
                </a:solidFill>
              </a:rPr>
              <a:pPr/>
              <a:t>4</a:t>
            </a:fld>
            <a:endParaRPr lang="fr-FR" dirty="0">
              <a:solidFill>
                <a:srgbClr val="F9BF21"/>
              </a:solidFill>
            </a:endParaRPr>
          </a:p>
        </p:txBody>
      </p:sp>
    </p:spTree>
    <p:extLst>
      <p:ext uri="{BB962C8B-B14F-4D97-AF65-F5344CB8AC3E}">
        <p14:creationId xmlns:p14="http://schemas.microsoft.com/office/powerpoint/2010/main" val="1026259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C1E8F89-52B5-AC22-9854-DDDB7FEF557A}"/>
              </a:ext>
            </a:extLst>
          </p:cNvPr>
          <p:cNvSpPr txBox="1"/>
          <p:nvPr/>
        </p:nvSpPr>
        <p:spPr>
          <a:xfrm>
            <a:off x="2305545" y="613439"/>
            <a:ext cx="7580921" cy="584775"/>
          </a:xfrm>
          <a:prstGeom prst="rect">
            <a:avLst/>
          </a:prstGeom>
          <a:noFill/>
        </p:spPr>
        <p:txBody>
          <a:bodyPr wrap="none" rtlCol="0">
            <a:spAutoFit/>
          </a:bodyPr>
          <a:lstStyle/>
          <a:p>
            <a:pPr algn="ctr"/>
            <a:r>
              <a:rPr lang="fr-FR" sz="3200" b="1" dirty="0">
                <a:solidFill>
                  <a:srgbClr val="F9BF21"/>
                </a:solidFill>
              </a:rPr>
              <a:t>Qu’est ce qu’un Hébergement Web ?</a:t>
            </a:r>
          </a:p>
        </p:txBody>
      </p:sp>
      <p:sp>
        <p:nvSpPr>
          <p:cNvPr id="2" name="Titre 1">
            <a:extLst>
              <a:ext uri="{FF2B5EF4-FFF2-40B4-BE49-F238E27FC236}">
                <a16:creationId xmlns:a16="http://schemas.microsoft.com/office/drawing/2014/main" id="{D1F783D6-0C91-E1AC-9E67-77CABB5B824A}"/>
              </a:ext>
            </a:extLst>
          </p:cNvPr>
          <p:cNvSpPr>
            <a:spLocks noGrp="1"/>
          </p:cNvSpPr>
          <p:nvPr>
            <p:ph type="title"/>
          </p:nvPr>
        </p:nvSpPr>
        <p:spPr>
          <a:xfrm>
            <a:off x="1652520" y="409067"/>
            <a:ext cx="8886957" cy="5303867"/>
          </a:xfrm>
        </p:spPr>
        <p:txBody>
          <a:bodyPr>
            <a:normAutofit/>
          </a:bodyPr>
          <a:lstStyle/>
          <a:p>
            <a:r>
              <a:rPr lang="fr-FR" sz="2400" b="1" dirty="0"/>
              <a:t>L'hébergement Web est un service qui permet à un site Web d'être accessible en ligne en stockant tous les fichiers, images, vidéos et données du site Web sur un serveur distant. </a:t>
            </a:r>
            <a:br>
              <a:rPr lang="fr-FR" sz="2400" b="1" dirty="0"/>
            </a:br>
            <a:br>
              <a:rPr lang="fr-FR" sz="2400" b="1" dirty="0"/>
            </a:br>
            <a:r>
              <a:rPr lang="fr-FR" sz="2400" b="1" dirty="0"/>
              <a:t>Sans hébergement Web, il serait impossible pour un site Web d'être accessible en ligne.</a:t>
            </a:r>
            <a:br>
              <a:rPr lang="fr-FR" sz="2400" b="1" dirty="0"/>
            </a:br>
            <a:endParaRPr lang="fr-FR" sz="2400" b="1" dirty="0"/>
          </a:p>
        </p:txBody>
      </p:sp>
      <p:pic>
        <p:nvPicPr>
          <p:cNvPr id="5" name="Image 4">
            <a:extLst>
              <a:ext uri="{FF2B5EF4-FFF2-40B4-BE49-F238E27FC236}">
                <a16:creationId xmlns:a16="http://schemas.microsoft.com/office/drawing/2014/main" id="{6D8C81BC-2EE4-200B-AA66-653691D87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908" y="4788735"/>
            <a:ext cx="1300593" cy="1300593"/>
          </a:xfrm>
          <a:prstGeom prst="rect">
            <a:avLst/>
          </a:prstGeom>
        </p:spPr>
      </p:pic>
      <p:sp>
        <p:nvSpPr>
          <p:cNvPr id="6" name="Flèche : droite 5">
            <a:extLst>
              <a:ext uri="{FF2B5EF4-FFF2-40B4-BE49-F238E27FC236}">
                <a16:creationId xmlns:a16="http://schemas.microsoft.com/office/drawing/2014/main" id="{C2A0794B-6001-8A03-0362-F5FA1D7C6AA3}"/>
              </a:ext>
            </a:extLst>
          </p:cNvPr>
          <p:cNvSpPr/>
          <p:nvPr/>
        </p:nvSpPr>
        <p:spPr>
          <a:xfrm>
            <a:off x="3863545" y="5268099"/>
            <a:ext cx="947352" cy="341864"/>
          </a:xfrm>
          <a:prstGeom prst="rightArrow">
            <a:avLst/>
          </a:prstGeom>
          <a:solidFill>
            <a:srgbClr val="F9BF21"/>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8" name="Image 7">
            <a:extLst>
              <a:ext uri="{FF2B5EF4-FFF2-40B4-BE49-F238E27FC236}">
                <a16:creationId xmlns:a16="http://schemas.microsoft.com/office/drawing/2014/main" id="{9F353D06-7156-CFD1-CE65-8DE225D56F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5673" y="4384885"/>
            <a:ext cx="2120649" cy="2120649"/>
          </a:xfrm>
          <a:prstGeom prst="rect">
            <a:avLst/>
          </a:prstGeom>
        </p:spPr>
      </p:pic>
      <p:sp>
        <p:nvSpPr>
          <p:cNvPr id="9" name="Flèche : droite 8">
            <a:extLst>
              <a:ext uri="{FF2B5EF4-FFF2-40B4-BE49-F238E27FC236}">
                <a16:creationId xmlns:a16="http://schemas.microsoft.com/office/drawing/2014/main" id="{7625153B-BE6C-DD12-6F89-26447042EA83}"/>
              </a:ext>
            </a:extLst>
          </p:cNvPr>
          <p:cNvSpPr/>
          <p:nvPr/>
        </p:nvSpPr>
        <p:spPr>
          <a:xfrm>
            <a:off x="7381098" y="5268099"/>
            <a:ext cx="947352" cy="341864"/>
          </a:xfrm>
          <a:prstGeom prst="rightArrow">
            <a:avLst/>
          </a:prstGeom>
          <a:solidFill>
            <a:srgbClr val="F9BF21"/>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0" name="Flèche : droite 9">
            <a:extLst>
              <a:ext uri="{FF2B5EF4-FFF2-40B4-BE49-F238E27FC236}">
                <a16:creationId xmlns:a16="http://schemas.microsoft.com/office/drawing/2014/main" id="{9B922D48-8786-99DC-EACD-C7841227B9F0}"/>
              </a:ext>
            </a:extLst>
          </p:cNvPr>
          <p:cNvSpPr/>
          <p:nvPr/>
        </p:nvSpPr>
        <p:spPr>
          <a:xfrm rot="1572760">
            <a:off x="7354309" y="5801610"/>
            <a:ext cx="947352" cy="341864"/>
          </a:xfrm>
          <a:prstGeom prst="rightArrow">
            <a:avLst/>
          </a:prstGeom>
          <a:solidFill>
            <a:srgbClr val="F9BF21"/>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1" name="Flèche : droite 10">
            <a:extLst>
              <a:ext uri="{FF2B5EF4-FFF2-40B4-BE49-F238E27FC236}">
                <a16:creationId xmlns:a16="http://schemas.microsoft.com/office/drawing/2014/main" id="{D778FB4D-B23A-A585-7D84-B7DB752FB15F}"/>
              </a:ext>
            </a:extLst>
          </p:cNvPr>
          <p:cNvSpPr/>
          <p:nvPr/>
        </p:nvSpPr>
        <p:spPr>
          <a:xfrm rot="20081652">
            <a:off x="7408708" y="4721394"/>
            <a:ext cx="947352" cy="341864"/>
          </a:xfrm>
          <a:prstGeom prst="rightArrow">
            <a:avLst/>
          </a:prstGeom>
          <a:solidFill>
            <a:srgbClr val="F9BF21"/>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13" name="Image 12">
            <a:extLst>
              <a:ext uri="{FF2B5EF4-FFF2-40B4-BE49-F238E27FC236}">
                <a16:creationId xmlns:a16="http://schemas.microsoft.com/office/drawing/2014/main" id="{FA34F4F8-FAB0-B207-5E4C-A45679D562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0833" y="4072067"/>
            <a:ext cx="945633" cy="945633"/>
          </a:xfrm>
          <a:prstGeom prst="rect">
            <a:avLst/>
          </a:prstGeom>
        </p:spPr>
      </p:pic>
      <p:pic>
        <p:nvPicPr>
          <p:cNvPr id="15" name="Image 14">
            <a:extLst>
              <a:ext uri="{FF2B5EF4-FFF2-40B4-BE49-F238E27FC236}">
                <a16:creationId xmlns:a16="http://schemas.microsoft.com/office/drawing/2014/main" id="{F1B3726A-9BC3-B3DB-BF11-70AC3A46D2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72425" y="4454674"/>
            <a:ext cx="945633" cy="945633"/>
          </a:xfrm>
          <a:prstGeom prst="rect">
            <a:avLst/>
          </a:prstGeom>
        </p:spPr>
      </p:pic>
      <p:pic>
        <p:nvPicPr>
          <p:cNvPr id="17" name="Image 16">
            <a:extLst>
              <a:ext uri="{FF2B5EF4-FFF2-40B4-BE49-F238E27FC236}">
                <a16:creationId xmlns:a16="http://schemas.microsoft.com/office/drawing/2014/main" id="{0CC55423-E475-8E76-690A-8F3B30B40E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89040" y="5192136"/>
            <a:ext cx="1286012" cy="1286012"/>
          </a:xfrm>
          <a:prstGeom prst="rect">
            <a:avLst/>
          </a:prstGeom>
        </p:spPr>
      </p:pic>
      <p:sp>
        <p:nvSpPr>
          <p:cNvPr id="20" name="Espace réservé du numéro de diapositive 6">
            <a:extLst>
              <a:ext uri="{FF2B5EF4-FFF2-40B4-BE49-F238E27FC236}">
                <a16:creationId xmlns:a16="http://schemas.microsoft.com/office/drawing/2014/main" id="{D35106D0-56BD-63FC-9A9C-A95AB34090F5}"/>
              </a:ext>
            </a:extLst>
          </p:cNvPr>
          <p:cNvSpPr txBox="1">
            <a:spLocks/>
          </p:cNvSpPr>
          <p:nvPr/>
        </p:nvSpPr>
        <p:spPr>
          <a:xfrm>
            <a:off x="208477" y="6212788"/>
            <a:ext cx="551167" cy="365125"/>
          </a:xfrm>
          <a:prstGeom prst="rect">
            <a:avLst/>
          </a:prstGeom>
          <a:noFill/>
          <a:ln w="19050" cap="rnd" cmpd="sng" algn="ctr">
            <a:solidFill>
              <a:srgbClr val="F9BF2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lstStyle>
            <a:defPPr>
              <a:defRPr lang="en-US"/>
            </a:defPPr>
            <a:lvl1pPr marL="0" algn="r" defTabSz="457200" rtl="0" eaLnBrk="1" latinLnBrk="0" hangingPunct="1">
              <a:defRPr sz="900"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fld id="{C4834686-0150-4D35-A5B5-78D6AFDAE9A3}" type="slidenum">
              <a:rPr lang="fr-FR" smtClean="0">
                <a:solidFill>
                  <a:srgbClr val="F9BF21"/>
                </a:solidFill>
              </a:rPr>
              <a:pPr/>
              <a:t>5</a:t>
            </a:fld>
            <a:endParaRPr lang="fr-FR" dirty="0">
              <a:solidFill>
                <a:srgbClr val="F9BF21"/>
              </a:solidFill>
            </a:endParaRPr>
          </a:p>
        </p:txBody>
      </p:sp>
    </p:spTree>
    <p:extLst>
      <p:ext uri="{BB962C8B-B14F-4D97-AF65-F5344CB8AC3E}">
        <p14:creationId xmlns:p14="http://schemas.microsoft.com/office/powerpoint/2010/main" val="3749587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C1E8F89-52B5-AC22-9854-DDDB7FEF557A}"/>
              </a:ext>
            </a:extLst>
          </p:cNvPr>
          <p:cNvSpPr txBox="1"/>
          <p:nvPr/>
        </p:nvSpPr>
        <p:spPr>
          <a:xfrm>
            <a:off x="2412144" y="613439"/>
            <a:ext cx="7367723" cy="584775"/>
          </a:xfrm>
          <a:prstGeom prst="rect">
            <a:avLst/>
          </a:prstGeom>
          <a:noFill/>
        </p:spPr>
        <p:txBody>
          <a:bodyPr wrap="none" rtlCol="0">
            <a:spAutoFit/>
          </a:bodyPr>
          <a:lstStyle/>
          <a:p>
            <a:pPr algn="ctr"/>
            <a:r>
              <a:rPr lang="fr-FR" sz="3200" b="1" dirty="0">
                <a:solidFill>
                  <a:srgbClr val="F9BF21"/>
                </a:solidFill>
              </a:rPr>
              <a:t>Comment choisir un hébergement ?</a:t>
            </a:r>
          </a:p>
        </p:txBody>
      </p:sp>
      <p:sp>
        <p:nvSpPr>
          <p:cNvPr id="2" name="Titre 1">
            <a:extLst>
              <a:ext uri="{FF2B5EF4-FFF2-40B4-BE49-F238E27FC236}">
                <a16:creationId xmlns:a16="http://schemas.microsoft.com/office/drawing/2014/main" id="{D1F783D6-0C91-E1AC-9E67-77CABB5B824A}"/>
              </a:ext>
            </a:extLst>
          </p:cNvPr>
          <p:cNvSpPr>
            <a:spLocks noGrp="1"/>
          </p:cNvSpPr>
          <p:nvPr>
            <p:ph type="title"/>
          </p:nvPr>
        </p:nvSpPr>
        <p:spPr>
          <a:xfrm>
            <a:off x="724931" y="1554133"/>
            <a:ext cx="10251152" cy="5303867"/>
          </a:xfrm>
        </p:spPr>
        <p:txBody>
          <a:bodyPr>
            <a:normAutofit/>
          </a:bodyPr>
          <a:lstStyle/>
          <a:p>
            <a:r>
              <a:rPr lang="fr-FR" sz="1600" b="1" dirty="0"/>
              <a:t>Il existe différents types d'hébergement Web, tels que l'hébergement partagé, l'hébergement dédié et le VPS (Virtual Private Server). Chacun a ses avantages et ses inconvénients en termes de performances, de sécurité, de flexibilité et de coût. </a:t>
            </a:r>
            <a:br>
              <a:rPr lang="fr-FR" sz="1600" b="1" dirty="0"/>
            </a:br>
            <a:br>
              <a:rPr lang="fr-FR" sz="1600" b="1" dirty="0"/>
            </a:br>
            <a:r>
              <a:rPr lang="fr-FR" sz="1600" b="1" dirty="0"/>
              <a:t>- </a:t>
            </a:r>
            <a:r>
              <a:rPr lang="fr-FR" sz="1600" b="1" u="sng" dirty="0"/>
              <a:t>L'hébergement partagé</a:t>
            </a:r>
            <a:r>
              <a:rPr lang="fr-FR" sz="1600" b="1" dirty="0"/>
              <a:t> est un type d'hébergement web où plusieurs sites web sont hébergés sur un même serveur. Les ressources du serveur (telles que la mémoire, la bande passante et l'espace disque) sont partagées ce qui le rend donc moins cher.</a:t>
            </a:r>
            <a:br>
              <a:rPr lang="fr-FR" sz="1600" b="1" dirty="0"/>
            </a:br>
            <a:br>
              <a:rPr lang="fr-FR" sz="1600" b="1" dirty="0"/>
            </a:br>
            <a:r>
              <a:rPr lang="fr-FR" sz="1600" b="1" dirty="0"/>
              <a:t>- </a:t>
            </a:r>
            <a:r>
              <a:rPr lang="fr-FR" sz="1600" b="1" u="sng" dirty="0"/>
              <a:t>L'hébergement dédié</a:t>
            </a:r>
            <a:r>
              <a:rPr lang="fr-FR" sz="1600" b="1" dirty="0"/>
              <a:t> est un type d'hébergement web où un seul site web est hébergé sur un serveur dédié. Cela signifie que toutes les ressources du serveur sont réservées exclusivement pour ce site web.</a:t>
            </a:r>
            <a:br>
              <a:rPr lang="fr-FR" sz="1600" b="1" dirty="0"/>
            </a:br>
            <a:br>
              <a:rPr lang="fr-FR" sz="1600" b="1" dirty="0"/>
            </a:br>
            <a:r>
              <a:rPr lang="fr-FR" sz="1600" b="1" dirty="0"/>
              <a:t>- </a:t>
            </a:r>
            <a:r>
              <a:rPr lang="fr-FR" sz="1600" b="1" u="sng" dirty="0"/>
              <a:t>Le VPS</a:t>
            </a:r>
            <a:r>
              <a:rPr lang="fr-FR" sz="1600" b="1" dirty="0"/>
              <a:t> est un type d'hébergement web où un serveur physique est divisé en plusieurs serveurs virtuels distincts. Chaque serveur virtuel agit comme s'il était un serveur physique distinct, avec son propre système d'exploitation.</a:t>
            </a:r>
            <a:br>
              <a:rPr lang="fr-FR" sz="1600" b="1" dirty="0"/>
            </a:br>
            <a:br>
              <a:rPr lang="fr-FR" sz="1600" b="1" dirty="0"/>
            </a:br>
            <a:endParaRPr lang="fr-FR" sz="2800" b="1" dirty="0"/>
          </a:p>
        </p:txBody>
      </p:sp>
      <p:sp>
        <p:nvSpPr>
          <p:cNvPr id="6" name="Espace réservé du numéro de diapositive 6">
            <a:extLst>
              <a:ext uri="{FF2B5EF4-FFF2-40B4-BE49-F238E27FC236}">
                <a16:creationId xmlns:a16="http://schemas.microsoft.com/office/drawing/2014/main" id="{519F0AD0-7DF2-AB32-2B63-65BCEC014D73}"/>
              </a:ext>
            </a:extLst>
          </p:cNvPr>
          <p:cNvSpPr txBox="1">
            <a:spLocks/>
          </p:cNvSpPr>
          <p:nvPr/>
        </p:nvSpPr>
        <p:spPr>
          <a:xfrm>
            <a:off x="208477" y="6212788"/>
            <a:ext cx="551167" cy="365125"/>
          </a:xfrm>
          <a:prstGeom prst="rect">
            <a:avLst/>
          </a:prstGeom>
          <a:noFill/>
          <a:ln w="19050" cap="rnd" cmpd="sng" algn="ctr">
            <a:solidFill>
              <a:srgbClr val="F9BF2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lstStyle>
            <a:defPPr>
              <a:defRPr lang="en-US"/>
            </a:defPPr>
            <a:lvl1pPr marL="0" algn="r" defTabSz="457200" rtl="0" eaLnBrk="1" latinLnBrk="0" hangingPunct="1">
              <a:defRPr sz="900"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fld id="{C4834686-0150-4D35-A5B5-78D6AFDAE9A3}" type="slidenum">
              <a:rPr lang="fr-FR" smtClean="0">
                <a:solidFill>
                  <a:srgbClr val="F9BF21"/>
                </a:solidFill>
              </a:rPr>
              <a:pPr/>
              <a:t>6</a:t>
            </a:fld>
            <a:endParaRPr lang="fr-FR" dirty="0">
              <a:solidFill>
                <a:srgbClr val="F9BF21"/>
              </a:solidFill>
            </a:endParaRPr>
          </a:p>
        </p:txBody>
      </p:sp>
    </p:spTree>
    <p:extLst>
      <p:ext uri="{BB962C8B-B14F-4D97-AF65-F5344CB8AC3E}">
        <p14:creationId xmlns:p14="http://schemas.microsoft.com/office/powerpoint/2010/main" val="429031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C1E8F89-52B5-AC22-9854-DDDB7FEF557A}"/>
              </a:ext>
            </a:extLst>
          </p:cNvPr>
          <p:cNvSpPr txBox="1"/>
          <p:nvPr/>
        </p:nvSpPr>
        <p:spPr>
          <a:xfrm>
            <a:off x="3640851" y="613439"/>
            <a:ext cx="4910319" cy="584775"/>
          </a:xfrm>
          <a:prstGeom prst="rect">
            <a:avLst/>
          </a:prstGeom>
          <a:noFill/>
        </p:spPr>
        <p:txBody>
          <a:bodyPr wrap="none" rtlCol="0">
            <a:spAutoFit/>
          </a:bodyPr>
          <a:lstStyle/>
          <a:p>
            <a:pPr algn="ctr"/>
            <a:r>
              <a:rPr lang="fr-FR" sz="3200" b="1" dirty="0">
                <a:solidFill>
                  <a:srgbClr val="F9BF21"/>
                </a:solidFill>
              </a:rPr>
              <a:t>Parlons des 1000 frs ! 😁</a:t>
            </a:r>
          </a:p>
        </p:txBody>
      </p:sp>
      <p:sp>
        <p:nvSpPr>
          <p:cNvPr id="2" name="Titre 1">
            <a:extLst>
              <a:ext uri="{FF2B5EF4-FFF2-40B4-BE49-F238E27FC236}">
                <a16:creationId xmlns:a16="http://schemas.microsoft.com/office/drawing/2014/main" id="{D1F783D6-0C91-E1AC-9E67-77CABB5B824A}"/>
              </a:ext>
            </a:extLst>
          </p:cNvPr>
          <p:cNvSpPr>
            <a:spLocks noGrp="1"/>
          </p:cNvSpPr>
          <p:nvPr>
            <p:ph type="title"/>
          </p:nvPr>
        </p:nvSpPr>
        <p:spPr>
          <a:xfrm>
            <a:off x="1609676" y="1201942"/>
            <a:ext cx="8972645" cy="5303867"/>
          </a:xfrm>
        </p:spPr>
        <p:txBody>
          <a:bodyPr>
            <a:normAutofit/>
          </a:bodyPr>
          <a:lstStyle/>
          <a:p>
            <a:r>
              <a:rPr lang="fr-FR" sz="1600" b="1" dirty="0"/>
              <a:t>maintenant que vous en connaissez un peu plus sur les hébergements revenons à nos dossiers. Comment un hébergement peut couter moins de 1000 frs ?</a:t>
            </a:r>
            <a:br>
              <a:rPr lang="fr-FR" sz="1600" b="1" dirty="0"/>
            </a:br>
            <a:br>
              <a:rPr lang="fr-FR" sz="1600" b="1" dirty="0"/>
            </a:br>
            <a:r>
              <a:rPr lang="fr-FR" sz="1600" b="1" dirty="0"/>
              <a:t>Il se trouve que même si beaucoup l’ignorent certains hébergeurs font des offres de bienvenue à leurs nouveaux clients tel est le cas de LWS un site d’hébergement assez populaire proposant des services très fiables.</a:t>
            </a:r>
            <a:br>
              <a:rPr lang="fr-FR" sz="1600" b="1" dirty="0"/>
            </a:br>
            <a:br>
              <a:rPr lang="fr-FR" sz="1600" b="1" dirty="0"/>
            </a:br>
            <a:br>
              <a:rPr lang="fr-FR" sz="1600" b="1" dirty="0"/>
            </a:br>
            <a:br>
              <a:rPr lang="fr-FR" sz="1600" b="1" dirty="0"/>
            </a:br>
            <a:br>
              <a:rPr lang="fr-FR" sz="1600" b="1" dirty="0"/>
            </a:br>
            <a:br>
              <a:rPr lang="fr-FR" sz="1600" b="1" dirty="0"/>
            </a:br>
            <a:br>
              <a:rPr lang="fr-FR" sz="1600" b="1" dirty="0"/>
            </a:br>
            <a:br>
              <a:rPr lang="fr-FR" sz="1600" b="1" dirty="0"/>
            </a:br>
            <a:br>
              <a:rPr lang="fr-FR" sz="1600" b="1" dirty="0"/>
            </a:br>
            <a:br>
              <a:rPr lang="fr-FR" sz="1600" b="1" dirty="0"/>
            </a:br>
            <a:endParaRPr lang="fr-FR" sz="2800" b="1" dirty="0"/>
          </a:p>
        </p:txBody>
      </p:sp>
      <p:pic>
        <p:nvPicPr>
          <p:cNvPr id="5" name="Image 4">
            <a:extLst>
              <a:ext uri="{FF2B5EF4-FFF2-40B4-BE49-F238E27FC236}">
                <a16:creationId xmlns:a16="http://schemas.microsoft.com/office/drawing/2014/main" id="{1CE453BD-AA4D-B8E2-6959-3A2DE8DDD0BC}"/>
              </a:ext>
            </a:extLst>
          </p:cNvPr>
          <p:cNvPicPr>
            <a:picLocks noChangeAspect="1"/>
          </p:cNvPicPr>
          <p:nvPr/>
        </p:nvPicPr>
        <p:blipFill>
          <a:blip r:embed="rId2"/>
          <a:stretch>
            <a:fillRect/>
          </a:stretch>
        </p:blipFill>
        <p:spPr>
          <a:xfrm>
            <a:off x="3688819" y="3684373"/>
            <a:ext cx="4814357" cy="2731099"/>
          </a:xfrm>
          <a:prstGeom prst="rect">
            <a:avLst/>
          </a:prstGeom>
        </p:spPr>
      </p:pic>
      <p:sp>
        <p:nvSpPr>
          <p:cNvPr id="8" name="Espace réservé du numéro de diapositive 6">
            <a:extLst>
              <a:ext uri="{FF2B5EF4-FFF2-40B4-BE49-F238E27FC236}">
                <a16:creationId xmlns:a16="http://schemas.microsoft.com/office/drawing/2014/main" id="{5926A357-197D-46FB-C5E7-EDF94DCA32BD}"/>
              </a:ext>
            </a:extLst>
          </p:cNvPr>
          <p:cNvSpPr txBox="1">
            <a:spLocks/>
          </p:cNvSpPr>
          <p:nvPr/>
        </p:nvSpPr>
        <p:spPr>
          <a:xfrm>
            <a:off x="208477" y="6212788"/>
            <a:ext cx="551167" cy="365125"/>
          </a:xfrm>
          <a:prstGeom prst="rect">
            <a:avLst/>
          </a:prstGeom>
          <a:noFill/>
          <a:ln w="19050" cap="rnd" cmpd="sng" algn="ctr">
            <a:solidFill>
              <a:srgbClr val="F9BF2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lstStyle>
            <a:defPPr>
              <a:defRPr lang="en-US"/>
            </a:defPPr>
            <a:lvl1pPr marL="0" algn="r" defTabSz="457200" rtl="0" eaLnBrk="1" latinLnBrk="0" hangingPunct="1">
              <a:defRPr sz="900"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fld id="{C4834686-0150-4D35-A5B5-78D6AFDAE9A3}" type="slidenum">
              <a:rPr lang="fr-FR" smtClean="0">
                <a:solidFill>
                  <a:srgbClr val="F9BF21"/>
                </a:solidFill>
              </a:rPr>
              <a:pPr/>
              <a:t>7</a:t>
            </a:fld>
            <a:endParaRPr lang="fr-FR" dirty="0">
              <a:solidFill>
                <a:srgbClr val="F9BF21"/>
              </a:solidFill>
            </a:endParaRPr>
          </a:p>
        </p:txBody>
      </p:sp>
    </p:spTree>
    <p:extLst>
      <p:ext uri="{BB962C8B-B14F-4D97-AF65-F5344CB8AC3E}">
        <p14:creationId xmlns:p14="http://schemas.microsoft.com/office/powerpoint/2010/main" val="3207732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C1E8F89-52B5-AC22-9854-DDDB7FEF557A}"/>
              </a:ext>
            </a:extLst>
          </p:cNvPr>
          <p:cNvSpPr txBox="1"/>
          <p:nvPr/>
        </p:nvSpPr>
        <p:spPr>
          <a:xfrm>
            <a:off x="4360598" y="613439"/>
            <a:ext cx="3470822" cy="584775"/>
          </a:xfrm>
          <a:prstGeom prst="rect">
            <a:avLst/>
          </a:prstGeom>
          <a:noFill/>
        </p:spPr>
        <p:txBody>
          <a:bodyPr wrap="none" rtlCol="0">
            <a:spAutoFit/>
          </a:bodyPr>
          <a:lstStyle/>
          <a:p>
            <a:pPr algn="ctr"/>
            <a:r>
              <a:rPr lang="fr-FR" sz="3200" b="1" dirty="0">
                <a:solidFill>
                  <a:srgbClr val="F9BF21"/>
                </a:solidFill>
              </a:rPr>
              <a:t>Parlons des 1€  ! </a:t>
            </a:r>
          </a:p>
        </p:txBody>
      </p:sp>
      <p:sp>
        <p:nvSpPr>
          <p:cNvPr id="2" name="Titre 1">
            <a:extLst>
              <a:ext uri="{FF2B5EF4-FFF2-40B4-BE49-F238E27FC236}">
                <a16:creationId xmlns:a16="http://schemas.microsoft.com/office/drawing/2014/main" id="{D1F783D6-0C91-E1AC-9E67-77CABB5B824A}"/>
              </a:ext>
            </a:extLst>
          </p:cNvPr>
          <p:cNvSpPr>
            <a:spLocks noGrp="1"/>
          </p:cNvSpPr>
          <p:nvPr>
            <p:ph type="title"/>
          </p:nvPr>
        </p:nvSpPr>
        <p:spPr>
          <a:xfrm>
            <a:off x="1175540" y="1449077"/>
            <a:ext cx="9840919" cy="5303867"/>
          </a:xfrm>
        </p:spPr>
        <p:txBody>
          <a:bodyPr>
            <a:normAutofit/>
          </a:bodyPr>
          <a:lstStyle/>
          <a:p>
            <a:r>
              <a:rPr lang="fr-FR" sz="1600" b="1" dirty="0"/>
              <a:t>Dans l’offre qui nous intéresse nous obtenons pour 1€ : </a:t>
            </a:r>
            <a:br>
              <a:rPr lang="fr-FR" sz="1600" b="1" dirty="0"/>
            </a:br>
            <a:r>
              <a:rPr lang="fr-FR" sz="1600" b="1" dirty="0"/>
              <a:t>1 nom de domaine, 2Go de stockage, 2 mails professionnels pour 1 an.</a:t>
            </a:r>
            <a:br>
              <a:rPr lang="fr-FR" sz="1600" b="1" dirty="0"/>
            </a:br>
            <a:r>
              <a:rPr lang="fr-FR" sz="1600" b="1" dirty="0"/>
              <a:t>Il faut préciser que l’offre ne comprend pas de serveur,</a:t>
            </a:r>
            <a:br>
              <a:rPr lang="fr-FR" sz="1600" b="1" dirty="0"/>
            </a:br>
            <a:br>
              <a:rPr lang="fr-FR" sz="1600" b="1" dirty="0"/>
            </a:br>
            <a:r>
              <a:rPr lang="fr-FR" sz="1600" b="1" dirty="0"/>
              <a:t>Après le délai offert on vous demandera d’acheter un hébergement normal à vous de voir à ce moment la si vous voulez vous abonner ou non,</a:t>
            </a:r>
            <a:br>
              <a:rPr lang="fr-FR" sz="1600" b="1" dirty="0"/>
            </a:br>
            <a:br>
              <a:rPr lang="fr-FR" sz="1600" b="1" dirty="0"/>
            </a:br>
            <a:br>
              <a:rPr lang="fr-FR" sz="1600" b="1" dirty="0"/>
            </a:br>
            <a:r>
              <a:rPr lang="fr-FR" sz="1600" b="1" dirty="0"/>
              <a:t>	</a:t>
            </a:r>
            <a:r>
              <a:rPr lang="fr-FR" sz="2000" b="1" dirty="0">
                <a:solidFill>
                  <a:srgbClr val="F9BF21"/>
                </a:solidFill>
              </a:rPr>
              <a:t>La question est donc Que peut ont faire avec cet hébergement ?</a:t>
            </a:r>
            <a:br>
              <a:rPr lang="fr-FR" sz="1600" b="1" dirty="0">
                <a:solidFill>
                  <a:srgbClr val="F9BF21"/>
                </a:solidFill>
              </a:rPr>
            </a:br>
            <a:br>
              <a:rPr lang="fr-FR" sz="1600" b="1" dirty="0"/>
            </a:br>
            <a:r>
              <a:rPr lang="fr-FR" sz="1600" b="1" dirty="0"/>
              <a:t>Je suggèrerais : </a:t>
            </a:r>
            <a:br>
              <a:rPr lang="fr-FR" sz="1600" b="1" dirty="0"/>
            </a:br>
            <a:br>
              <a:rPr lang="fr-FR" sz="1600" b="1" dirty="0"/>
            </a:br>
            <a:r>
              <a:rPr lang="fr-FR" sz="1600" b="1" dirty="0"/>
              <a:t>- De s’en servir comme première expérience pour ceux qui n’ont jamais déployé un site internet afin de mieux connaitre le process.</a:t>
            </a:r>
            <a:br>
              <a:rPr lang="fr-FR" sz="1600" b="1" dirty="0"/>
            </a:br>
            <a:br>
              <a:rPr lang="fr-FR" sz="1000" b="1" dirty="0"/>
            </a:br>
            <a:r>
              <a:rPr lang="fr-FR" sz="1600" b="1" dirty="0"/>
              <a:t>- de l’utiliser pour tester vos idées de projet web.</a:t>
            </a:r>
            <a:br>
              <a:rPr lang="fr-FR" sz="900" b="1" dirty="0"/>
            </a:br>
            <a:br>
              <a:rPr lang="fr-FR" sz="1000" b="1" dirty="0"/>
            </a:br>
            <a:r>
              <a:rPr lang="fr-FR" sz="1600" b="1" dirty="0"/>
              <a:t>- De l’utiliser pour faire vos portefolios.</a:t>
            </a:r>
            <a:br>
              <a:rPr lang="fr-FR" sz="1600" b="1" dirty="0"/>
            </a:br>
            <a:endParaRPr lang="fr-FR" sz="2800" b="1" dirty="0"/>
          </a:p>
        </p:txBody>
      </p:sp>
      <p:sp>
        <p:nvSpPr>
          <p:cNvPr id="7" name="Espace réservé du numéro de diapositive 6">
            <a:extLst>
              <a:ext uri="{FF2B5EF4-FFF2-40B4-BE49-F238E27FC236}">
                <a16:creationId xmlns:a16="http://schemas.microsoft.com/office/drawing/2014/main" id="{F76A82FC-29D9-202D-374A-7FF38CC9A69D}"/>
              </a:ext>
            </a:extLst>
          </p:cNvPr>
          <p:cNvSpPr>
            <a:spLocks noGrp="1"/>
          </p:cNvSpPr>
          <p:nvPr>
            <p:ph type="sldNum" sz="quarter" idx="12"/>
          </p:nvPr>
        </p:nvSpPr>
        <p:spPr>
          <a:xfrm>
            <a:off x="208477" y="6212788"/>
            <a:ext cx="551167" cy="365125"/>
          </a:xfrm>
          <a:noFill/>
          <a:ln>
            <a:solidFill>
              <a:srgbClr val="F9BF21"/>
            </a:solidFill>
          </a:ln>
        </p:spPr>
        <p:style>
          <a:lnRef idx="2">
            <a:schemeClr val="dk1"/>
          </a:lnRef>
          <a:fillRef idx="1">
            <a:schemeClr val="lt1"/>
          </a:fillRef>
          <a:effectRef idx="0">
            <a:schemeClr val="dk1"/>
          </a:effectRef>
          <a:fontRef idx="minor">
            <a:schemeClr val="dk1"/>
          </a:fontRef>
        </p:style>
        <p:txBody>
          <a:bodyPr/>
          <a:lstStyle/>
          <a:p>
            <a:fld id="{C4834686-0150-4D35-A5B5-78D6AFDAE9A3}" type="slidenum">
              <a:rPr lang="fr-FR" smtClean="0">
                <a:solidFill>
                  <a:srgbClr val="F9BF21"/>
                </a:solidFill>
              </a:rPr>
              <a:t>8</a:t>
            </a:fld>
            <a:endParaRPr lang="fr-FR" dirty="0">
              <a:solidFill>
                <a:srgbClr val="F9BF21"/>
              </a:solidFill>
            </a:endParaRPr>
          </a:p>
        </p:txBody>
      </p:sp>
    </p:spTree>
    <p:extLst>
      <p:ext uri="{BB962C8B-B14F-4D97-AF65-F5344CB8AC3E}">
        <p14:creationId xmlns:p14="http://schemas.microsoft.com/office/powerpoint/2010/main" val="4114113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C1E8F89-52B5-AC22-9854-DDDB7FEF557A}"/>
              </a:ext>
            </a:extLst>
          </p:cNvPr>
          <p:cNvSpPr txBox="1"/>
          <p:nvPr/>
        </p:nvSpPr>
        <p:spPr>
          <a:xfrm>
            <a:off x="1976122" y="2844225"/>
            <a:ext cx="8239756" cy="584775"/>
          </a:xfrm>
          <a:prstGeom prst="rect">
            <a:avLst/>
          </a:prstGeom>
          <a:noFill/>
        </p:spPr>
        <p:txBody>
          <a:bodyPr wrap="none" rtlCol="0">
            <a:spAutoFit/>
          </a:bodyPr>
          <a:lstStyle/>
          <a:p>
            <a:pPr algn="ctr"/>
            <a:r>
              <a:rPr lang="fr-FR" sz="3200" b="1" dirty="0">
                <a:solidFill>
                  <a:srgbClr val="F9BF21"/>
                </a:solidFill>
              </a:rPr>
              <a:t>Voyons ensemble comment ca marche </a:t>
            </a:r>
          </a:p>
        </p:txBody>
      </p:sp>
      <p:sp>
        <p:nvSpPr>
          <p:cNvPr id="6" name="Espace réservé du numéro de diapositive 6">
            <a:extLst>
              <a:ext uri="{FF2B5EF4-FFF2-40B4-BE49-F238E27FC236}">
                <a16:creationId xmlns:a16="http://schemas.microsoft.com/office/drawing/2014/main" id="{4F48853C-3B40-379F-C752-8AA191136D9E}"/>
              </a:ext>
            </a:extLst>
          </p:cNvPr>
          <p:cNvSpPr>
            <a:spLocks noGrp="1"/>
          </p:cNvSpPr>
          <p:nvPr>
            <p:ph type="sldNum" sz="quarter" idx="12"/>
          </p:nvPr>
        </p:nvSpPr>
        <p:spPr>
          <a:xfrm>
            <a:off x="208477" y="6212788"/>
            <a:ext cx="551167" cy="365125"/>
          </a:xfrm>
          <a:noFill/>
          <a:ln>
            <a:solidFill>
              <a:srgbClr val="F9BF21"/>
            </a:solidFill>
          </a:ln>
        </p:spPr>
        <p:style>
          <a:lnRef idx="2">
            <a:schemeClr val="dk1"/>
          </a:lnRef>
          <a:fillRef idx="1">
            <a:schemeClr val="lt1"/>
          </a:fillRef>
          <a:effectRef idx="0">
            <a:schemeClr val="dk1"/>
          </a:effectRef>
          <a:fontRef idx="minor">
            <a:schemeClr val="dk1"/>
          </a:fontRef>
        </p:style>
        <p:txBody>
          <a:bodyPr/>
          <a:lstStyle/>
          <a:p>
            <a:fld id="{C4834686-0150-4D35-A5B5-78D6AFDAE9A3}" type="slidenum">
              <a:rPr lang="fr-FR" smtClean="0">
                <a:solidFill>
                  <a:srgbClr val="F9BF21"/>
                </a:solidFill>
              </a:rPr>
              <a:t>9</a:t>
            </a:fld>
            <a:endParaRPr lang="fr-FR" dirty="0">
              <a:solidFill>
                <a:srgbClr val="F9BF21"/>
              </a:solidFill>
            </a:endParaRPr>
          </a:p>
        </p:txBody>
      </p:sp>
    </p:spTree>
    <p:extLst>
      <p:ext uri="{BB962C8B-B14F-4D97-AF65-F5344CB8AC3E}">
        <p14:creationId xmlns:p14="http://schemas.microsoft.com/office/powerpoint/2010/main" val="19829509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illage">
  <a:themeElements>
    <a:clrScheme name="Maillage">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illag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illage">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TM03457485[[fn=Maillage]]</Template>
  <TotalTime>911</TotalTime>
  <Words>855</Words>
  <Application>Microsoft Office PowerPoint</Application>
  <PresentationFormat>Grand écran</PresentationFormat>
  <Paragraphs>51</Paragraphs>
  <Slides>17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Arial</vt:lpstr>
      <vt:lpstr>Calibri</vt:lpstr>
      <vt:lpstr>Century Gothic</vt:lpstr>
      <vt:lpstr>Whitney</vt:lpstr>
      <vt:lpstr>Maillage</vt:lpstr>
      <vt:lpstr>Présentation PowerPoint</vt:lpstr>
      <vt:lpstr>Présentation PowerPoint</vt:lpstr>
      <vt:lpstr>A. Qu’allons nous voir dans cette présentation ?  B. Qu’est ce qu’un Hébergement Web ?  C. Comment choisir un hébergement ?  D. Parlons des 1000 frs !   E. Parlons des 1€.  F. Voyons ensemble comment ca marche.  G. De quoi avons-nous besoin ?  i.  Live time.  H. Conclusion.</vt:lpstr>
      <vt:lpstr>Dans cette présentation nous allons parler d’hébergement Web et de comment il est possible d’en acheter avec un budget de 1000 frs.  Commençons par décrire ce qu’est un Hébergement et quel est son importance.    </vt:lpstr>
      <vt:lpstr>L'hébergement Web est un service qui permet à un site Web d'être accessible en ligne en stockant tous les fichiers, images, vidéos et données du site Web sur un serveur distant.   Sans hébergement Web, il serait impossible pour un site Web d'être accessible en ligne. </vt:lpstr>
      <vt:lpstr>Il existe différents types d'hébergement Web, tels que l'hébergement partagé, l'hébergement dédié et le VPS (Virtual Private Server). Chacun a ses avantages et ses inconvénients en termes de performances, de sécurité, de flexibilité et de coût.   - L'hébergement partagé est un type d'hébergement web où plusieurs sites web sont hébergés sur un même serveur. Les ressources du serveur (telles que la mémoire, la bande passante et l'espace disque) sont partagées ce qui le rend donc moins cher.  - L'hébergement dédié est un type d'hébergement web où un seul site web est hébergé sur un serveur dédié. Cela signifie que toutes les ressources du serveur sont réservées exclusivement pour ce site web.  - Le VPS est un type d'hébergement web où un serveur physique est divisé en plusieurs serveurs virtuels distincts. Chaque serveur virtuel agit comme s'il était un serveur physique distinct, avec son propre système d'exploitation.  </vt:lpstr>
      <vt:lpstr>maintenant que vous en connaissez un peu plus sur les hébergements revenons à nos dossiers. Comment un hébergement peut couter moins de 1000 frs ?  Il se trouve que même si beaucoup l’ignorent certains hébergeurs font des offres de bienvenue à leurs nouveaux clients tel est le cas de LWS un site d’hébergement assez populaire proposant des services très fiables.          </vt:lpstr>
      <vt:lpstr>Dans l’offre qui nous intéresse nous obtenons pour 1€ :  1 nom de domaine, 2Go de stockage, 2 mails professionnels pour 1 an. Il faut préciser que l’offre ne comprend pas de serveur,  Après le délai offert on vous demandera d’acheter un hébergement normal à vous de voir à ce moment la si vous voulez vous abonner ou non,    La question est donc Que peut ont faire avec cet hébergement ?  Je suggèrerais :   - De s’en servir comme première expérience pour ceux qui n’ont jamais déployé un site internet afin de mieux connaitre le process.  - de l’utiliser pour tester vos idées de projet web.  - De l’utiliser pour faire vos portefolios. </vt:lpstr>
      <vt:lpstr>Présentation PowerPoint</vt:lpstr>
      <vt:lpstr> 1. une adresse email  il est préférable de créer une nouvelle adresse gmail propre au site que l’on veut héberger.  2. Moyen de paiement  (Carte bancaire ou carte bancaire virtuel)  Dans cet exemple nous je vais utiliser la carte virtuelle de free, il y a aussi la carte de l’application Alal pour vous aider,  3. Filezilla  FileZilla est un logiciel libre et gratuit de transfert de fichiers (FTP) pour les systèmes d'exploitation Windows, macOS et Linux.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Médoune Siby Georges Baldé</dc:creator>
  <cp:lastModifiedBy>Médoune Siby Georges Baldé</cp:lastModifiedBy>
  <cp:revision>44</cp:revision>
  <dcterms:created xsi:type="dcterms:W3CDTF">2022-08-20T19:13:29Z</dcterms:created>
  <dcterms:modified xsi:type="dcterms:W3CDTF">2023-02-19T14:12:51Z</dcterms:modified>
</cp:coreProperties>
</file>