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9"/>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6" r:id="rId43"/>
    <p:sldId id="304" r:id="rId44"/>
    <p:sldId id="305" r:id="rId45"/>
    <p:sldId id="302" r:id="rId46"/>
    <p:sldId id="303" r:id="rId47"/>
    <p:sldId id="256" r:id="rId48"/>
  </p:sldIdLst>
  <p:sldSz cx="12192000" cy="6858000"/>
  <p:notesSz cx="6858000" cy="9144000"/>
  <p:embeddedFontLst>
    <p:embeddedFont>
      <p:font typeface="Figtree" pitchFamily="2" charset="0"/>
      <p:regular r:id="rId50"/>
      <p:bold r:id="rId51"/>
      <p:italic r:id="rId52"/>
      <p:boldItalic r:id="rId53"/>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83C89-B301-CC44-87DA-91509837D689}" v="8" dt="2025-10-01T08:46:17.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6327"/>
  </p:normalViewPr>
  <p:slideViewPr>
    <p:cSldViewPr snapToGrid="0">
      <p:cViewPr varScale="1">
        <p:scale>
          <a:sx n="126" d="100"/>
          <a:sy n="126" d="100"/>
        </p:scale>
        <p:origin x="3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2025-10-01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2025-10-01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2025-10-01</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2025-10-01</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2025-10-01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2025-10-01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2025-10-01</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2025-10-01</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2025-10-01</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2025-10-01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2025-10-01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2025-10-01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270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2.sv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2025-10-01</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50" cstate="print">
            <a:extLst>
              <a:ext uri="{28A0092B-C50C-407E-A947-70E740481C1C}">
                <a14:useLocalDpi xmlns:a14="http://schemas.microsoft.com/office/drawing/2010/main"/>
              </a:ext>
              <a:ext uri="{96DAC541-7B7A-43D3-8B79-37D633B846F1}">
                <asvg:svgBlip xmlns:asvg="http://schemas.microsoft.com/office/drawing/2016/SVG/main" r:embed="rId51"/>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 id="2147483698" r:id="rId48"/>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mailto:fardia@kth.se" TargetMode="External"/><Relationship Id="rId2" Type="http://schemas.openxmlformats.org/officeDocument/2006/relationships/hyperlink" Target="mailto:sabt@kth.se" TargetMode="External"/><Relationship Id="rId1" Type="http://schemas.openxmlformats.org/officeDocument/2006/relationships/slideLayout" Target="../slideLayouts/slideLayout12.xml"/><Relationship Id="rId4" Type="http://schemas.openxmlformats.org/officeDocument/2006/relationships/hyperlink" Target="mailto:eduardo.illueca@ki.s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z="3200" dirty="0"/>
              <a:t>CM2013: Sleep Scoring Project</a:t>
            </a:r>
          </a:p>
        </p:txBody>
      </p:sp>
      <p:sp>
        <p:nvSpPr>
          <p:cNvPr id="3" name="Subtitle 2"/>
          <p:cNvSpPr>
            <a:spLocks noGrp="1"/>
          </p:cNvSpPr>
          <p:nvPr>
            <p:ph type="subTitle" idx="1"/>
          </p:nvPr>
        </p:nvSpPr>
        <p:spPr/>
        <p:txBody>
          <a:bodyPr>
            <a:normAutofit fontScale="47500" lnSpcReduction="20000"/>
          </a:bodyPr>
          <a:lstStyle/>
          <a:p>
            <a:r>
              <a:rPr sz="2400"/>
              <a:t>Biomedical Signal Processing</a:t>
            </a:r>
          </a:p>
          <a:p>
            <a:r>
              <a:rPr sz="2400"/>
              <a:t>Automated Sleep Stage 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Timeline &amp; Milestones</a:t>
            </a:r>
          </a:p>
        </p:txBody>
      </p:sp>
      <p:graphicFrame>
        <p:nvGraphicFramePr>
          <p:cNvPr id="3" name="Table 2"/>
          <p:cNvGraphicFramePr>
            <a:graphicFrameLocks noGrp="1"/>
          </p:cNvGraphicFramePr>
          <p:nvPr/>
        </p:nvGraphicFramePr>
        <p:xfrm>
          <a:off x="1981200" y="1828800"/>
          <a:ext cx="8229600"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731520">
                <a:tc>
                  <a:txBody>
                    <a:bodyPr/>
                    <a:lstStyle/>
                    <a:p>
                      <a:pPr>
                        <a:defRPr sz="1200" b="1">
                          <a:solidFill>
                            <a:srgbClr val="FFFFFF"/>
                          </a:solidFill>
                        </a:defRPr>
                      </a:pPr>
                      <a:r>
                        <a:t>Iteration</a:t>
                      </a:r>
                    </a:p>
                  </a:txBody>
                  <a:tcPr>
                    <a:solidFill>
                      <a:srgbClr val="0070C0"/>
                    </a:solidFill>
                  </a:tcPr>
                </a:tc>
                <a:tc>
                  <a:txBody>
                    <a:bodyPr/>
                    <a:lstStyle/>
                    <a:p>
                      <a:pPr>
                        <a:defRPr sz="1200" b="1">
                          <a:solidFill>
                            <a:srgbClr val="FFFFFF"/>
                          </a:solidFill>
                        </a:defRPr>
                      </a:pPr>
                      <a:r>
                        <a:t>Deadline</a:t>
                      </a:r>
                    </a:p>
                  </a:txBody>
                  <a:tcPr>
                    <a:solidFill>
                      <a:srgbClr val="0070C0"/>
                    </a:solidFill>
                  </a:tcPr>
                </a:tc>
                <a:tc>
                  <a:txBody>
                    <a:bodyPr/>
                    <a:lstStyle/>
                    <a:p>
                      <a:pPr>
                        <a:defRPr sz="1200" b="1">
                          <a:solidFill>
                            <a:srgbClr val="FFFFFF"/>
                          </a:solidFill>
                        </a:defRPr>
                      </a:pPr>
                      <a:r>
                        <a:t>Signals</a:t>
                      </a:r>
                    </a:p>
                  </a:txBody>
                  <a:tcPr>
                    <a:solidFill>
                      <a:srgbClr val="0070C0"/>
                    </a:solidFill>
                  </a:tcPr>
                </a:tc>
                <a:tc>
                  <a:txBody>
                    <a:bodyPr/>
                    <a:lstStyle/>
                    <a:p>
                      <a:pPr>
                        <a:defRPr sz="1200" b="1">
                          <a:solidFill>
                            <a:srgbClr val="FFFFFF"/>
                          </a:solidFill>
                        </a:defRPr>
                      </a:pPr>
                      <a:r>
                        <a:t>Features</a:t>
                      </a:r>
                    </a:p>
                  </a:txBody>
                  <a:tcPr>
                    <a:solidFill>
                      <a:srgbClr val="0070C0"/>
                    </a:solidFill>
                  </a:tcPr>
                </a:tc>
                <a:tc>
                  <a:txBody>
                    <a:bodyPr/>
                    <a:lstStyle/>
                    <a:p>
                      <a:pPr>
                        <a:defRPr sz="1200" b="1">
                          <a:solidFill>
                            <a:srgbClr val="FFFFFF"/>
                          </a:solidFill>
                        </a:defRPr>
                      </a:pPr>
                      <a:r>
                        <a:t>Classifier</a:t>
                      </a:r>
                    </a:p>
                  </a:txBody>
                  <a:tcPr>
                    <a:solidFill>
                      <a:srgbClr val="0070C0"/>
                    </a:solidFill>
                  </a:tcPr>
                </a:tc>
                <a:extLst>
                  <a:ext uri="{0D108BD9-81ED-4DB2-BD59-A6C34878D82A}">
                    <a16:rowId xmlns:a16="http://schemas.microsoft.com/office/drawing/2014/main" val="10000"/>
                  </a:ext>
                </a:extLst>
              </a:tr>
              <a:tr h="731520">
                <a:tc>
                  <a:txBody>
                    <a:bodyPr/>
                    <a:lstStyle/>
                    <a:p>
                      <a:pPr>
                        <a:defRPr sz="1100"/>
                      </a:pPr>
                      <a:r>
                        <a:t>1</a:t>
                      </a:r>
                    </a:p>
                  </a:txBody>
                  <a:tcPr/>
                </a:tc>
                <a:tc>
                  <a:txBody>
                    <a:bodyPr/>
                    <a:lstStyle/>
                    <a:p>
                      <a:pPr>
                        <a:defRPr sz="1100"/>
                      </a:pPr>
                      <a:r>
                        <a:t>Oct 31, 2025</a:t>
                      </a:r>
                    </a:p>
                  </a:txBody>
                  <a:tcPr/>
                </a:tc>
                <a:tc>
                  <a:txBody>
                    <a:bodyPr/>
                    <a:lstStyle/>
                    <a:p>
                      <a:pPr>
                        <a:defRPr sz="1100"/>
                      </a:pPr>
                      <a:r>
                        <a:t>EEG</a:t>
                      </a:r>
                    </a:p>
                  </a:txBody>
                  <a:tcPr/>
                </a:tc>
                <a:tc>
                  <a:txBody>
                    <a:bodyPr/>
                    <a:lstStyle/>
                    <a:p>
                      <a:pPr>
                        <a:defRPr sz="1100"/>
                      </a:pPr>
                      <a:r>
                        <a:t>Time (16)</a:t>
                      </a:r>
                    </a:p>
                  </a:txBody>
                  <a:tcPr/>
                </a:tc>
                <a:tc>
                  <a:txBody>
                    <a:bodyPr/>
                    <a:lstStyle/>
                    <a:p>
                      <a:pPr>
                        <a:defRPr sz="1100"/>
                      </a:pPr>
                      <a:r>
                        <a:t>k-NN</a:t>
                      </a:r>
                    </a:p>
                  </a:txBody>
                  <a:tcPr/>
                </a:tc>
                <a:extLst>
                  <a:ext uri="{0D108BD9-81ED-4DB2-BD59-A6C34878D82A}">
                    <a16:rowId xmlns:a16="http://schemas.microsoft.com/office/drawing/2014/main" val="10001"/>
                  </a:ext>
                </a:extLst>
              </a:tr>
              <a:tr h="731520">
                <a:tc>
                  <a:txBody>
                    <a:bodyPr/>
                    <a:lstStyle/>
                    <a:p>
                      <a:pPr>
                        <a:defRPr sz="1100"/>
                      </a:pPr>
                      <a:r>
                        <a:t>2</a:t>
                      </a:r>
                    </a:p>
                  </a:txBody>
                  <a:tcPr/>
                </a:tc>
                <a:tc>
                  <a:txBody>
                    <a:bodyPr/>
                    <a:lstStyle/>
                    <a:p>
                      <a:pPr>
                        <a:defRPr sz="1100"/>
                      </a:pPr>
                      <a:r>
                        <a:t>Nov 19, 2025</a:t>
                      </a:r>
                    </a:p>
                  </a:txBody>
                  <a:tcPr/>
                </a:tc>
                <a:tc>
                  <a:txBody>
                    <a:bodyPr/>
                    <a:lstStyle/>
                    <a:p>
                      <a:pPr>
                        <a:defRPr sz="1100"/>
                      </a:pPr>
                      <a:r>
                        <a:t>EEG+EOG</a:t>
                      </a:r>
                    </a:p>
                  </a:txBody>
                  <a:tcPr/>
                </a:tc>
                <a:tc>
                  <a:txBody>
                    <a:bodyPr/>
                    <a:lstStyle/>
                    <a:p>
                      <a:pPr>
                        <a:defRPr sz="1100"/>
                      </a:pPr>
                      <a:r>
                        <a:t>Time+Freq (31)</a:t>
                      </a:r>
                    </a:p>
                  </a:txBody>
                  <a:tcPr/>
                </a:tc>
                <a:tc>
                  <a:txBody>
                    <a:bodyPr/>
                    <a:lstStyle/>
                    <a:p>
                      <a:pPr>
                        <a:defRPr sz="1100"/>
                      </a:pPr>
                      <a:r>
                        <a:t>SVM</a:t>
                      </a:r>
                    </a:p>
                  </a:txBody>
                  <a:tcPr/>
                </a:tc>
                <a:extLst>
                  <a:ext uri="{0D108BD9-81ED-4DB2-BD59-A6C34878D82A}">
                    <a16:rowId xmlns:a16="http://schemas.microsoft.com/office/drawing/2014/main" val="10002"/>
                  </a:ext>
                </a:extLst>
              </a:tr>
              <a:tr h="731520">
                <a:tc>
                  <a:txBody>
                    <a:bodyPr/>
                    <a:lstStyle/>
                    <a:p>
                      <a:pPr>
                        <a:defRPr sz="1100"/>
                      </a:pPr>
                      <a:r>
                        <a:t>3</a:t>
                      </a:r>
                    </a:p>
                  </a:txBody>
                  <a:tcPr/>
                </a:tc>
                <a:tc>
                  <a:txBody>
                    <a:bodyPr/>
                    <a:lstStyle/>
                    <a:p>
                      <a:pPr>
                        <a:defRPr sz="1100"/>
                      </a:pPr>
                      <a:r>
                        <a:t>Dec 5, 2025</a:t>
                      </a:r>
                    </a:p>
                  </a:txBody>
                  <a:tcPr/>
                </a:tc>
                <a:tc>
                  <a:txBody>
                    <a:bodyPr/>
                    <a:lstStyle/>
                    <a:p>
                      <a:pPr>
                        <a:defRPr sz="1100"/>
                      </a:pPr>
                      <a:r>
                        <a:t>EEG+EOG+EMG</a:t>
                      </a:r>
                    </a:p>
                  </a:txBody>
                  <a:tcPr/>
                </a:tc>
                <a:tc>
                  <a:txBody>
                    <a:bodyPr/>
                    <a:lstStyle/>
                    <a:p>
                      <a:pPr>
                        <a:defRPr sz="1100"/>
                      </a:pPr>
                      <a:r>
                        <a:t>Selected (30)</a:t>
                      </a:r>
                    </a:p>
                  </a:txBody>
                  <a:tcPr/>
                </a:tc>
                <a:tc>
                  <a:txBody>
                    <a:bodyPr/>
                    <a:lstStyle/>
                    <a:p>
                      <a:pPr>
                        <a:defRPr sz="1100"/>
                      </a:pPr>
                      <a:r>
                        <a:t>Random Forest</a:t>
                      </a:r>
                    </a:p>
                  </a:txBody>
                  <a:tcPr/>
                </a:tc>
                <a:extLst>
                  <a:ext uri="{0D108BD9-81ED-4DB2-BD59-A6C34878D82A}">
                    <a16:rowId xmlns:a16="http://schemas.microsoft.com/office/drawing/2014/main" val="10003"/>
                  </a:ext>
                </a:extLst>
              </a:tr>
              <a:tr h="731520">
                <a:tc>
                  <a:txBody>
                    <a:bodyPr/>
                    <a:lstStyle/>
                    <a:p>
                      <a:pPr>
                        <a:defRPr sz="1100"/>
                      </a:pPr>
                      <a:r>
                        <a:t>4</a:t>
                      </a:r>
                    </a:p>
                  </a:txBody>
                  <a:tcPr/>
                </a:tc>
                <a:tc>
                  <a:txBody>
                    <a:bodyPr/>
                    <a:lstStyle/>
                    <a:p>
                      <a:pPr>
                        <a:defRPr sz="1100"/>
                      </a:pPr>
                      <a:r>
                        <a:t>Dec 18, 2025</a:t>
                      </a:r>
                    </a:p>
                  </a:txBody>
                  <a:tcPr/>
                </a:tc>
                <a:tc>
                  <a:txBody>
                    <a:bodyPr/>
                    <a:lstStyle/>
                    <a:p>
                      <a:pPr>
                        <a:defRPr sz="1100"/>
                      </a:pPr>
                      <a:r>
                        <a:t>All signals</a:t>
                      </a:r>
                    </a:p>
                  </a:txBody>
                  <a:tcPr/>
                </a:tc>
                <a:tc>
                  <a:txBody>
                    <a:bodyPr/>
                    <a:lstStyle/>
                    <a:p>
                      <a:pPr>
                        <a:defRPr sz="1100"/>
                      </a:pPr>
                      <a:r>
                        <a:t>Optimized</a:t>
                      </a:r>
                    </a:p>
                  </a:txBody>
                  <a:tcPr/>
                </a:tc>
                <a:tc>
                  <a:txBody>
                    <a:bodyPr/>
                    <a:lstStyle/>
                    <a:p>
                      <a:pPr>
                        <a:defRPr sz="1100"/>
                      </a:pPr>
                      <a:r>
                        <a:t>RF-optimized</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1: Basic Pipeline (Oct 31)</a:t>
            </a:r>
          </a:p>
        </p:txBody>
      </p:sp>
      <p:sp>
        <p:nvSpPr>
          <p:cNvPr id="3" name="Content Placeholder 2"/>
          <p:cNvSpPr>
            <a:spLocks noGrp="1"/>
          </p:cNvSpPr>
          <p:nvPr>
            <p:ph idx="1"/>
          </p:nvPr>
        </p:nvSpPr>
        <p:spPr/>
        <p:txBody>
          <a:bodyPr>
            <a:noAutofit/>
          </a:bodyPr>
          <a:lstStyle/>
          <a:p>
            <a:endParaRPr/>
          </a:p>
          <a:p>
            <a:r>
              <a:t>Focus: Get something working end-to-end</a:t>
            </a:r>
          </a:p>
          <a:p>
            <a:r>
              <a:t>Signals: EEG only (single or dual channel)</a:t>
            </a:r>
          </a:p>
          <a:p>
            <a:r>
              <a:t>Features: 16 time-domain features per channel</a:t>
            </a:r>
          </a:p>
          <a:p>
            <a:pPr lvl="1"/>
            <a:r>
              <a:t>Mean, median, std, variance, RMS, Hjorth parameters</a:t>
            </a:r>
          </a:p>
          <a:p>
            <a:r>
              <a:t>Classifier: k-Nearest Neighbors (k-NN)</a:t>
            </a:r>
          </a:p>
          <a:p>
            <a:pPr lvl="1"/>
            <a:r>
              <a:t>Simple, interpretable baseline</a:t>
            </a:r>
          </a:p>
          <a:p>
            <a:r>
              <a:t>Deliverables:</a:t>
            </a:r>
          </a:p>
          <a:p>
            <a:pPr lvl="1"/>
            <a:r>
              <a:t>Complete data loading pipeline</a:t>
            </a:r>
          </a:p>
          <a:p>
            <a:pPr lvl="1"/>
            <a:r>
              <a:t>Basic preprocessing (filtering, epoching)</a:t>
            </a:r>
          </a:p>
          <a:p>
            <a:pPr lvl="1"/>
            <a:r>
              <a:t>Working end-to-end classification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200" dirty="0"/>
              <a:t>Iteration 2: Enhanced Processing (Nov 19)</a:t>
            </a:r>
          </a:p>
        </p:txBody>
      </p:sp>
      <p:sp>
        <p:nvSpPr>
          <p:cNvPr id="3" name="Content Placeholder 2"/>
          <p:cNvSpPr>
            <a:spLocks noGrp="1"/>
          </p:cNvSpPr>
          <p:nvPr>
            <p:ph idx="1"/>
          </p:nvPr>
        </p:nvSpPr>
        <p:spPr/>
        <p:txBody>
          <a:bodyPr>
            <a:noAutofit/>
          </a:bodyPr>
          <a:lstStyle/>
          <a:p>
            <a:endParaRPr/>
          </a:p>
          <a:p>
            <a:r>
              <a:t>Focus: Add EOG and frequency-domain features</a:t>
            </a:r>
          </a:p>
          <a:p>
            <a:r>
              <a:t>Signals: EEG + EOG (eye movement detection)</a:t>
            </a:r>
          </a:p>
          <a:p>
            <a:r>
              <a:t>Features: ~31 features (time + frequency domain)</a:t>
            </a:r>
          </a:p>
          <a:p>
            <a:pPr lvl="1"/>
            <a:r>
              <a:t>Add frequency features: band powers, spectral entropy</a:t>
            </a:r>
          </a:p>
          <a:p>
            <a:pPr lvl="1"/>
            <a:r>
              <a:t>EOG-specific: eye movement characteristics</a:t>
            </a:r>
          </a:p>
          <a:p>
            <a:r>
              <a:t>Classifier: Support Vector Machine (SVM)</a:t>
            </a:r>
          </a:p>
          <a:p>
            <a:pPr lvl="1"/>
            <a:r>
              <a:t>Better handling of high-dimensional data</a:t>
            </a:r>
          </a:p>
          <a:p>
            <a:r>
              <a:t>Deliverables:</a:t>
            </a:r>
          </a:p>
          <a:p>
            <a:pPr lvl="1"/>
            <a:r>
              <a:t>Multi-signal processing capability</a:t>
            </a:r>
          </a:p>
          <a:p>
            <a:pPr lvl="1"/>
            <a:r>
              <a:t>Frequency-domain feature extraction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3: Multi-Signal (Dec 5)</a:t>
            </a:r>
          </a:p>
        </p:txBody>
      </p:sp>
      <p:sp>
        <p:nvSpPr>
          <p:cNvPr id="3" name="Content Placeholder 2"/>
          <p:cNvSpPr>
            <a:spLocks noGrp="1"/>
          </p:cNvSpPr>
          <p:nvPr>
            <p:ph idx="1"/>
          </p:nvPr>
        </p:nvSpPr>
        <p:spPr/>
        <p:txBody>
          <a:bodyPr>
            <a:noAutofit/>
          </a:bodyPr>
          <a:lstStyle/>
          <a:p>
            <a:endParaRPr/>
          </a:p>
          <a:p>
            <a:r>
              <a:t>Focus: Add EMG and implement feature selection</a:t>
            </a:r>
          </a:p>
          <a:p>
            <a:r>
              <a:t>Signals: EEG + EOG + EMG (muscle tone)</a:t>
            </a:r>
          </a:p>
          <a:p>
            <a:r>
              <a:t>Features: ~30 selected features (down from 50+)</a:t>
            </a:r>
          </a:p>
          <a:p>
            <a:pPr lvl="1"/>
            <a:r>
              <a:t>Feature selection: statistical tests, mutual information</a:t>
            </a:r>
          </a:p>
          <a:p>
            <a:pPr lvl="1"/>
            <a:r>
              <a:t>EMG features: muscle activity indicators</a:t>
            </a:r>
          </a:p>
          <a:p>
            <a:r>
              <a:t>Classifier: Random Forest</a:t>
            </a:r>
          </a:p>
          <a:p>
            <a:pPr lvl="1"/>
            <a:r>
              <a:t>Handles non-linear relationships, provides feature importance</a:t>
            </a:r>
          </a:p>
          <a:p>
            <a:r>
              <a:t>Deliverables:</a:t>
            </a:r>
          </a:p>
          <a:p>
            <a:pPr lvl="1"/>
            <a:r>
              <a:t>Complete multi-signal processing</a:t>
            </a:r>
          </a:p>
          <a:p>
            <a:pPr lvl="1"/>
            <a:r>
              <a:t>Intelligent feature selection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4: Full System (Dec 18)</a:t>
            </a:r>
          </a:p>
        </p:txBody>
      </p:sp>
      <p:sp>
        <p:nvSpPr>
          <p:cNvPr id="3" name="Content Placeholder 2"/>
          <p:cNvSpPr>
            <a:spLocks noGrp="1"/>
          </p:cNvSpPr>
          <p:nvPr>
            <p:ph idx="1"/>
          </p:nvPr>
        </p:nvSpPr>
        <p:spPr/>
        <p:txBody>
          <a:bodyPr>
            <a:noAutofit/>
          </a:bodyPr>
          <a:lstStyle/>
          <a:p>
            <a:endParaRPr/>
          </a:p>
          <a:p>
            <a:r>
              <a:t>Focus: Optimization and finalization</a:t>
            </a:r>
          </a:p>
          <a:p>
            <a:r>
              <a:t>Signals: All available channels optimally combined</a:t>
            </a:r>
          </a:p>
          <a:p>
            <a:r>
              <a:t>Features: Optimized feature set</a:t>
            </a:r>
          </a:p>
          <a:p>
            <a:pPr lvl="1"/>
            <a:r>
              <a:t>Cross-validation for robustness</a:t>
            </a:r>
          </a:p>
          <a:p>
            <a:r>
              <a:t>Classifier: Optimized Random Forest</a:t>
            </a:r>
          </a:p>
          <a:p>
            <a:pPr lvl="1"/>
            <a:r>
              <a:t>Hyperparameter tuning, ensemble methods</a:t>
            </a:r>
          </a:p>
          <a:p>
            <a:r>
              <a:t>Deliverables:</a:t>
            </a:r>
          </a:p>
          <a:p>
            <a:pPr lvl="1"/>
            <a:r>
              <a:t>Final competition submission</a:t>
            </a:r>
          </a:p>
          <a:p>
            <a:pPr lvl="1"/>
            <a:r>
              <a:t>Complete technical report</a:t>
            </a:r>
          </a:p>
          <a:p>
            <a:pPr lvl="1"/>
            <a:r>
              <a:t>Project documentation and presentation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Project Management:</a:t>
            </a:r>
          </a:p>
          <a:p>
            <a:r>
              <a:rPr sz="3200" dirty="0"/>
              <a:t>Using </a:t>
            </a:r>
            <a:r>
              <a:rPr sz="3200" dirty="0" err="1"/>
              <a:t>ClickUp</a:t>
            </a:r>
            <a:endParaRPr sz="3200" dirty="0"/>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Why Project Management Tools?</a:t>
            </a:r>
          </a:p>
        </p:txBody>
      </p:sp>
      <p:sp>
        <p:nvSpPr>
          <p:cNvPr id="3" name="Content Placeholder 2"/>
          <p:cNvSpPr>
            <a:spLocks noGrp="1"/>
          </p:cNvSpPr>
          <p:nvPr>
            <p:ph idx="1"/>
          </p:nvPr>
        </p:nvSpPr>
        <p:spPr/>
        <p:txBody>
          <a:bodyPr>
            <a:noAutofit/>
          </a:bodyPr>
          <a:lstStyle/>
          <a:p>
            <a:endParaRPr dirty="0"/>
          </a:p>
          <a:p>
            <a:r>
              <a:rPr dirty="0"/>
              <a:t>Essential for team collaboration and coordination</a:t>
            </a:r>
          </a:p>
          <a:p>
            <a:pPr lvl="1"/>
            <a:r>
              <a:rPr dirty="0"/>
              <a:t>Track who is doing what and when</a:t>
            </a:r>
          </a:p>
          <a:p>
            <a:pPr lvl="1"/>
            <a:r>
              <a:rPr dirty="0"/>
              <a:t>Visualize progress and identify blockers</a:t>
            </a:r>
          </a:p>
          <a:p>
            <a:pPr lvl="1"/>
            <a:r>
              <a:rPr dirty="0"/>
              <a:t>Maintain accountability and transparency</a:t>
            </a:r>
          </a:p>
          <a:p>
            <a:r>
              <a:rPr dirty="0"/>
              <a:t>Professional skill development:</a:t>
            </a:r>
          </a:p>
          <a:p>
            <a:pPr lvl="1"/>
            <a:r>
              <a:rPr dirty="0"/>
              <a:t>Industry standard practice</a:t>
            </a:r>
          </a:p>
          <a:p>
            <a:pPr lvl="1"/>
            <a:r>
              <a:rPr dirty="0"/>
              <a:t>Critical for remote/distributed teams</a:t>
            </a:r>
          </a:p>
          <a:p>
            <a:r>
              <a:rPr dirty="0"/>
              <a:t>Required for assessment (grading checkpoints)</a:t>
            </a:r>
          </a:p>
          <a:p>
            <a:pPr lvl="1"/>
            <a:r>
              <a:rPr dirty="0"/>
              <a:t>Instructor reviews your </a:t>
            </a:r>
            <a:r>
              <a:rPr dirty="0" err="1"/>
              <a:t>ClickUp</a:t>
            </a:r>
            <a:r>
              <a:rPr dirty="0"/>
              <a:t> at each milestone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err="1"/>
              <a:t>ClickUp</a:t>
            </a:r>
            <a:r>
              <a:rPr sz="3200" dirty="0"/>
              <a:t> Setup (Project Manager Task)</a:t>
            </a:r>
          </a:p>
        </p:txBody>
      </p:sp>
      <p:sp>
        <p:nvSpPr>
          <p:cNvPr id="3" name="Content Placeholder 2"/>
          <p:cNvSpPr>
            <a:spLocks noGrp="1"/>
          </p:cNvSpPr>
          <p:nvPr>
            <p:ph idx="1"/>
          </p:nvPr>
        </p:nvSpPr>
        <p:spPr/>
        <p:txBody>
          <a:bodyPr>
            <a:noAutofit/>
          </a:bodyPr>
          <a:lstStyle/>
          <a:p>
            <a:endParaRPr/>
          </a:p>
          <a:p>
            <a:r>
              <a:t>1. Designate one team member as Project Manager</a:t>
            </a:r>
          </a:p>
          <a:p>
            <a:pPr lvl="1"/>
            <a:r>
              <a:t>Role can rotate between iterations</a:t>
            </a:r>
          </a:p>
          <a:p>
            <a:r>
              <a:t>2. Create workspace: CM2013_Sleep_Scoring_Group[X]</a:t>
            </a:r>
          </a:p>
          <a:p>
            <a:r>
              <a:t>3. Add all team members with edit access</a:t>
            </a:r>
          </a:p>
          <a:p>
            <a:r>
              <a:t>4. ⚠️ MANDATORY: Add instructor as viewer</a:t>
            </a:r>
          </a:p>
          <a:p>
            <a:r>
              <a:t>5. Create sprint folders:</a:t>
            </a:r>
          </a:p>
          <a:p>
            <a:pPr lvl="1"/>
            <a:r>
              <a:t>Iteration 1: Basic EEG (Due: Oct 31, 2025)</a:t>
            </a:r>
          </a:p>
          <a:p>
            <a:pPr lvl="1"/>
            <a:r>
              <a:t>Iteration 2: EEG+EOG (Due: Nov 19, 2025)</a:t>
            </a:r>
          </a:p>
          <a:p>
            <a:pPr lvl="1"/>
            <a:r>
              <a:t>Iteration 3: EEG+EOG+EMG (Due: Dec 5, 2025)</a:t>
            </a:r>
          </a:p>
          <a:p>
            <a:pPr lvl="1"/>
            <a:r>
              <a:t>Iteration 4: Full System (Due: Dec 18, 2025)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Task Organization in </a:t>
            </a:r>
            <a:r>
              <a:rPr sz="3200" dirty="0" err="1"/>
              <a:t>ClickUp</a:t>
            </a:r>
            <a:endParaRPr sz="3200" dirty="0"/>
          </a:p>
        </p:txBody>
      </p:sp>
      <p:sp>
        <p:nvSpPr>
          <p:cNvPr id="3" name="Content Placeholder 2"/>
          <p:cNvSpPr>
            <a:spLocks noGrp="1"/>
          </p:cNvSpPr>
          <p:nvPr>
            <p:ph idx="1"/>
          </p:nvPr>
        </p:nvSpPr>
        <p:spPr/>
        <p:txBody>
          <a:bodyPr>
            <a:noAutofit/>
          </a:bodyPr>
          <a:lstStyle/>
          <a:p>
            <a:endParaRPr/>
          </a:p>
          <a:p>
            <a:r>
              <a:t>Create tags for organization (free version):</a:t>
            </a:r>
          </a:p>
          <a:p>
            <a:pPr lvl="1"/>
            <a:r>
              <a:t>Priority: 🔴 HIGH, 🟡 MEDIUM, 🟢 LOW</a:t>
            </a:r>
          </a:p>
          <a:p>
            <a:pPr lvl="1"/>
            <a:r>
              <a:t>Signals: #EEG, #EOG, #EMG</a:t>
            </a:r>
          </a:p>
          <a:p>
            <a:pPr lvl="1"/>
            <a:r>
              <a:t>Components: #preprocessing, #features, #classification</a:t>
            </a:r>
          </a:p>
          <a:p>
            <a:pPr lvl="1"/>
            <a:r>
              <a:t>Status: #BLOCKED, #NEEDS-REVIEW, #BUG</a:t>
            </a:r>
          </a:p>
          <a:p>
            <a:r>
              <a:t>Task workflow:</a:t>
            </a:r>
          </a:p>
          <a:p>
            <a:pPr lvl="1"/>
            <a:r>
              <a:t>To Do → In Progress → Review → Testing → Complete</a:t>
            </a:r>
          </a:p>
          <a:p>
            <a:r>
              <a:t>Each task must have:</a:t>
            </a:r>
          </a:p>
          <a:p>
            <a:pPr lvl="1"/>
            <a:r>
              <a:t>Clear title: [Component] Specific action</a:t>
            </a:r>
          </a:p>
          <a:p>
            <a:pPr lvl="1"/>
            <a:r>
              <a:t>Assignee, due date, priority, description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Daily Standups (via </a:t>
            </a:r>
            <a:r>
              <a:rPr sz="3200" dirty="0" err="1"/>
              <a:t>ClickUp</a:t>
            </a:r>
            <a:r>
              <a:rPr sz="3200" dirty="0"/>
              <a:t>)</a:t>
            </a:r>
          </a:p>
        </p:txBody>
      </p:sp>
      <p:sp>
        <p:nvSpPr>
          <p:cNvPr id="3" name="Content Placeholder 2"/>
          <p:cNvSpPr>
            <a:spLocks noGrp="1"/>
          </p:cNvSpPr>
          <p:nvPr>
            <p:ph idx="1"/>
          </p:nvPr>
        </p:nvSpPr>
        <p:spPr/>
        <p:txBody>
          <a:bodyPr>
            <a:noAutofit/>
          </a:bodyPr>
          <a:lstStyle/>
          <a:p>
            <a:endParaRPr/>
          </a:p>
          <a:p>
            <a:r>
              <a:t>Each team member posts daily update as task comment:</a:t>
            </a:r>
          </a:p>
          <a:p>
            <a:endParaRPr/>
          </a:p>
          <a:p>
            <a:r>
              <a:t>Format:</a:t>
            </a:r>
          </a:p>
          <a:p>
            <a:pPr lvl="1"/>
            <a:r>
              <a:t>"Today: [what I did]</a:t>
            </a:r>
          </a:p>
          <a:p>
            <a:pPr lvl="1"/>
            <a:r>
              <a:t>Tomorrow: [what I'll do]</a:t>
            </a:r>
          </a:p>
          <a:p>
            <a:pPr lvl="1"/>
            <a:r>
              <a:t>Blockers: [any issues]"</a:t>
            </a:r>
          </a:p>
          <a:p>
            <a:endParaRPr/>
          </a:p>
          <a:p>
            <a:r>
              <a:t>Benefits:</a:t>
            </a:r>
          </a:p>
          <a:p>
            <a:pPr lvl="1"/>
            <a:r>
              <a:t>Keep everyone informed without meetings</a:t>
            </a:r>
          </a:p>
          <a:p>
            <a:pPr lvl="1"/>
            <a:r>
              <a:t>Identify problems early</a:t>
            </a:r>
          </a:p>
          <a:p>
            <a:pPr lvl="1"/>
            <a:r>
              <a:t>Build accountability and momentum</a:t>
            </a:r>
          </a:p>
          <a:p>
            <a:pPr lvl="1"/>
            <a:r>
              <a:t>Tag PM if blocked: @mention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Project Overview</a:t>
            </a:r>
          </a:p>
        </p:txBody>
      </p:sp>
      <p:sp>
        <p:nvSpPr>
          <p:cNvPr id="3" name="Content Placeholder 2"/>
          <p:cNvSpPr>
            <a:spLocks noGrp="1"/>
          </p:cNvSpPr>
          <p:nvPr>
            <p:ph idx="1"/>
          </p:nvPr>
        </p:nvSpPr>
        <p:spPr/>
        <p:txBody>
          <a:bodyPr>
            <a:noAutofit/>
          </a:bodyPr>
          <a:lstStyle/>
          <a:p>
            <a:endParaRPr dirty="0"/>
          </a:p>
          <a:p>
            <a:r>
              <a:rPr dirty="0"/>
              <a:t>Goal: Develop an automatic sleep scoring system</a:t>
            </a:r>
          </a:p>
          <a:p>
            <a:pPr lvl="1"/>
            <a:r>
              <a:rPr dirty="0"/>
              <a:t>Multi-signal </a:t>
            </a:r>
            <a:r>
              <a:rPr dirty="0" err="1"/>
              <a:t>biosignal</a:t>
            </a:r>
            <a:r>
              <a:rPr dirty="0"/>
              <a:t> processing (EEG, EOG, EMG)</a:t>
            </a:r>
          </a:p>
          <a:p>
            <a:pPr lvl="1"/>
            <a:r>
              <a:rPr dirty="0"/>
              <a:t>Machine learning classification of 5 sleep stages</a:t>
            </a:r>
          </a:p>
          <a:p>
            <a:r>
              <a:rPr dirty="0"/>
              <a:t>Duration: 10 weeks with 4 iterations</a:t>
            </a:r>
          </a:p>
          <a:p>
            <a:r>
              <a:rPr dirty="0"/>
              <a:t>Team-based development (3 members per group)</a:t>
            </a:r>
          </a:p>
          <a:p>
            <a:r>
              <a:rPr dirty="0"/>
              <a:t>Deliverables:</a:t>
            </a:r>
          </a:p>
          <a:p>
            <a:pPr lvl="1"/>
            <a:r>
              <a:rPr dirty="0"/>
              <a:t>Working code (Python/MATLAB)</a:t>
            </a:r>
          </a:p>
          <a:p>
            <a:pPr lvl="1"/>
            <a:r>
              <a:rPr dirty="0"/>
              <a:t>Technical report (15 pages max)</a:t>
            </a:r>
          </a:p>
          <a:p>
            <a:pPr lvl="1"/>
            <a:r>
              <a:rPr dirty="0"/>
              <a:t>Project management documentation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err="1"/>
              <a:t>ClickUp</a:t>
            </a:r>
            <a:r>
              <a:rPr sz="3200" dirty="0"/>
              <a:t> Grading Checkpoints</a:t>
            </a:r>
          </a:p>
        </p:txBody>
      </p:sp>
      <p:sp>
        <p:nvSpPr>
          <p:cNvPr id="3" name="Content Placeholder 2"/>
          <p:cNvSpPr>
            <a:spLocks noGrp="1"/>
          </p:cNvSpPr>
          <p:nvPr>
            <p:ph idx="1"/>
          </p:nvPr>
        </p:nvSpPr>
        <p:spPr/>
        <p:txBody>
          <a:bodyPr>
            <a:noAutofit/>
          </a:bodyPr>
          <a:lstStyle/>
          <a:p>
            <a:endParaRPr/>
          </a:p>
          <a:p>
            <a:r>
              <a:t>Instructor will review your ClickUp at:</a:t>
            </a:r>
          </a:p>
          <a:p>
            <a:endParaRPr/>
          </a:p>
          <a:p>
            <a:r>
              <a:t>✓ October 31, 2025 - Iteration 1 complete</a:t>
            </a:r>
          </a:p>
          <a:p>
            <a:r>
              <a:t>✓ November 19, 2025 - Iteration 2 complete</a:t>
            </a:r>
          </a:p>
          <a:p>
            <a:r>
              <a:t>✓ December 5, 2025 - Iteration 3 complete</a:t>
            </a:r>
          </a:p>
          <a:p>
            <a:r>
              <a:t>✓ December 18, 2025 - Final delivery</a:t>
            </a:r>
          </a:p>
          <a:p>
            <a:endParaRPr/>
          </a:p>
          <a:p>
            <a:r>
              <a:t>What is evaluated:</a:t>
            </a:r>
          </a:p>
          <a:p>
            <a:pPr lvl="1"/>
            <a:r>
              <a:t>Task organization and clarity</a:t>
            </a:r>
          </a:p>
          <a:p>
            <a:pPr lvl="1"/>
            <a:r>
              <a:t>Regular updates and progress</a:t>
            </a:r>
          </a:p>
          <a:p>
            <a:pPr lvl="1"/>
            <a:r>
              <a:t>Team communication and collaboration</a:t>
            </a:r>
          </a:p>
          <a:p>
            <a:pPr lvl="1"/>
            <a:r>
              <a:t>Problem-solving and adaptability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Python Jumpstart:</a:t>
            </a:r>
          </a:p>
          <a:p>
            <a:r>
              <a:rPr sz="3200" dirty="0"/>
              <a:t>Project Structure &amp; Usage</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Python Jumpstart: What's Provided</a:t>
            </a:r>
          </a:p>
        </p:txBody>
      </p:sp>
      <p:sp>
        <p:nvSpPr>
          <p:cNvPr id="3" name="Content Placeholder 2"/>
          <p:cNvSpPr>
            <a:spLocks noGrp="1"/>
          </p:cNvSpPr>
          <p:nvPr>
            <p:ph idx="1"/>
          </p:nvPr>
        </p:nvSpPr>
        <p:spPr/>
        <p:txBody>
          <a:bodyPr>
            <a:noAutofit/>
          </a:bodyPr>
          <a:lstStyle/>
          <a:p>
            <a:endParaRPr/>
          </a:p>
          <a:p>
            <a:r>
              <a:t>⚠️ Structure and examples ONLY - not complete solution!</a:t>
            </a:r>
          </a:p>
          <a:p>
            <a:endParaRPr/>
          </a:p>
          <a:p>
            <a:r>
              <a:t>Provided:</a:t>
            </a:r>
          </a:p>
          <a:p>
            <a:pPr lvl="1"/>
            <a:r>
              <a:t>Modular project structure (src/ directory)</a:t>
            </a:r>
          </a:p>
          <a:p>
            <a:pPr lvl="1"/>
            <a:r>
              <a:t>Configuration system (config.py)</a:t>
            </a:r>
          </a:p>
          <a:p>
            <a:pPr lvl="1"/>
            <a:r>
              <a:t>Basic filter example (lowpass at 40Hz)</a:t>
            </a:r>
          </a:p>
          <a:p>
            <a:pPr lvl="1"/>
            <a:r>
              <a:t>3 simple features (mean, median, std)</a:t>
            </a:r>
          </a:p>
          <a:p>
            <a:pPr lvl="1"/>
            <a:r>
              <a:t>Basic k-NN classifier with train/test split</a:t>
            </a:r>
          </a:p>
          <a:p>
            <a:pPr lvl="1"/>
            <a:r>
              <a:t>Caching system for efficiency</a:t>
            </a:r>
          </a:p>
          <a:p>
            <a:pPr lvl="1"/>
            <a:r>
              <a:t>Testing framework (pytest)</a:t>
            </a:r>
          </a:p>
          <a:p>
            <a:pPr lvl="1"/>
            <a:r>
              <a:t>Google Colab notebook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Python Project Structure</a:t>
            </a:r>
          </a:p>
        </p:txBody>
      </p:sp>
      <p:sp>
        <p:nvSpPr>
          <p:cNvPr id="3" name="Content Placeholder 2"/>
          <p:cNvSpPr>
            <a:spLocks noGrp="1"/>
          </p:cNvSpPr>
          <p:nvPr>
            <p:ph idx="1"/>
          </p:nvPr>
        </p:nvSpPr>
        <p:spPr/>
        <p:txBody>
          <a:bodyPr>
            <a:noAutofit/>
          </a:bodyPr>
          <a:lstStyle/>
          <a:p>
            <a:endParaRPr/>
          </a:p>
          <a:p>
            <a:r>
              <a:t>Python/</a:t>
            </a:r>
          </a:p>
          <a:p>
            <a:pPr lvl="1"/>
            <a:r>
              <a:t>src/ - Core modules:</a:t>
            </a:r>
          </a:p>
          <a:p>
            <a:pPr lvl="2"/>
            <a:r>
              <a:t>data_loader.py - Load EDF/XML files</a:t>
            </a:r>
          </a:p>
          <a:p>
            <a:pPr lvl="2"/>
            <a:r>
              <a:t>preprocessing.py - Signal filtering</a:t>
            </a:r>
          </a:p>
          <a:p>
            <a:pPr lvl="2"/>
            <a:r>
              <a:t>feature_extraction.py - Extract features</a:t>
            </a:r>
          </a:p>
          <a:p>
            <a:pPr lvl="2"/>
            <a:r>
              <a:t>feature_selection.py - Select best features</a:t>
            </a:r>
          </a:p>
          <a:p>
            <a:pPr lvl="2"/>
            <a:r>
              <a:t>classification.py - ML classifiers</a:t>
            </a:r>
          </a:p>
          <a:p>
            <a:pPr lvl="2"/>
            <a:r>
              <a:t>visualization.py - Plot results</a:t>
            </a:r>
          </a:p>
          <a:p>
            <a:pPr lvl="2"/>
            <a:r>
              <a:t>report.py - Generate reports</a:t>
            </a:r>
          </a:p>
          <a:p>
            <a:pPr lvl="1"/>
            <a:r>
              <a:t>main.py - Training pipeline orchestration</a:t>
            </a:r>
          </a:p>
          <a:p>
            <a:pPr lvl="1"/>
            <a:r>
              <a:t>run_inference.py - Generate predictions</a:t>
            </a:r>
          </a:p>
          <a:p>
            <a:pPr lvl="1"/>
            <a:r>
              <a:t>config.py - Central configuration</a:t>
            </a:r>
          </a:p>
          <a:p>
            <a:pPr lvl="1"/>
            <a:r>
              <a:t>colab_notebook.ipynb - Run in Google Colab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System Architecture - Data Flow</a:t>
            </a:r>
          </a:p>
        </p:txBody>
      </p:sp>
      <p:sp>
        <p:nvSpPr>
          <p:cNvPr id="3" name="Rounded Rectangle 2"/>
          <p:cNvSpPr/>
          <p:nvPr/>
        </p:nvSpPr>
        <p:spPr>
          <a:xfrm>
            <a:off x="2438400" y="1645920"/>
            <a:ext cx="7315200" cy="914400"/>
          </a:xfrm>
          <a:prstGeom prst="roundRect">
            <a:avLst/>
          </a:prstGeom>
          <a:solidFill>
            <a:srgbClr val="4472C4"/>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2621281" y="1737360"/>
            <a:ext cx="1199367" cy="338554"/>
          </a:xfrm>
          <a:prstGeom prst="rect">
            <a:avLst/>
          </a:prstGeom>
          <a:noFill/>
        </p:spPr>
        <p:txBody>
          <a:bodyPr wrap="none">
            <a:spAutoFit/>
          </a:bodyPr>
          <a:lstStyle/>
          <a:p>
            <a:pPr>
              <a:defRPr sz="1600" b="1">
                <a:solidFill>
                  <a:srgbClr val="FFFFFF"/>
                </a:solidFill>
              </a:defRPr>
            </a:pPr>
            <a:r>
              <a:rPr sz="1600"/>
              <a:t>Data Layer</a:t>
            </a:r>
          </a:p>
        </p:txBody>
      </p:sp>
      <p:sp>
        <p:nvSpPr>
          <p:cNvPr id="5" name="TextBox 4"/>
          <p:cNvSpPr txBox="1"/>
          <p:nvPr/>
        </p:nvSpPr>
        <p:spPr>
          <a:xfrm>
            <a:off x="4949693" y="2103121"/>
            <a:ext cx="2292614" cy="276999"/>
          </a:xfrm>
          <a:prstGeom prst="rect">
            <a:avLst/>
          </a:prstGeom>
          <a:noFill/>
        </p:spPr>
        <p:txBody>
          <a:bodyPr wrap="none">
            <a:spAutoFit/>
          </a:bodyPr>
          <a:lstStyle/>
          <a:p>
            <a:pPr algn="ctr">
              <a:defRPr sz="1200">
                <a:solidFill>
                  <a:srgbClr val="FFFFFF"/>
                </a:solidFill>
              </a:defRPr>
            </a:pPr>
            <a:r>
              <a:rPr sz="1200"/>
              <a:t>EDF Files  |  XML Files  |  Cache</a:t>
            </a:r>
          </a:p>
        </p:txBody>
      </p:sp>
      <p:sp>
        <p:nvSpPr>
          <p:cNvPr id="6" name="Down Arrow 5"/>
          <p:cNvSpPr/>
          <p:nvPr/>
        </p:nvSpPr>
        <p:spPr>
          <a:xfrm>
            <a:off x="5958840" y="2606040"/>
            <a:ext cx="274320" cy="13716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ounded Rectangle 6"/>
          <p:cNvSpPr/>
          <p:nvPr/>
        </p:nvSpPr>
        <p:spPr>
          <a:xfrm>
            <a:off x="2438400" y="2743200"/>
            <a:ext cx="7315200" cy="914400"/>
          </a:xfrm>
          <a:prstGeom prst="roundRect">
            <a:avLst/>
          </a:prstGeom>
          <a:solidFill>
            <a:srgbClr val="70AD47"/>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621281" y="2834640"/>
            <a:ext cx="1790875" cy="338554"/>
          </a:xfrm>
          <a:prstGeom prst="rect">
            <a:avLst/>
          </a:prstGeom>
          <a:noFill/>
        </p:spPr>
        <p:txBody>
          <a:bodyPr wrap="none">
            <a:spAutoFit/>
          </a:bodyPr>
          <a:lstStyle/>
          <a:p>
            <a:pPr>
              <a:defRPr sz="1600" b="1">
                <a:solidFill>
                  <a:srgbClr val="FFFFFF"/>
                </a:solidFill>
              </a:defRPr>
            </a:pPr>
            <a:r>
              <a:rPr sz="1600"/>
              <a:t>Processing Layer</a:t>
            </a:r>
          </a:p>
        </p:txBody>
      </p:sp>
      <p:sp>
        <p:nvSpPr>
          <p:cNvPr id="9" name="TextBox 8"/>
          <p:cNvSpPr txBox="1"/>
          <p:nvPr/>
        </p:nvSpPr>
        <p:spPr>
          <a:xfrm>
            <a:off x="4147390" y="3200401"/>
            <a:ext cx="3897221" cy="276999"/>
          </a:xfrm>
          <a:prstGeom prst="rect">
            <a:avLst/>
          </a:prstGeom>
          <a:noFill/>
        </p:spPr>
        <p:txBody>
          <a:bodyPr wrap="none">
            <a:spAutoFit/>
          </a:bodyPr>
          <a:lstStyle/>
          <a:p>
            <a:pPr algn="ctr">
              <a:defRPr sz="1200">
                <a:solidFill>
                  <a:srgbClr val="FFFFFF"/>
                </a:solidFill>
              </a:defRPr>
            </a:pPr>
            <a:r>
              <a:rPr sz="1200"/>
              <a:t>Data Loading  |  Preprocessing  |  Features  |  Selection</a:t>
            </a:r>
          </a:p>
        </p:txBody>
      </p:sp>
      <p:sp>
        <p:nvSpPr>
          <p:cNvPr id="10" name="Down Arrow 9"/>
          <p:cNvSpPr/>
          <p:nvPr/>
        </p:nvSpPr>
        <p:spPr>
          <a:xfrm>
            <a:off x="5958840" y="3703320"/>
            <a:ext cx="274320" cy="13716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ounded Rectangle 10"/>
          <p:cNvSpPr/>
          <p:nvPr/>
        </p:nvSpPr>
        <p:spPr>
          <a:xfrm>
            <a:off x="2438400" y="3840480"/>
            <a:ext cx="7315200" cy="914400"/>
          </a:xfrm>
          <a:prstGeom prst="roundRect">
            <a:avLst/>
          </a:prstGeom>
          <a:solidFill>
            <a:srgbClr val="ED7D3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2621281" y="3931920"/>
            <a:ext cx="1861407" cy="338554"/>
          </a:xfrm>
          <a:prstGeom prst="rect">
            <a:avLst/>
          </a:prstGeom>
          <a:noFill/>
        </p:spPr>
        <p:txBody>
          <a:bodyPr wrap="none">
            <a:spAutoFit/>
          </a:bodyPr>
          <a:lstStyle/>
          <a:p>
            <a:pPr>
              <a:defRPr sz="1600" b="1">
                <a:solidFill>
                  <a:srgbClr val="FFFFFF"/>
                </a:solidFill>
              </a:defRPr>
            </a:pPr>
            <a:r>
              <a:rPr sz="1600"/>
              <a:t>Intelligence Layer</a:t>
            </a:r>
          </a:p>
        </p:txBody>
      </p:sp>
      <p:sp>
        <p:nvSpPr>
          <p:cNvPr id="13" name="TextBox 12"/>
          <p:cNvSpPr txBox="1"/>
          <p:nvPr/>
        </p:nvSpPr>
        <p:spPr>
          <a:xfrm>
            <a:off x="5198158" y="4297681"/>
            <a:ext cx="1795684" cy="276999"/>
          </a:xfrm>
          <a:prstGeom prst="rect">
            <a:avLst/>
          </a:prstGeom>
          <a:noFill/>
        </p:spPr>
        <p:txBody>
          <a:bodyPr wrap="none">
            <a:spAutoFit/>
          </a:bodyPr>
          <a:lstStyle/>
          <a:p>
            <a:pPr algn="ctr">
              <a:defRPr sz="1200">
                <a:solidFill>
                  <a:srgbClr val="FFFFFF"/>
                </a:solidFill>
              </a:defRPr>
            </a:pPr>
            <a:r>
              <a:rPr sz="1200"/>
              <a:t>Classifiers  |  Evaluation</a:t>
            </a:r>
          </a:p>
        </p:txBody>
      </p:sp>
      <p:sp>
        <p:nvSpPr>
          <p:cNvPr id="14" name="Down Arrow 13"/>
          <p:cNvSpPr/>
          <p:nvPr/>
        </p:nvSpPr>
        <p:spPr>
          <a:xfrm>
            <a:off x="5958840" y="4800600"/>
            <a:ext cx="274320" cy="13716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ounded Rectangle 14"/>
          <p:cNvSpPr/>
          <p:nvPr/>
        </p:nvSpPr>
        <p:spPr>
          <a:xfrm>
            <a:off x="2438400" y="4937760"/>
            <a:ext cx="7315200" cy="914400"/>
          </a:xfrm>
          <a:prstGeom prst="roundRect">
            <a:avLst/>
          </a:prstGeom>
          <a:solidFill>
            <a:srgbClr val="A5A5A5"/>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2621280" y="5029200"/>
            <a:ext cx="1439818" cy="338554"/>
          </a:xfrm>
          <a:prstGeom prst="rect">
            <a:avLst/>
          </a:prstGeom>
          <a:noFill/>
        </p:spPr>
        <p:txBody>
          <a:bodyPr wrap="none">
            <a:spAutoFit/>
          </a:bodyPr>
          <a:lstStyle/>
          <a:p>
            <a:pPr>
              <a:defRPr sz="1600" b="1">
                <a:solidFill>
                  <a:srgbClr val="FFFFFF"/>
                </a:solidFill>
              </a:defRPr>
            </a:pPr>
            <a:r>
              <a:rPr sz="1600"/>
              <a:t>Output Layer</a:t>
            </a:r>
          </a:p>
        </p:txBody>
      </p:sp>
      <p:sp>
        <p:nvSpPr>
          <p:cNvPr id="17" name="TextBox 16"/>
          <p:cNvSpPr txBox="1"/>
          <p:nvPr/>
        </p:nvSpPr>
        <p:spPr>
          <a:xfrm>
            <a:off x="4851909" y="5394961"/>
            <a:ext cx="2488182" cy="276999"/>
          </a:xfrm>
          <a:prstGeom prst="rect">
            <a:avLst/>
          </a:prstGeom>
          <a:noFill/>
        </p:spPr>
        <p:txBody>
          <a:bodyPr wrap="none">
            <a:spAutoFit/>
          </a:bodyPr>
          <a:lstStyle/>
          <a:p>
            <a:pPr algn="ctr">
              <a:defRPr sz="1200">
                <a:solidFill>
                  <a:srgbClr val="FFFFFF"/>
                </a:solidFill>
              </a:defRPr>
            </a:pPr>
            <a:r>
              <a:rPr sz="1200"/>
              <a:t>Results  |  Visualization  |  Reports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Configuration System (config.py)</a:t>
            </a:r>
          </a:p>
        </p:txBody>
      </p:sp>
      <p:sp>
        <p:nvSpPr>
          <p:cNvPr id="3" name="Content Placeholder 2"/>
          <p:cNvSpPr>
            <a:spLocks noGrp="1"/>
          </p:cNvSpPr>
          <p:nvPr>
            <p:ph idx="1"/>
          </p:nvPr>
        </p:nvSpPr>
        <p:spPr/>
        <p:txBody>
          <a:bodyPr>
            <a:noAutofit/>
          </a:bodyPr>
          <a:lstStyle/>
          <a:p>
            <a:endParaRPr/>
          </a:p>
          <a:p>
            <a:r>
              <a:t>Central control for the entire pipeline</a:t>
            </a:r>
          </a:p>
          <a:p>
            <a:endParaRPr/>
          </a:p>
          <a:p>
            <a:r>
              <a:t>Key settings:</a:t>
            </a:r>
          </a:p>
          <a:p>
            <a:pPr lvl="1"/>
            <a:r>
              <a:t>CURRENT_ITERATION (1-4) - Controls which features/algorithms</a:t>
            </a:r>
          </a:p>
          <a:p>
            <a:pPr lvl="1"/>
            <a:r>
              <a:t>USE_CACHE (True/False) - Speed up development</a:t>
            </a:r>
          </a:p>
          <a:p>
            <a:pPr lvl="1"/>
            <a:r>
              <a:t>File paths - Data directories</a:t>
            </a:r>
          </a:p>
          <a:p>
            <a:pPr lvl="1"/>
            <a:r>
              <a:t>Preprocessing parameters - Filter frequencies</a:t>
            </a:r>
          </a:p>
          <a:p>
            <a:pPr lvl="1"/>
            <a:r>
              <a:t>Model hyperparameters - Classifier settings</a:t>
            </a:r>
          </a:p>
          <a:p>
            <a:endParaRPr/>
          </a:p>
          <a:p>
            <a:r>
              <a:t>Benefits:</a:t>
            </a:r>
          </a:p>
          <a:p>
            <a:pPr lvl="1"/>
            <a:r>
              <a:t>Easy to switch between iterations</a:t>
            </a:r>
          </a:p>
          <a:p>
            <a:pPr lvl="1"/>
            <a:r>
              <a:t>Consistent settings across team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Running the Training Pipeline</a:t>
            </a:r>
          </a:p>
        </p:txBody>
      </p:sp>
      <p:sp>
        <p:nvSpPr>
          <p:cNvPr id="3" name="Content Placeholder 2"/>
          <p:cNvSpPr>
            <a:spLocks noGrp="1"/>
          </p:cNvSpPr>
          <p:nvPr>
            <p:ph idx="1"/>
          </p:nvPr>
        </p:nvSpPr>
        <p:spPr/>
        <p:txBody>
          <a:bodyPr>
            <a:noAutofit/>
          </a:bodyPr>
          <a:lstStyle/>
          <a:p>
            <a:endParaRPr/>
          </a:p>
          <a:p>
            <a:r>
              <a:t>1. Setup (first time only):</a:t>
            </a:r>
          </a:p>
          <a:p>
            <a:pPr lvl="1"/>
            <a:r>
              <a:t>pip install -r requirements.txt</a:t>
            </a:r>
          </a:p>
          <a:p>
            <a:endParaRPr/>
          </a:p>
          <a:p>
            <a:r>
              <a:t>2. Verify setup:</a:t>
            </a:r>
          </a:p>
          <a:p>
            <a:pPr lvl="1"/>
            <a:r>
              <a:t>python -m pytest tests/ -v</a:t>
            </a:r>
          </a:p>
          <a:p>
            <a:endParaRPr/>
          </a:p>
          <a:p>
            <a:r>
              <a:t>3. Run training pipeline:</a:t>
            </a:r>
          </a:p>
          <a:p>
            <a:pPr lvl="1"/>
            <a:r>
              <a:t>python main.py</a:t>
            </a:r>
          </a:p>
          <a:p>
            <a:endParaRPr/>
          </a:p>
          <a:p>
            <a:r>
              <a:t>4. Run inference (generate submission):</a:t>
            </a:r>
          </a:p>
          <a:p>
            <a:pPr lvl="1"/>
            <a:r>
              <a:t>python run_inference.py</a:t>
            </a:r>
          </a:p>
          <a:p>
            <a:pPr lvl="1"/>
            <a:r>
              <a:t>Creates submission.csv in data/ directory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Caching System for Efficiency</a:t>
            </a:r>
          </a:p>
        </p:txBody>
      </p:sp>
      <p:sp>
        <p:nvSpPr>
          <p:cNvPr id="3" name="Content Placeholder 2"/>
          <p:cNvSpPr>
            <a:spLocks noGrp="1"/>
          </p:cNvSpPr>
          <p:nvPr>
            <p:ph idx="1"/>
          </p:nvPr>
        </p:nvSpPr>
        <p:spPr/>
        <p:txBody>
          <a:bodyPr>
            <a:noAutofit/>
          </a:bodyPr>
          <a:lstStyle/>
          <a:p>
            <a:endParaRPr/>
          </a:p>
          <a:p>
            <a:r>
              <a:t>Why caching?</a:t>
            </a:r>
          </a:p>
          <a:p>
            <a:pPr lvl="1"/>
            <a:r>
              <a:t>Preprocessing is slow (minutes per file)</a:t>
            </a:r>
          </a:p>
          <a:p>
            <a:pPr lvl="1"/>
            <a:r>
              <a:t>Feature extraction takes time</a:t>
            </a:r>
          </a:p>
          <a:p>
            <a:pPr lvl="1"/>
            <a:r>
              <a:t>Don't repeat work during development</a:t>
            </a:r>
          </a:p>
          <a:p>
            <a:endParaRPr/>
          </a:p>
          <a:p>
            <a:r>
              <a:t>How it works:</a:t>
            </a:r>
          </a:p>
          <a:p>
            <a:pPr lvl="1"/>
            <a:r>
              <a:t>Results saved to cache/ directory</a:t>
            </a:r>
          </a:p>
          <a:p>
            <a:pPr lvl="1"/>
            <a:r>
              <a:t>Automatically reused on next run</a:t>
            </a:r>
          </a:p>
          <a:p>
            <a:pPr lvl="1"/>
            <a:r>
              <a:t>Control with USE_CACHE in config.py</a:t>
            </a:r>
          </a:p>
          <a:p>
            <a:endParaRPr/>
          </a:p>
          <a:p>
            <a:r>
              <a:t>When to clear cache:</a:t>
            </a:r>
          </a:p>
          <a:p>
            <a:pPr lvl="1"/>
            <a:r>
              <a:t>Changed preprocessing parameters</a:t>
            </a:r>
          </a:p>
          <a:p>
            <a:pPr lvl="1"/>
            <a:r>
              <a:t>Modified feature extraction code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Google </a:t>
            </a:r>
            <a:r>
              <a:rPr sz="3200" dirty="0" err="1"/>
              <a:t>Colab</a:t>
            </a:r>
            <a:r>
              <a:rPr sz="3200" dirty="0"/>
              <a:t> Notebook</a:t>
            </a:r>
          </a:p>
        </p:txBody>
      </p:sp>
      <p:sp>
        <p:nvSpPr>
          <p:cNvPr id="3" name="Content Placeholder 2"/>
          <p:cNvSpPr>
            <a:spLocks noGrp="1"/>
          </p:cNvSpPr>
          <p:nvPr>
            <p:ph idx="1"/>
          </p:nvPr>
        </p:nvSpPr>
        <p:spPr/>
        <p:txBody>
          <a:bodyPr>
            <a:noAutofit/>
          </a:bodyPr>
          <a:lstStyle/>
          <a:p>
            <a:endParaRPr/>
          </a:p>
          <a:p>
            <a:r>
              <a:t>Alternative to local development</a:t>
            </a:r>
          </a:p>
          <a:p>
            <a:r>
              <a:t>File: colab_notebook.ipynb</a:t>
            </a:r>
          </a:p>
          <a:p>
            <a:endParaRPr/>
          </a:p>
          <a:p>
            <a:r>
              <a:t>Features:</a:t>
            </a:r>
          </a:p>
          <a:p>
            <a:pPr lvl="1"/>
            <a:r>
              <a:t>No local setup required</a:t>
            </a:r>
          </a:p>
          <a:p>
            <a:pPr lvl="1"/>
            <a:r>
              <a:t>Free GPU access (if needed)</a:t>
            </a:r>
          </a:p>
          <a:p>
            <a:pPr lvl="1"/>
            <a:r>
              <a:t>Load from GitHub or Google Drive</a:t>
            </a:r>
          </a:p>
          <a:p>
            <a:pPr lvl="1"/>
            <a:r>
              <a:t>Run complete pipeline in browser</a:t>
            </a:r>
          </a:p>
          <a:p>
            <a:endParaRPr/>
          </a:p>
          <a:p>
            <a:r>
              <a:t>Usage:</a:t>
            </a:r>
          </a:p>
          <a:p>
            <a:pPr lvl="1"/>
            <a:r>
              <a:t>Upload to Google Colab</a:t>
            </a:r>
          </a:p>
          <a:p>
            <a:pPr lvl="1"/>
            <a:r>
              <a:t>Follow cell-by-cell instructions</a:t>
            </a:r>
          </a:p>
          <a:p>
            <a:pPr lvl="1"/>
            <a:r>
              <a:t>View results inline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What You Must Implement</a:t>
            </a:r>
          </a:p>
        </p:txBody>
      </p:sp>
      <p:sp>
        <p:nvSpPr>
          <p:cNvPr id="3" name="Content Placeholder 2"/>
          <p:cNvSpPr>
            <a:spLocks noGrp="1"/>
          </p:cNvSpPr>
          <p:nvPr>
            <p:ph idx="1"/>
          </p:nvPr>
        </p:nvSpPr>
        <p:spPr/>
        <p:txBody>
          <a:bodyPr>
            <a:noAutofit/>
          </a:bodyPr>
          <a:lstStyle/>
          <a:p>
            <a:endParaRPr/>
          </a:p>
          <a:p>
            <a:r>
              <a:t>Iteration 1:</a:t>
            </a:r>
          </a:p>
          <a:p>
            <a:pPr lvl="1"/>
            <a:r>
              <a:t>Real EDF/XML file parsing</a:t>
            </a:r>
          </a:p>
          <a:p>
            <a:pPr lvl="1"/>
            <a:r>
              <a:t>Bandpass filtering (0.5-40 Hz)</a:t>
            </a:r>
          </a:p>
          <a:p>
            <a:pPr lvl="1"/>
            <a:r>
              <a:t>13+ additional time-domain features</a:t>
            </a:r>
          </a:p>
          <a:p>
            <a:r>
              <a:t>Iteration 2:</a:t>
            </a:r>
          </a:p>
          <a:p>
            <a:pPr lvl="1"/>
            <a:r>
              <a:t>Multi-channel processing (EEG+EOG)</a:t>
            </a:r>
          </a:p>
          <a:p>
            <a:pPr lvl="1"/>
            <a:r>
              <a:t>Frequency-domain features (band powers)</a:t>
            </a:r>
          </a:p>
          <a:p>
            <a:pPr lvl="1"/>
            <a:r>
              <a:t>SVM hyperparameter tuning</a:t>
            </a:r>
          </a:p>
          <a:p>
            <a:r>
              <a:t>Iteration 3:</a:t>
            </a:r>
          </a:p>
          <a:p>
            <a:pPr lvl="1"/>
            <a:r>
              <a:t>EMG signal processing</a:t>
            </a:r>
          </a:p>
          <a:p>
            <a:pPr lvl="1"/>
            <a:r>
              <a:t>Feature selection algorithms</a:t>
            </a:r>
          </a:p>
          <a:p>
            <a:r>
              <a:t>Iteration 4:</a:t>
            </a:r>
          </a:p>
          <a:p>
            <a:pPr lvl="1"/>
            <a:r>
              <a:t>Cross-validation, optimization, final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Learning Objectives</a:t>
            </a:r>
          </a:p>
        </p:txBody>
      </p:sp>
      <p:sp>
        <p:nvSpPr>
          <p:cNvPr id="3" name="Content Placeholder 2"/>
          <p:cNvSpPr>
            <a:spLocks noGrp="1"/>
          </p:cNvSpPr>
          <p:nvPr>
            <p:ph idx="1"/>
          </p:nvPr>
        </p:nvSpPr>
        <p:spPr/>
        <p:txBody>
          <a:bodyPr>
            <a:noAutofit/>
          </a:bodyPr>
          <a:lstStyle/>
          <a:p>
            <a:endParaRPr/>
          </a:p>
          <a:p>
            <a:r>
              <a:t>Apply signal processing techniques to real biomedical data</a:t>
            </a:r>
          </a:p>
          <a:p>
            <a:pPr lvl="1"/>
            <a:r>
              <a:t>Filtering, artifact removal, feature extraction</a:t>
            </a:r>
          </a:p>
          <a:p>
            <a:r>
              <a:t>Implement machine learning classifiers for pattern recognition</a:t>
            </a:r>
          </a:p>
          <a:p>
            <a:pPr lvl="1"/>
            <a:r>
              <a:t>k-NN, SVM, Random Forest</a:t>
            </a:r>
          </a:p>
          <a:p>
            <a:r>
              <a:t>Practice agile software development in teams</a:t>
            </a:r>
          </a:p>
          <a:p>
            <a:pPr lvl="1"/>
            <a:r>
              <a:t>Sprints, iterative development, task management</a:t>
            </a:r>
          </a:p>
          <a:p>
            <a:r>
              <a:t>Develop professional documentation skills</a:t>
            </a:r>
          </a:p>
          <a:p>
            <a:pPr lvl="1"/>
            <a:r>
              <a:t>Code documentation, technical reports, presentations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Final Report:</a:t>
            </a:r>
          </a:p>
          <a:p>
            <a:r>
              <a:rPr sz="3200" dirty="0"/>
              <a:t>Structure &amp; Requirements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Technical Report (15 pages max)</a:t>
            </a:r>
          </a:p>
        </p:txBody>
      </p:sp>
      <p:sp>
        <p:nvSpPr>
          <p:cNvPr id="3" name="Content Placeholder 2"/>
          <p:cNvSpPr>
            <a:spLocks noGrp="1"/>
          </p:cNvSpPr>
          <p:nvPr>
            <p:ph idx="1"/>
          </p:nvPr>
        </p:nvSpPr>
        <p:spPr/>
        <p:txBody>
          <a:bodyPr>
            <a:noAutofit/>
          </a:bodyPr>
          <a:lstStyle/>
          <a:p>
            <a:endParaRPr/>
          </a:p>
          <a:p>
            <a:r>
              <a:t>1. Introduction (1 page)</a:t>
            </a:r>
          </a:p>
          <a:p>
            <a:pPr lvl="1"/>
            <a:r>
              <a:t>Problem statement, objectives</a:t>
            </a:r>
          </a:p>
          <a:p>
            <a:r>
              <a:t>2. Methods (3 pages)</a:t>
            </a:r>
          </a:p>
          <a:p>
            <a:pPr lvl="1"/>
            <a:r>
              <a:t>Signal processing, features, classification</a:t>
            </a:r>
          </a:p>
          <a:p>
            <a:r>
              <a:t>3. Results (4-5 pages)</a:t>
            </a:r>
          </a:p>
          <a:p>
            <a:pPr lvl="1"/>
            <a:r>
              <a:t>Performance metrics, confusion matrices, analysis</a:t>
            </a:r>
          </a:p>
          <a:p>
            <a:r>
              <a:t>4. Discussion (3-4 pages)</a:t>
            </a:r>
          </a:p>
          <a:p>
            <a:pPr lvl="1"/>
            <a:r>
              <a:t>Interpretation, challenges, improvements</a:t>
            </a:r>
          </a:p>
          <a:p>
            <a:r>
              <a:t>5. Conclusion (1 page)</a:t>
            </a:r>
          </a:p>
          <a:p>
            <a:pPr lvl="1"/>
            <a:r>
              <a:t>Summary, future work</a:t>
            </a:r>
          </a:p>
          <a:p>
            <a:r>
              <a:t>6. References (1 page)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Report Content Focus</a:t>
            </a:r>
          </a:p>
        </p:txBody>
      </p:sp>
      <p:sp>
        <p:nvSpPr>
          <p:cNvPr id="3" name="Content Placeholder 2"/>
          <p:cNvSpPr>
            <a:spLocks noGrp="1"/>
          </p:cNvSpPr>
          <p:nvPr>
            <p:ph idx="1"/>
          </p:nvPr>
        </p:nvSpPr>
        <p:spPr/>
        <p:txBody>
          <a:bodyPr>
            <a:noAutofit/>
          </a:bodyPr>
          <a:lstStyle/>
          <a:p>
            <a:endParaRPr dirty="0"/>
          </a:p>
          <a:p>
            <a:r>
              <a:rPr dirty="0"/>
              <a:t>Focus on the process, not just results</a:t>
            </a:r>
          </a:p>
          <a:p>
            <a:r>
              <a:rPr dirty="0"/>
              <a:t>Methods section should explain:</a:t>
            </a:r>
          </a:p>
          <a:p>
            <a:pPr lvl="1"/>
            <a:r>
              <a:rPr dirty="0"/>
              <a:t>WHY you chose specific approaches</a:t>
            </a:r>
          </a:p>
          <a:p>
            <a:pPr lvl="1"/>
            <a:r>
              <a:rPr dirty="0"/>
              <a:t>HOW you implemented them</a:t>
            </a:r>
          </a:p>
          <a:p>
            <a:pPr lvl="1"/>
            <a:r>
              <a:rPr dirty="0"/>
              <a:t>What alternatives you considered</a:t>
            </a:r>
          </a:p>
          <a:p>
            <a:r>
              <a:rPr dirty="0"/>
              <a:t>Results section should show:</a:t>
            </a:r>
          </a:p>
          <a:p>
            <a:pPr lvl="1"/>
            <a:r>
              <a:rPr dirty="0"/>
              <a:t>Progression through iterations</a:t>
            </a:r>
          </a:p>
          <a:p>
            <a:pPr lvl="1"/>
            <a:r>
              <a:rPr dirty="0"/>
              <a:t>Impact of different decisions</a:t>
            </a:r>
          </a:p>
          <a:p>
            <a:pPr lvl="1"/>
            <a:r>
              <a:rPr dirty="0"/>
              <a:t>Statistical analysis of performance</a:t>
            </a:r>
          </a:p>
          <a:p>
            <a:r>
              <a:rPr dirty="0"/>
              <a:t>Discussion should reflect:</a:t>
            </a:r>
          </a:p>
          <a:p>
            <a:pPr lvl="1"/>
            <a:r>
              <a:rPr dirty="0"/>
              <a:t>Critical thinking about your approach</a:t>
            </a:r>
          </a:p>
          <a:p>
            <a:pPr lvl="1"/>
            <a:r>
              <a:rPr dirty="0"/>
              <a:t>Learning from what didn't work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Data &amp; File Formats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Data Organization</a:t>
            </a:r>
          </a:p>
        </p:txBody>
      </p:sp>
      <p:sp>
        <p:nvSpPr>
          <p:cNvPr id="3" name="Content Placeholder 2"/>
          <p:cNvSpPr>
            <a:spLocks noGrp="1"/>
          </p:cNvSpPr>
          <p:nvPr>
            <p:ph idx="1"/>
          </p:nvPr>
        </p:nvSpPr>
        <p:spPr/>
        <p:txBody>
          <a:bodyPr>
            <a:noAutofit/>
          </a:bodyPr>
          <a:lstStyle/>
          <a:p>
            <a:endParaRPr/>
          </a:p>
          <a:p>
            <a:r>
              <a:t>data/training/ - EDF + XML files with labels</a:t>
            </a:r>
          </a:p>
          <a:p>
            <a:pPr lvl="1"/>
            <a:r>
              <a:t>Use for training and validation</a:t>
            </a:r>
          </a:p>
          <a:p>
            <a:pPr lvl="1"/>
            <a:r>
              <a:t>Both EDF and XML required for each recording</a:t>
            </a:r>
          </a:p>
          <a:p>
            <a:r>
              <a:t>data/holdout/ - EDF files only (no labels)</a:t>
            </a:r>
          </a:p>
          <a:p>
            <a:pPr lvl="1"/>
            <a:r>
              <a:t>Use for final predictions/competition</a:t>
            </a:r>
          </a:p>
          <a:p>
            <a:r>
              <a:t>data/sample/ - Small test dataset</a:t>
            </a:r>
          </a:p>
          <a:p>
            <a:pPr lvl="1"/>
            <a:r>
              <a:t>Quick testing during development</a:t>
            </a:r>
          </a:p>
          <a:p>
            <a:endParaRPr/>
          </a:p>
          <a:p>
            <a:r>
              <a:t>Key signals in EDF files:</a:t>
            </a:r>
          </a:p>
          <a:p>
            <a:pPr lvl="1"/>
            <a:r>
              <a:t>EEG: C3-A2, C4-A1 (125 Hz, hardware high-pass 0.15 Hz)</a:t>
            </a:r>
          </a:p>
          <a:p>
            <a:pPr lvl="1"/>
            <a:r>
              <a:t>EOG: Left/Right (50 Hz, hardware high-pass 0.15 Hz)</a:t>
            </a:r>
          </a:p>
          <a:p>
            <a:pPr lvl="1"/>
            <a:r>
              <a:t>EMG: (125 Hz, hardware high-pass 0.15 Hz)</a:t>
            </a:r>
          </a:p>
          <a:p>
            <a:pPr lvl="1"/>
            <a:r>
              <a:t>ECG: (125 Hz), Respiration: Thor/Abdo (10 Hz), SpO2/HR (1 Hz)</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200" dirty="0"/>
              <a:t>Available Signals - Detailed Specifications</a:t>
            </a:r>
          </a:p>
        </p:txBody>
      </p:sp>
      <p:graphicFrame>
        <p:nvGraphicFramePr>
          <p:cNvPr id="3" name="Table 2"/>
          <p:cNvGraphicFramePr>
            <a:graphicFrameLocks noGrp="1"/>
          </p:cNvGraphicFramePr>
          <p:nvPr/>
        </p:nvGraphicFramePr>
        <p:xfrm>
          <a:off x="1981200" y="1828800"/>
          <a:ext cx="8229600" cy="36576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32509">
                <a:tc>
                  <a:txBody>
                    <a:bodyPr/>
                    <a:lstStyle/>
                    <a:p>
                      <a:pPr>
                        <a:defRPr sz="1200" b="1">
                          <a:solidFill>
                            <a:srgbClr val="FFFFFF"/>
                          </a:solidFill>
                        </a:defRPr>
                      </a:pPr>
                      <a:r>
                        <a:t>Signal</a:t>
                      </a:r>
                    </a:p>
                  </a:txBody>
                  <a:tcPr>
                    <a:solidFill>
                      <a:srgbClr val="0070C0"/>
                    </a:solidFill>
                  </a:tcPr>
                </a:tc>
                <a:tc>
                  <a:txBody>
                    <a:bodyPr/>
                    <a:lstStyle/>
                    <a:p>
                      <a:pPr>
                        <a:defRPr sz="1200" b="1">
                          <a:solidFill>
                            <a:srgbClr val="FFFFFF"/>
                          </a:solidFill>
                        </a:defRPr>
                      </a:pPr>
                      <a:r>
                        <a:t>EDF Label</a:t>
                      </a:r>
                    </a:p>
                  </a:txBody>
                  <a:tcPr>
                    <a:solidFill>
                      <a:srgbClr val="0070C0"/>
                    </a:solidFill>
                  </a:tcPr>
                </a:tc>
                <a:tc>
                  <a:txBody>
                    <a:bodyPr/>
                    <a:lstStyle/>
                    <a:p>
                      <a:pPr>
                        <a:defRPr sz="1200" b="1">
                          <a:solidFill>
                            <a:srgbClr val="FFFFFF"/>
                          </a:solidFill>
                        </a:defRPr>
                      </a:pPr>
                      <a:r>
                        <a:t>Sample Rate</a:t>
                      </a:r>
                    </a:p>
                  </a:txBody>
                  <a:tcPr>
                    <a:solidFill>
                      <a:srgbClr val="0070C0"/>
                    </a:solidFill>
                  </a:tcPr>
                </a:tc>
                <a:tc>
                  <a:txBody>
                    <a:bodyPr/>
                    <a:lstStyle/>
                    <a:p>
                      <a:pPr>
                        <a:defRPr sz="1200" b="1">
                          <a:solidFill>
                            <a:srgbClr val="FFFFFF"/>
                          </a:solidFill>
                        </a:defRPr>
                      </a:pPr>
                      <a:r>
                        <a:t>Hardware Filter</a:t>
                      </a:r>
                    </a:p>
                  </a:txBody>
                  <a:tcPr>
                    <a:solidFill>
                      <a:srgbClr val="0070C0"/>
                    </a:solidFill>
                  </a:tcPr>
                </a:tc>
                <a:extLst>
                  <a:ext uri="{0D108BD9-81ED-4DB2-BD59-A6C34878D82A}">
                    <a16:rowId xmlns:a16="http://schemas.microsoft.com/office/drawing/2014/main" val="10000"/>
                  </a:ext>
                </a:extLst>
              </a:tr>
              <a:tr h="332509">
                <a:tc>
                  <a:txBody>
                    <a:bodyPr/>
                    <a:lstStyle/>
                    <a:p>
                      <a:pPr>
                        <a:defRPr sz="1100"/>
                      </a:pPr>
                      <a:r>
                        <a:t>EEG C3-A2</a:t>
                      </a:r>
                    </a:p>
                  </a:txBody>
                  <a:tcPr/>
                </a:tc>
                <a:tc>
                  <a:txBody>
                    <a:bodyPr/>
                    <a:lstStyle/>
                    <a:p>
                      <a:pPr>
                        <a:defRPr sz="1100"/>
                      </a:pPr>
                      <a:r>
                        <a:t>EEG (sec)</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1"/>
                  </a:ext>
                </a:extLst>
              </a:tr>
              <a:tr h="332509">
                <a:tc>
                  <a:txBody>
                    <a:bodyPr/>
                    <a:lstStyle/>
                    <a:p>
                      <a:pPr>
                        <a:defRPr sz="1100"/>
                      </a:pPr>
                      <a:r>
                        <a:t>EEG C4-A1</a:t>
                      </a:r>
                    </a:p>
                  </a:txBody>
                  <a:tcPr/>
                </a:tc>
                <a:tc>
                  <a:txBody>
                    <a:bodyPr/>
                    <a:lstStyle/>
                    <a:p>
                      <a:pPr>
                        <a:defRPr sz="1100"/>
                      </a:pPr>
                      <a:r>
                        <a:t>EEG</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2"/>
                  </a:ext>
                </a:extLst>
              </a:tr>
              <a:tr h="332509">
                <a:tc>
                  <a:txBody>
                    <a:bodyPr/>
                    <a:lstStyle/>
                    <a:p>
                      <a:pPr>
                        <a:defRPr sz="1100"/>
                      </a:pPr>
                      <a:r>
                        <a:t>EOG Left</a:t>
                      </a:r>
                    </a:p>
                  </a:txBody>
                  <a:tcPr/>
                </a:tc>
                <a:tc>
                  <a:txBody>
                    <a:bodyPr/>
                    <a:lstStyle/>
                    <a:p>
                      <a:pPr>
                        <a:defRPr sz="1100"/>
                      </a:pPr>
                      <a:r>
                        <a:t>EOG(L)</a:t>
                      </a:r>
                    </a:p>
                  </a:txBody>
                  <a:tcPr/>
                </a:tc>
                <a:tc>
                  <a:txBody>
                    <a:bodyPr/>
                    <a:lstStyle/>
                    <a:p>
                      <a:pPr>
                        <a:defRPr sz="1100"/>
                      </a:pPr>
                      <a:r>
                        <a:t>50 Hz</a:t>
                      </a:r>
                    </a:p>
                  </a:txBody>
                  <a:tcPr/>
                </a:tc>
                <a:tc>
                  <a:txBody>
                    <a:bodyPr/>
                    <a:lstStyle/>
                    <a:p>
                      <a:pPr>
                        <a:defRPr sz="1100"/>
                      </a:pPr>
                      <a:r>
                        <a:t>HP 0.15 Hz</a:t>
                      </a:r>
                    </a:p>
                  </a:txBody>
                  <a:tcPr/>
                </a:tc>
                <a:extLst>
                  <a:ext uri="{0D108BD9-81ED-4DB2-BD59-A6C34878D82A}">
                    <a16:rowId xmlns:a16="http://schemas.microsoft.com/office/drawing/2014/main" val="10003"/>
                  </a:ext>
                </a:extLst>
              </a:tr>
              <a:tr h="332509">
                <a:tc>
                  <a:txBody>
                    <a:bodyPr/>
                    <a:lstStyle/>
                    <a:p>
                      <a:pPr>
                        <a:defRPr sz="1100"/>
                      </a:pPr>
                      <a:r>
                        <a:t>EOG Right</a:t>
                      </a:r>
                    </a:p>
                  </a:txBody>
                  <a:tcPr/>
                </a:tc>
                <a:tc>
                  <a:txBody>
                    <a:bodyPr/>
                    <a:lstStyle/>
                    <a:p>
                      <a:pPr>
                        <a:defRPr sz="1100"/>
                      </a:pPr>
                      <a:r>
                        <a:t>EOG(R)</a:t>
                      </a:r>
                    </a:p>
                  </a:txBody>
                  <a:tcPr/>
                </a:tc>
                <a:tc>
                  <a:txBody>
                    <a:bodyPr/>
                    <a:lstStyle/>
                    <a:p>
                      <a:pPr>
                        <a:defRPr sz="1100"/>
                      </a:pPr>
                      <a:r>
                        <a:t>50 Hz</a:t>
                      </a:r>
                    </a:p>
                  </a:txBody>
                  <a:tcPr/>
                </a:tc>
                <a:tc>
                  <a:txBody>
                    <a:bodyPr/>
                    <a:lstStyle/>
                    <a:p>
                      <a:pPr>
                        <a:defRPr sz="1100"/>
                      </a:pPr>
                      <a:r>
                        <a:t>HP 0.15 Hz</a:t>
                      </a:r>
                    </a:p>
                  </a:txBody>
                  <a:tcPr/>
                </a:tc>
                <a:extLst>
                  <a:ext uri="{0D108BD9-81ED-4DB2-BD59-A6C34878D82A}">
                    <a16:rowId xmlns:a16="http://schemas.microsoft.com/office/drawing/2014/main" val="10004"/>
                  </a:ext>
                </a:extLst>
              </a:tr>
              <a:tr h="332509">
                <a:tc>
                  <a:txBody>
                    <a:bodyPr/>
                    <a:lstStyle/>
                    <a:p>
                      <a:pPr>
                        <a:defRPr sz="1100"/>
                      </a:pPr>
                      <a:r>
                        <a:t>EMG</a:t>
                      </a:r>
                    </a:p>
                  </a:txBody>
                  <a:tcPr/>
                </a:tc>
                <a:tc>
                  <a:txBody>
                    <a:bodyPr/>
                    <a:lstStyle/>
                    <a:p>
                      <a:pPr>
                        <a:defRPr sz="1100"/>
                      </a:pPr>
                      <a:r>
                        <a:t>EMG</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5"/>
                  </a:ext>
                </a:extLst>
              </a:tr>
              <a:tr h="332509">
                <a:tc>
                  <a:txBody>
                    <a:bodyPr/>
                    <a:lstStyle/>
                    <a:p>
                      <a:pPr>
                        <a:defRPr sz="1100"/>
                      </a:pPr>
                      <a:r>
                        <a:t>ECG</a:t>
                      </a:r>
                    </a:p>
                  </a:txBody>
                  <a:tcPr/>
                </a:tc>
                <a:tc>
                  <a:txBody>
                    <a:bodyPr/>
                    <a:lstStyle/>
                    <a:p>
                      <a:pPr>
                        <a:defRPr sz="1100"/>
                      </a:pPr>
                      <a:r>
                        <a:t>ECG</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6"/>
                  </a:ext>
                </a:extLst>
              </a:tr>
              <a:tr h="332509">
                <a:tc>
                  <a:txBody>
                    <a:bodyPr/>
                    <a:lstStyle/>
                    <a:p>
                      <a:pPr>
                        <a:defRPr sz="1100"/>
                      </a:pPr>
                      <a:r>
                        <a:t>Thorax RES</a:t>
                      </a:r>
                    </a:p>
                  </a:txBody>
                  <a:tcPr/>
                </a:tc>
                <a:tc>
                  <a:txBody>
                    <a:bodyPr/>
                    <a:lstStyle/>
                    <a:p>
                      <a:pPr>
                        <a:defRPr sz="1100"/>
                      </a:pPr>
                      <a:r>
                        <a:t>Thor RES</a:t>
                      </a:r>
                    </a:p>
                  </a:txBody>
                  <a:tcPr/>
                </a:tc>
                <a:tc>
                  <a:txBody>
                    <a:bodyPr/>
                    <a:lstStyle/>
                    <a:p>
                      <a:pPr>
                        <a:defRPr sz="1100"/>
                      </a:pPr>
                      <a:r>
                        <a:t>10 Hz</a:t>
                      </a:r>
                    </a:p>
                  </a:txBody>
                  <a:tcPr/>
                </a:tc>
                <a:tc>
                  <a:txBody>
                    <a:bodyPr/>
                    <a:lstStyle/>
                    <a:p>
                      <a:pPr>
                        <a:defRPr sz="1100"/>
                      </a:pPr>
                      <a:r>
                        <a:t>HP 0.05 Hz</a:t>
                      </a:r>
                    </a:p>
                  </a:txBody>
                  <a:tcPr/>
                </a:tc>
                <a:extLst>
                  <a:ext uri="{0D108BD9-81ED-4DB2-BD59-A6C34878D82A}">
                    <a16:rowId xmlns:a16="http://schemas.microsoft.com/office/drawing/2014/main" val="10007"/>
                  </a:ext>
                </a:extLst>
              </a:tr>
              <a:tr h="332509">
                <a:tc>
                  <a:txBody>
                    <a:bodyPr/>
                    <a:lstStyle/>
                    <a:p>
                      <a:pPr>
                        <a:defRPr sz="1100"/>
                      </a:pPr>
                      <a:r>
                        <a:t>Abdomen RES</a:t>
                      </a:r>
                    </a:p>
                  </a:txBody>
                  <a:tcPr/>
                </a:tc>
                <a:tc>
                  <a:txBody>
                    <a:bodyPr/>
                    <a:lstStyle/>
                    <a:p>
                      <a:pPr>
                        <a:defRPr sz="1100"/>
                      </a:pPr>
                      <a:r>
                        <a:t>Abdo RES</a:t>
                      </a:r>
                    </a:p>
                  </a:txBody>
                  <a:tcPr/>
                </a:tc>
                <a:tc>
                  <a:txBody>
                    <a:bodyPr/>
                    <a:lstStyle/>
                    <a:p>
                      <a:pPr>
                        <a:defRPr sz="1100"/>
                      </a:pPr>
                      <a:r>
                        <a:t>10 Hz</a:t>
                      </a:r>
                    </a:p>
                  </a:txBody>
                  <a:tcPr/>
                </a:tc>
                <a:tc>
                  <a:txBody>
                    <a:bodyPr/>
                    <a:lstStyle/>
                    <a:p>
                      <a:pPr>
                        <a:defRPr sz="1100"/>
                      </a:pPr>
                      <a:r>
                        <a:t>HP 0.05 Hz</a:t>
                      </a:r>
                    </a:p>
                  </a:txBody>
                  <a:tcPr/>
                </a:tc>
                <a:extLst>
                  <a:ext uri="{0D108BD9-81ED-4DB2-BD59-A6C34878D82A}">
                    <a16:rowId xmlns:a16="http://schemas.microsoft.com/office/drawing/2014/main" val="10008"/>
                  </a:ext>
                </a:extLst>
              </a:tr>
              <a:tr h="332509">
                <a:tc>
                  <a:txBody>
                    <a:bodyPr/>
                    <a:lstStyle/>
                    <a:p>
                      <a:pPr>
                        <a:defRPr sz="1100"/>
                      </a:pPr>
                      <a:r>
                        <a:t>SpO2</a:t>
                      </a:r>
                    </a:p>
                  </a:txBody>
                  <a:tcPr/>
                </a:tc>
                <a:tc>
                  <a:txBody>
                    <a:bodyPr/>
                    <a:lstStyle/>
                    <a:p>
                      <a:pPr>
                        <a:defRPr sz="1100"/>
                      </a:pPr>
                      <a:r>
                        <a:t>SaO2</a:t>
                      </a:r>
                    </a:p>
                  </a:txBody>
                  <a:tcPr/>
                </a:tc>
                <a:tc>
                  <a:txBody>
                    <a:bodyPr/>
                    <a:lstStyle/>
                    <a:p>
                      <a:pPr>
                        <a:defRPr sz="1100"/>
                      </a:pPr>
                      <a:r>
                        <a:t>1 Hz</a:t>
                      </a:r>
                    </a:p>
                  </a:txBody>
                  <a:tcPr/>
                </a:tc>
                <a:tc>
                  <a:txBody>
                    <a:bodyPr/>
                    <a:lstStyle/>
                    <a:p>
                      <a:pPr>
                        <a:defRPr sz="1100"/>
                      </a:pPr>
                      <a:r>
                        <a:t>-</a:t>
                      </a:r>
                    </a:p>
                  </a:txBody>
                  <a:tcPr/>
                </a:tc>
                <a:extLst>
                  <a:ext uri="{0D108BD9-81ED-4DB2-BD59-A6C34878D82A}">
                    <a16:rowId xmlns:a16="http://schemas.microsoft.com/office/drawing/2014/main" val="10009"/>
                  </a:ext>
                </a:extLst>
              </a:tr>
              <a:tr h="332510">
                <a:tc>
                  <a:txBody>
                    <a:bodyPr/>
                    <a:lstStyle/>
                    <a:p>
                      <a:pPr>
                        <a:defRPr sz="1100"/>
                      </a:pPr>
                      <a:r>
                        <a:t>Heart Rate</a:t>
                      </a:r>
                    </a:p>
                  </a:txBody>
                  <a:tcPr/>
                </a:tc>
                <a:tc>
                  <a:txBody>
                    <a:bodyPr/>
                    <a:lstStyle/>
                    <a:p>
                      <a:pPr>
                        <a:defRPr sz="1100"/>
                      </a:pPr>
                      <a:r>
                        <a:t>H.R.</a:t>
                      </a:r>
                    </a:p>
                  </a:txBody>
                  <a:tcPr/>
                </a:tc>
                <a:tc>
                  <a:txBody>
                    <a:bodyPr/>
                    <a:lstStyle/>
                    <a:p>
                      <a:pPr>
                        <a:defRPr sz="1100"/>
                      </a:pPr>
                      <a:r>
                        <a:t>1 Hz</a:t>
                      </a:r>
                    </a:p>
                  </a:txBody>
                  <a:tcPr/>
                </a:tc>
                <a:tc>
                  <a:txBody>
                    <a:bodyPr/>
                    <a:lstStyle/>
                    <a:p>
                      <a:pPr>
                        <a:defRPr sz="1100"/>
                      </a:pPr>
                      <a:r>
                        <a:t>-</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EDF and XML File Formats</a:t>
            </a:r>
          </a:p>
        </p:txBody>
      </p:sp>
      <p:sp>
        <p:nvSpPr>
          <p:cNvPr id="3" name="Content Placeholder 2"/>
          <p:cNvSpPr>
            <a:spLocks noGrp="1"/>
          </p:cNvSpPr>
          <p:nvPr>
            <p:ph idx="1"/>
          </p:nvPr>
        </p:nvSpPr>
        <p:spPr/>
        <p:txBody>
          <a:bodyPr>
            <a:noAutofit/>
          </a:bodyPr>
          <a:lstStyle/>
          <a:p>
            <a:endParaRPr/>
          </a:p>
          <a:p>
            <a:r>
              <a:t>EDF (European Data Format):</a:t>
            </a:r>
          </a:p>
          <a:p>
            <a:pPr lvl="1"/>
            <a:r>
              <a:t>Standard for biosignals (EEG, EOG, EMG)</a:t>
            </a:r>
          </a:p>
          <a:p>
            <a:pPr lvl="1"/>
            <a:r>
              <a:t>Multiple channels with metadata</a:t>
            </a:r>
          </a:p>
          <a:p>
            <a:pPr lvl="1"/>
            <a:r>
              <a:t>Python: Use MNE library (mne.io.read_raw_edf)</a:t>
            </a:r>
          </a:p>
          <a:p>
            <a:endParaRPr/>
          </a:p>
          <a:p>
            <a:r>
              <a:t>XML (Compumedics Annotation Format):</a:t>
            </a:r>
          </a:p>
          <a:p>
            <a:pPr lvl="1"/>
            <a:r>
              <a:t>Sleep stage labels for each 30-second epoch</a:t>
            </a:r>
          </a:p>
          <a:p>
            <a:pPr lvl="1"/>
            <a:r>
              <a:t>Stages: Wake, N1, N2, N3, REM</a:t>
            </a:r>
          </a:p>
          <a:p>
            <a:pPr lvl="1"/>
            <a:r>
              <a:t>Python: Use xml.etree.ElementTree</a:t>
            </a:r>
          </a:p>
          <a:p>
            <a:endParaRPr/>
          </a:p>
          <a:p>
            <a:r>
              <a:t>📚 Reference: github.com/nsrr/edf-editor-translator/wiki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Signal Processing Considerations</a:t>
            </a:r>
          </a:p>
        </p:txBody>
      </p:sp>
      <p:sp>
        <p:nvSpPr>
          <p:cNvPr id="3" name="Content Placeholder 2"/>
          <p:cNvSpPr>
            <a:spLocks noGrp="1"/>
          </p:cNvSpPr>
          <p:nvPr>
            <p:ph idx="1"/>
          </p:nvPr>
        </p:nvSpPr>
        <p:spPr/>
        <p:txBody>
          <a:bodyPr>
            <a:noAutofit/>
          </a:bodyPr>
          <a:lstStyle/>
          <a:p>
            <a:endParaRPr/>
          </a:p>
          <a:p>
            <a:r>
              <a:t>Hardware Filtering Already Applied:</a:t>
            </a:r>
          </a:p>
          <a:p>
            <a:pPr lvl="1"/>
            <a:r>
              <a:t>EEG/EOG/EMG/ECG: High-pass 0.15 Hz</a:t>
            </a:r>
          </a:p>
          <a:p>
            <a:pPr lvl="1"/>
            <a:r>
              <a:t>Respiration: High-pass 0.05 Hz</a:t>
            </a:r>
          </a:p>
          <a:p>
            <a:pPr lvl="1"/>
            <a:r>
              <a:t>Design additional filters accordingly</a:t>
            </a:r>
          </a:p>
          <a:p>
            <a:endParaRPr/>
          </a:p>
          <a:p>
            <a:r>
              <a:t>Different Sampling Rates:</a:t>
            </a:r>
          </a:p>
          <a:p>
            <a:pPr lvl="1"/>
            <a:r>
              <a:t>Primary signals (EEG/EMG/ECG): 125 Hz</a:t>
            </a:r>
          </a:p>
          <a:p>
            <a:pPr lvl="1"/>
            <a:r>
              <a:t>EOG signals: 50 Hz</a:t>
            </a:r>
          </a:p>
          <a:p>
            <a:pPr lvl="1"/>
            <a:r>
              <a:t>Respiration/Airflow: 10 Hz</a:t>
            </a:r>
          </a:p>
          <a:p>
            <a:pPr lvl="1"/>
            <a:r>
              <a:t>SpO2/Heart Rate: 1 Hz</a:t>
            </a:r>
          </a:p>
          <a:p>
            <a:endParaRPr/>
          </a:p>
          <a:p>
            <a:r>
              <a:t>30-second epochs = different sample counts per signal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Tips for Success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Tips for Success</a:t>
            </a:r>
          </a:p>
        </p:txBody>
      </p:sp>
      <p:sp>
        <p:nvSpPr>
          <p:cNvPr id="3" name="Content Placeholder 2"/>
          <p:cNvSpPr>
            <a:spLocks noGrp="1"/>
          </p:cNvSpPr>
          <p:nvPr>
            <p:ph idx="1"/>
          </p:nvPr>
        </p:nvSpPr>
        <p:spPr/>
        <p:txBody>
          <a:bodyPr>
            <a:noAutofit/>
          </a:bodyPr>
          <a:lstStyle/>
          <a:p>
            <a:endParaRPr/>
          </a:p>
          <a:p>
            <a:r>
              <a:t>Start early and work consistently</a:t>
            </a:r>
          </a:p>
          <a:p>
            <a:pPr lvl="1"/>
            <a:r>
              <a:t>Don't wait until deadlines</a:t>
            </a:r>
          </a:p>
          <a:p>
            <a:r>
              <a:t>Code first, optimize later</a:t>
            </a:r>
          </a:p>
          <a:p>
            <a:pPr lvl="1"/>
            <a:r>
              <a:t>Get something working, then improve</a:t>
            </a:r>
          </a:p>
          <a:p>
            <a:r>
              <a:t>Test often - run pipeline after changes</a:t>
            </a:r>
          </a:p>
          <a:p>
            <a:r>
              <a:t>Use caching to speed up development</a:t>
            </a:r>
          </a:p>
          <a:p>
            <a:r>
              <a:t>Document as you go - not at the end</a:t>
            </a:r>
          </a:p>
          <a:p>
            <a:r>
              <a:t>Communicate proactively with your team</a:t>
            </a:r>
          </a:p>
          <a:p>
            <a:pPr lvl="1"/>
            <a:r>
              <a:t>Over-communication is better than under-communication</a:t>
            </a:r>
          </a:p>
          <a:p>
            <a:r>
              <a:t>Ask for help early when stuck</a:t>
            </a:r>
          </a:p>
          <a:p>
            <a:r>
              <a:t>Celebrate wins and learn from failures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Assessment Criteria</a:t>
            </a:r>
          </a:p>
        </p:txBody>
      </p:sp>
      <p:sp>
        <p:nvSpPr>
          <p:cNvPr id="3" name="Content Placeholder 2"/>
          <p:cNvSpPr>
            <a:spLocks noGrp="1"/>
          </p:cNvSpPr>
          <p:nvPr>
            <p:ph idx="1"/>
          </p:nvPr>
        </p:nvSpPr>
        <p:spPr/>
        <p:txBody>
          <a:bodyPr>
            <a:noAutofit/>
          </a:bodyPr>
          <a:lstStyle/>
          <a:p>
            <a:endParaRPr/>
          </a:p>
          <a:p>
            <a:r>
              <a:t>Methodology and Code Quality - 50%</a:t>
            </a:r>
          </a:p>
          <a:p>
            <a:pPr lvl="1"/>
            <a:r>
              <a:t>Modular design, correct pipeline, documentation, testing</a:t>
            </a:r>
          </a:p>
          <a:p>
            <a:r>
              <a:t>Team Collaboration - 30%</a:t>
            </a:r>
          </a:p>
          <a:p>
            <a:pPr lvl="1"/>
            <a:r>
              <a:t>Regular updates, integration, ClickUp usage</a:t>
            </a:r>
          </a:p>
          <a:p>
            <a:r>
              <a:t>Report &amp; Documentation - 20%</a:t>
            </a:r>
          </a:p>
          <a:p>
            <a:pPr lvl="1"/>
            <a:r>
              <a:t>Clear technical writing, comprehensive analysis</a:t>
            </a:r>
          </a:p>
          <a:p>
            <a:endParaRPr/>
          </a:p>
          <a:p>
            <a:r>
              <a:t>Note: No fixed accuracy target - focus on process and learning!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Team Organization (3 members)</a:t>
            </a:r>
          </a:p>
        </p:txBody>
      </p:sp>
      <p:sp>
        <p:nvSpPr>
          <p:cNvPr id="3" name="Content Placeholder 2"/>
          <p:cNvSpPr>
            <a:spLocks noGrp="1"/>
          </p:cNvSpPr>
          <p:nvPr>
            <p:ph idx="1"/>
          </p:nvPr>
        </p:nvSpPr>
        <p:spPr/>
        <p:txBody>
          <a:bodyPr>
            <a:noAutofit/>
          </a:bodyPr>
          <a:lstStyle/>
          <a:p>
            <a:endParaRPr/>
          </a:p>
          <a:p>
            <a:r>
              <a:t>Project Manager:</a:t>
            </a:r>
          </a:p>
          <a:p>
            <a:pPr lvl="1"/>
            <a:r>
              <a:t>Coordination, ClickUp, integration, documentation</a:t>
            </a:r>
          </a:p>
          <a:p>
            <a:r>
              <a:t>Preprocessing Lead:</a:t>
            </a:r>
          </a:p>
          <a:p>
            <a:pPr lvl="1"/>
            <a:r>
              <a:t>Signal cleaning, filtering, artifact removal</a:t>
            </a:r>
          </a:p>
          <a:p>
            <a:r>
              <a:t>Feature Engineer:</a:t>
            </a:r>
          </a:p>
          <a:p>
            <a:pPr lvl="1"/>
            <a:r>
              <a:t>Feature extraction, selection, analysis</a:t>
            </a:r>
          </a:p>
          <a:p>
            <a:endParaRPr/>
          </a:p>
          <a:p>
            <a:r>
              <a:t>Note: With 3 members, roles overlap!</a:t>
            </a:r>
          </a:p>
          <a:p>
            <a:pPr lvl="1"/>
            <a:r>
              <a:t>Everyone should contribute to multiple areas</a:t>
            </a:r>
          </a:p>
          <a:p>
            <a:pPr lvl="1"/>
            <a:r>
              <a:t>Cross-train and help each other</a:t>
            </a:r>
          </a:p>
          <a:p>
            <a:pPr lvl="1"/>
            <a:r>
              <a:t>ML/classification can be shared responsibility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Resources &amp; Documentation</a:t>
            </a:r>
          </a:p>
        </p:txBody>
      </p:sp>
      <p:sp>
        <p:nvSpPr>
          <p:cNvPr id="3" name="Content Placeholder 2"/>
          <p:cNvSpPr>
            <a:spLocks noGrp="1"/>
          </p:cNvSpPr>
          <p:nvPr>
            <p:ph idx="1"/>
          </p:nvPr>
        </p:nvSpPr>
        <p:spPr/>
        <p:txBody>
          <a:bodyPr>
            <a:noAutofit/>
          </a:bodyPr>
          <a:lstStyle/>
          <a:p>
            <a:endParaRPr dirty="0"/>
          </a:p>
          <a:p>
            <a:r>
              <a:rPr dirty="0"/>
              <a:t>Project documentation:</a:t>
            </a:r>
          </a:p>
          <a:p>
            <a:pPr lvl="1"/>
            <a:r>
              <a:rPr dirty="0" err="1"/>
              <a:t>PROJECT_GUIDE.md</a:t>
            </a:r>
            <a:r>
              <a:rPr dirty="0"/>
              <a:t> - Complete project guide</a:t>
            </a:r>
          </a:p>
          <a:p>
            <a:pPr lvl="1"/>
            <a:r>
              <a:rPr dirty="0" err="1"/>
              <a:t>CLAUDE.md</a:t>
            </a:r>
            <a:r>
              <a:rPr dirty="0"/>
              <a:t> - Codebase overview</a:t>
            </a:r>
          </a:p>
          <a:p>
            <a:pPr lvl="1"/>
            <a:r>
              <a:rPr dirty="0"/>
              <a:t>Python/</a:t>
            </a:r>
            <a:r>
              <a:rPr dirty="0" err="1"/>
              <a:t>README.md</a:t>
            </a:r>
            <a:r>
              <a:rPr dirty="0"/>
              <a:t> - Python jumpstart guide</a:t>
            </a:r>
          </a:p>
          <a:p>
            <a:endParaRPr dirty="0"/>
          </a:p>
          <a:p>
            <a:r>
              <a:rPr dirty="0"/>
              <a:t>Key libraries:</a:t>
            </a:r>
          </a:p>
          <a:p>
            <a:pPr lvl="1"/>
            <a:r>
              <a:rPr dirty="0"/>
              <a:t>MNE - EEG/</a:t>
            </a:r>
            <a:r>
              <a:rPr dirty="0" err="1"/>
              <a:t>biosignal</a:t>
            </a:r>
            <a:r>
              <a:rPr dirty="0"/>
              <a:t> processing</a:t>
            </a:r>
          </a:p>
          <a:p>
            <a:pPr lvl="1"/>
            <a:r>
              <a:rPr dirty="0"/>
              <a:t>scikit-learn - Machine learning</a:t>
            </a:r>
          </a:p>
          <a:p>
            <a:pPr lvl="1"/>
            <a:r>
              <a:rPr dirty="0"/>
              <a:t>NumPy/SciPy - Signal processing</a:t>
            </a:r>
          </a:p>
          <a:p>
            <a:pPr marL="0" indent="0">
              <a:buNone/>
            </a:pP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0C74-4F9E-172E-3879-3212A70ED9DB}"/>
              </a:ext>
            </a:extLst>
          </p:cNvPr>
          <p:cNvSpPr>
            <a:spLocks noGrp="1"/>
          </p:cNvSpPr>
          <p:nvPr>
            <p:ph type="title"/>
          </p:nvPr>
        </p:nvSpPr>
        <p:spPr/>
        <p:txBody>
          <a:bodyPr/>
          <a:lstStyle/>
          <a:p>
            <a:r>
              <a:rPr lang="en-GB" dirty="0"/>
              <a:t>Guidelines for Contacting the Teaching Team</a:t>
            </a:r>
            <a:br>
              <a:rPr lang="en-GB" dirty="0"/>
            </a:br>
            <a:endParaRPr lang="en-GB" dirty="0"/>
          </a:p>
        </p:txBody>
      </p:sp>
      <p:sp>
        <p:nvSpPr>
          <p:cNvPr id="3" name="Content Placeholder 2">
            <a:extLst>
              <a:ext uri="{FF2B5EF4-FFF2-40B4-BE49-F238E27FC236}">
                <a16:creationId xmlns:a16="http://schemas.microsoft.com/office/drawing/2014/main" id="{C85C35F1-D28C-B7E9-A38D-26C29CE34BCF}"/>
              </a:ext>
            </a:extLst>
          </p:cNvPr>
          <p:cNvSpPr>
            <a:spLocks noGrp="1"/>
          </p:cNvSpPr>
          <p:nvPr>
            <p:ph idx="1"/>
          </p:nvPr>
        </p:nvSpPr>
        <p:spPr/>
        <p:txBody>
          <a:bodyPr/>
          <a:lstStyle/>
          <a:p>
            <a:r>
              <a:rPr lang="en-GB" b="1" dirty="0"/>
              <a:t>Support Team</a:t>
            </a:r>
          </a:p>
          <a:p>
            <a:pPr lvl="1"/>
            <a:r>
              <a:rPr lang="en-GB" dirty="0"/>
              <a:t>Farhad Abtahi, </a:t>
            </a:r>
            <a:r>
              <a:rPr lang="en-GB" dirty="0">
                <a:hlinkClick r:id="rId2"/>
              </a:rPr>
              <a:t>sabt@kth.se</a:t>
            </a:r>
            <a:r>
              <a:rPr lang="en-GB" dirty="0"/>
              <a:t> (cc)</a:t>
            </a:r>
          </a:p>
          <a:p>
            <a:pPr lvl="1"/>
            <a:r>
              <a:rPr lang="en-GB" dirty="0" err="1"/>
              <a:t>Frdin</a:t>
            </a:r>
            <a:r>
              <a:rPr lang="en-GB" dirty="0"/>
              <a:t> </a:t>
            </a:r>
            <a:r>
              <a:rPr lang="en-GB" dirty="0" err="1"/>
              <a:t>Afdideh</a:t>
            </a:r>
            <a:r>
              <a:rPr lang="en-GB" dirty="0"/>
              <a:t>, </a:t>
            </a:r>
            <a:r>
              <a:rPr lang="en-GB" dirty="0">
                <a:hlinkClick r:id="rId3"/>
              </a:rPr>
              <a:t>fardia@kth.se</a:t>
            </a:r>
            <a:r>
              <a:rPr lang="en-GB" dirty="0"/>
              <a:t>  (main contact) </a:t>
            </a:r>
          </a:p>
          <a:p>
            <a:pPr lvl="1"/>
            <a:r>
              <a:rPr lang="en-GB" dirty="0"/>
              <a:t>Eduardo </a:t>
            </a:r>
            <a:r>
              <a:rPr lang="en-GB" dirty="0" err="1"/>
              <a:t>Illueca</a:t>
            </a:r>
            <a:r>
              <a:rPr lang="en-GB" dirty="0"/>
              <a:t> Fernandez, </a:t>
            </a:r>
            <a:r>
              <a:rPr lang="en-GB" dirty="0">
                <a:hlinkClick r:id="rId4"/>
              </a:rPr>
              <a:t>eduardo.illueca@ki.se</a:t>
            </a:r>
            <a:r>
              <a:rPr lang="en-GB"/>
              <a:t> (cc)</a:t>
            </a:r>
            <a:endParaRPr lang="en-GB" dirty="0"/>
          </a:p>
          <a:p>
            <a:pPr marL="0" indent="0">
              <a:buNone/>
            </a:pPr>
            <a:br>
              <a:rPr lang="en-GB" dirty="0"/>
            </a:br>
            <a:r>
              <a:rPr lang="en-GB" dirty="0"/>
              <a:t> </a:t>
            </a:r>
          </a:p>
        </p:txBody>
      </p:sp>
    </p:spTree>
    <p:extLst>
      <p:ext uri="{BB962C8B-B14F-4D97-AF65-F5344CB8AC3E}">
        <p14:creationId xmlns:p14="http://schemas.microsoft.com/office/powerpoint/2010/main" val="26051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6AB1-C2C3-8791-32B0-D11EC8D23D73}"/>
              </a:ext>
            </a:extLst>
          </p:cNvPr>
          <p:cNvSpPr>
            <a:spLocks noGrp="1"/>
          </p:cNvSpPr>
          <p:nvPr>
            <p:ph type="title"/>
          </p:nvPr>
        </p:nvSpPr>
        <p:spPr/>
        <p:txBody>
          <a:bodyPr/>
          <a:lstStyle/>
          <a:p>
            <a:r>
              <a:rPr lang="en-GB" dirty="0"/>
              <a:t>Guidelines for Contacting the Teaching Team</a:t>
            </a:r>
            <a:br>
              <a:rPr lang="en-GB" dirty="0"/>
            </a:br>
            <a:endParaRPr lang="en-GB" dirty="0"/>
          </a:p>
        </p:txBody>
      </p:sp>
      <p:sp>
        <p:nvSpPr>
          <p:cNvPr id="3" name="Content Placeholder 2">
            <a:extLst>
              <a:ext uri="{FF2B5EF4-FFF2-40B4-BE49-F238E27FC236}">
                <a16:creationId xmlns:a16="http://schemas.microsoft.com/office/drawing/2014/main" id="{61E54B28-4B87-4B38-036E-FE9DCAAA8F9E}"/>
              </a:ext>
            </a:extLst>
          </p:cNvPr>
          <p:cNvSpPr>
            <a:spLocks noGrp="1"/>
          </p:cNvSpPr>
          <p:nvPr>
            <p:ph idx="1"/>
          </p:nvPr>
        </p:nvSpPr>
        <p:spPr/>
        <p:txBody>
          <a:bodyPr/>
          <a:lstStyle/>
          <a:p>
            <a:pPr marL="0" indent="0">
              <a:buNone/>
            </a:pPr>
            <a:r>
              <a:rPr lang="en-GB" b="1" dirty="0"/>
              <a:t>⁠Primary Contact Method</a:t>
            </a:r>
          </a:p>
          <a:p>
            <a:pPr lvl="1"/>
            <a:r>
              <a:rPr lang="en-GB" dirty="0"/>
              <a:t>Use email.</a:t>
            </a:r>
          </a:p>
          <a:p>
            <a:pPr lvl="1"/>
            <a:r>
              <a:rPr lang="en-GB" dirty="0"/>
              <a:t>Clearly include: [Course Code] + [Topic] in the subject line.</a:t>
            </a:r>
          </a:p>
          <a:p>
            <a:pPr marL="0" indent="0">
              <a:buNone/>
            </a:pPr>
            <a:r>
              <a:rPr lang="en-GB" b="1" dirty="0"/>
              <a:t>⁠Before Contacting</a:t>
            </a:r>
          </a:p>
          <a:p>
            <a:pPr lvl="1"/>
            <a:r>
              <a:rPr lang="en-GB" dirty="0"/>
              <a:t>Re-check lecture slides, assignments, forum, and FAQs</a:t>
            </a:r>
          </a:p>
          <a:p>
            <a:pPr marL="0" indent="0">
              <a:buNone/>
            </a:pPr>
            <a:r>
              <a:rPr lang="en-GB" b="1" dirty="0"/>
              <a:t>Booked Sessions</a:t>
            </a:r>
          </a:p>
          <a:p>
            <a:pPr lvl="1"/>
            <a:r>
              <a:rPr lang="en-GB" dirty="0"/>
              <a:t>Come prepared with specific questions or code snippets — not just “I don’t understand.”</a:t>
            </a:r>
          </a:p>
        </p:txBody>
      </p:sp>
    </p:spTree>
    <p:extLst>
      <p:ext uri="{BB962C8B-B14F-4D97-AF65-F5344CB8AC3E}">
        <p14:creationId xmlns:p14="http://schemas.microsoft.com/office/powerpoint/2010/main" val="2256097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6C69-FB4E-0B86-59F1-CB3C00409294}"/>
              </a:ext>
            </a:extLst>
          </p:cNvPr>
          <p:cNvSpPr>
            <a:spLocks noGrp="1"/>
          </p:cNvSpPr>
          <p:nvPr>
            <p:ph type="title"/>
          </p:nvPr>
        </p:nvSpPr>
        <p:spPr/>
        <p:txBody>
          <a:bodyPr/>
          <a:lstStyle/>
          <a:p>
            <a:r>
              <a:rPr lang="en-GB" dirty="0"/>
              <a:t>Guidelines for Contacting the Teaching Team</a:t>
            </a:r>
            <a:br>
              <a:rPr lang="en-GB" dirty="0"/>
            </a:br>
            <a:endParaRPr lang="en-GB" dirty="0"/>
          </a:p>
        </p:txBody>
      </p:sp>
      <p:sp>
        <p:nvSpPr>
          <p:cNvPr id="3" name="Content Placeholder 2">
            <a:extLst>
              <a:ext uri="{FF2B5EF4-FFF2-40B4-BE49-F238E27FC236}">
                <a16:creationId xmlns:a16="http://schemas.microsoft.com/office/drawing/2014/main" id="{26CE8F54-027A-E6DA-C9A2-B355FDE91908}"/>
              </a:ext>
            </a:extLst>
          </p:cNvPr>
          <p:cNvSpPr>
            <a:spLocks noGrp="1"/>
          </p:cNvSpPr>
          <p:nvPr>
            <p:ph idx="1"/>
          </p:nvPr>
        </p:nvSpPr>
        <p:spPr/>
        <p:txBody>
          <a:bodyPr/>
          <a:lstStyle/>
          <a:p>
            <a:pPr marL="0" indent="0">
              <a:buNone/>
            </a:pPr>
            <a:r>
              <a:rPr lang="en-GB" b="1" dirty="0"/>
              <a:t>Email Etiquette</a:t>
            </a:r>
          </a:p>
          <a:p>
            <a:pPr lvl="1"/>
            <a:r>
              <a:rPr lang="en-GB" dirty="0"/>
              <a:t>Be concise but include enough detail (assignment number, error messages, screenshots).</a:t>
            </a:r>
          </a:p>
          <a:p>
            <a:pPr lvl="1"/>
            <a:r>
              <a:rPr lang="en-GB" dirty="0"/>
              <a:t>Avoid last-minute emails right before deadlines.</a:t>
            </a:r>
          </a:p>
          <a:p>
            <a:pPr marL="0" indent="0">
              <a:buNone/>
            </a:pPr>
            <a:r>
              <a:rPr lang="en-GB" b="1" dirty="0"/>
              <a:t>Group Support</a:t>
            </a:r>
          </a:p>
          <a:p>
            <a:pPr lvl="1"/>
            <a:r>
              <a:rPr lang="en-GB" dirty="0"/>
              <a:t>If several students have the same question, we may answer it once on the forum instead of multiple emails.</a:t>
            </a:r>
          </a:p>
          <a:p>
            <a:pPr marL="0" indent="0">
              <a:buNone/>
            </a:pPr>
            <a:r>
              <a:rPr lang="en-GB" b="1" dirty="0"/>
              <a:t>Workload Balance</a:t>
            </a:r>
          </a:p>
          <a:p>
            <a:pPr lvl="1"/>
            <a:r>
              <a:rPr lang="en-GB" dirty="0"/>
              <a:t>TAs are here to help, not to solve assignments for you.</a:t>
            </a:r>
          </a:p>
          <a:p>
            <a:pPr lvl="1"/>
            <a:r>
              <a:rPr lang="en-GB" dirty="0"/>
              <a:t>Please attempt the problem first and show your work when asking for help.</a:t>
            </a:r>
          </a:p>
        </p:txBody>
      </p:sp>
    </p:spTree>
    <p:extLst>
      <p:ext uri="{BB962C8B-B14F-4D97-AF65-F5344CB8AC3E}">
        <p14:creationId xmlns:p14="http://schemas.microsoft.com/office/powerpoint/2010/main" val="1712982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Questions?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Summary - Key Takeaways</a:t>
            </a:r>
          </a:p>
        </p:txBody>
      </p:sp>
      <p:sp>
        <p:nvSpPr>
          <p:cNvPr id="3" name="Content Placeholder 2"/>
          <p:cNvSpPr>
            <a:spLocks noGrp="1"/>
          </p:cNvSpPr>
          <p:nvPr>
            <p:ph idx="1"/>
          </p:nvPr>
        </p:nvSpPr>
        <p:spPr/>
        <p:txBody>
          <a:bodyPr>
            <a:noAutofit/>
          </a:bodyPr>
          <a:lstStyle/>
          <a:p>
            <a:endParaRPr sz="1800" dirty="0"/>
          </a:p>
          <a:p>
            <a:r>
              <a:rPr sz="1800" dirty="0"/>
              <a:t>✓ Iterative agile development over 10 weeks</a:t>
            </a:r>
          </a:p>
          <a:p>
            <a:r>
              <a:rPr sz="1800" dirty="0"/>
              <a:t>✓ 4 sprints with clear milestones and deadlines</a:t>
            </a:r>
          </a:p>
          <a:p>
            <a:r>
              <a:rPr sz="1800" dirty="0"/>
              <a:t>✓ Assessment based on process, not just accuracy</a:t>
            </a:r>
          </a:p>
          <a:p>
            <a:r>
              <a:rPr sz="1800" dirty="0"/>
              <a:t>✓ Use </a:t>
            </a:r>
            <a:r>
              <a:rPr sz="1800" dirty="0" err="1"/>
              <a:t>ClickUp</a:t>
            </a:r>
            <a:r>
              <a:rPr sz="1800" dirty="0"/>
              <a:t> for project management and collaboration</a:t>
            </a:r>
          </a:p>
          <a:p>
            <a:r>
              <a:rPr sz="1800" dirty="0"/>
              <a:t>✓ Python jumpstart provides structure, you implement algorithms</a:t>
            </a:r>
          </a:p>
          <a:p>
            <a:r>
              <a:rPr sz="1800" dirty="0"/>
              <a:t>✓ Focus on learning and continuous improvement</a:t>
            </a:r>
          </a:p>
          <a:p>
            <a:endParaRPr sz="1800" dirty="0"/>
          </a:p>
          <a:p>
            <a:r>
              <a:rPr sz="1800" dirty="0"/>
              <a:t>Start with Iteration 1: Get basic pipeline working!</a:t>
            </a:r>
          </a:p>
          <a:p>
            <a:endParaRPr sz="1800" dirty="0"/>
          </a:p>
          <a:p>
            <a:r>
              <a:rPr sz="1800" dirty="0"/>
              <a:t>Good luck!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endParaRPr lang="sv-SE" dirty="0"/>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p:txBody>
          <a:bodyPr/>
          <a:lstStyle/>
          <a:p>
            <a:endParaRPr lang="sv-SE"/>
          </a:p>
        </p:txBody>
      </p:sp>
    </p:spTree>
    <p:extLst>
      <p:ext uri="{BB962C8B-B14F-4D97-AF65-F5344CB8AC3E}">
        <p14:creationId xmlns:p14="http://schemas.microsoft.com/office/powerpoint/2010/main" val="20812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Development Methodology:</a:t>
            </a:r>
          </a:p>
          <a:p>
            <a:r>
              <a:rPr sz="3200" dirty="0"/>
              <a:t>Agile vs. Waterfall</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Waterfall vs. Agile Methodology</a:t>
            </a:r>
          </a:p>
        </p:txBody>
      </p:sp>
      <p:sp>
        <p:nvSpPr>
          <p:cNvPr id="3" name="Rounded Rectangle 2"/>
          <p:cNvSpPr/>
          <p:nvPr/>
        </p:nvSpPr>
        <p:spPr>
          <a:xfrm>
            <a:off x="1981200" y="1645920"/>
            <a:ext cx="3886200" cy="4114800"/>
          </a:xfrm>
          <a:prstGeom prst="roundRect">
            <a:avLst/>
          </a:prstGeom>
          <a:solidFill>
            <a:srgbClr val="FCE5CD"/>
          </a:solidFill>
          <a:ln w="25400">
            <a:solidFill>
              <a:srgbClr val="ED7D3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ounded Rectangle 3"/>
          <p:cNvSpPr/>
          <p:nvPr/>
        </p:nvSpPr>
        <p:spPr>
          <a:xfrm>
            <a:off x="6324600" y="1645920"/>
            <a:ext cx="3886200" cy="4114800"/>
          </a:xfrm>
          <a:prstGeom prst="roundRect">
            <a:avLst/>
          </a:prstGeom>
          <a:solidFill>
            <a:srgbClr val="D9EAD3"/>
          </a:solidFill>
          <a:ln w="25400">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3131455" y="1828800"/>
            <a:ext cx="1585690" cy="400110"/>
          </a:xfrm>
          <a:prstGeom prst="rect">
            <a:avLst/>
          </a:prstGeom>
          <a:noFill/>
        </p:spPr>
        <p:txBody>
          <a:bodyPr wrap="none">
            <a:spAutoFit/>
          </a:bodyPr>
          <a:lstStyle/>
          <a:p>
            <a:pPr algn="ctr">
              <a:defRPr sz="2000" b="1"/>
            </a:pPr>
            <a:r>
              <a:rPr sz="2000"/>
              <a:t>Waterfall ❌</a:t>
            </a:r>
          </a:p>
        </p:txBody>
      </p:sp>
      <p:sp>
        <p:nvSpPr>
          <p:cNvPr id="6" name="TextBox 5"/>
          <p:cNvSpPr txBox="1"/>
          <p:nvPr/>
        </p:nvSpPr>
        <p:spPr>
          <a:xfrm>
            <a:off x="6782358" y="1828800"/>
            <a:ext cx="2970685" cy="400110"/>
          </a:xfrm>
          <a:prstGeom prst="rect">
            <a:avLst/>
          </a:prstGeom>
          <a:noFill/>
        </p:spPr>
        <p:txBody>
          <a:bodyPr wrap="none">
            <a:spAutoFit/>
          </a:bodyPr>
          <a:lstStyle/>
          <a:p>
            <a:pPr algn="ctr">
              <a:defRPr sz="2000" b="1"/>
            </a:pPr>
            <a:r>
              <a:rPr sz="2000"/>
              <a:t>Agile ✓ (Our Approach)</a:t>
            </a:r>
          </a:p>
        </p:txBody>
      </p:sp>
      <p:sp>
        <p:nvSpPr>
          <p:cNvPr id="7" name="TextBox 6"/>
          <p:cNvSpPr txBox="1"/>
          <p:nvPr/>
        </p:nvSpPr>
        <p:spPr>
          <a:xfrm>
            <a:off x="2164081" y="2468880"/>
            <a:ext cx="1991251" cy="1990288"/>
          </a:xfrm>
          <a:prstGeom prst="rect">
            <a:avLst/>
          </a:prstGeom>
          <a:noFill/>
        </p:spPr>
        <p:txBody>
          <a:bodyPr wrap="none">
            <a:spAutoFit/>
          </a:bodyPr>
          <a:lstStyle/>
          <a:p>
            <a:endParaRPr/>
          </a:p>
          <a:p>
            <a:pPr>
              <a:spcAft>
                <a:spcPts val="800"/>
              </a:spcAft>
              <a:defRPr sz="1200"/>
            </a:pPr>
            <a:r>
              <a:rPr sz="1200"/>
              <a:t>• Sequential phases</a:t>
            </a:r>
          </a:p>
          <a:p>
            <a:pPr>
              <a:spcAft>
                <a:spcPts val="800"/>
              </a:spcAft>
              <a:defRPr sz="1200"/>
            </a:pPr>
            <a:r>
              <a:rPr sz="1200"/>
              <a:t>• No feedback until end</a:t>
            </a:r>
          </a:p>
          <a:p>
            <a:pPr>
              <a:spcAft>
                <a:spcPts val="800"/>
              </a:spcAft>
              <a:defRPr sz="1200"/>
            </a:pPr>
            <a:r>
              <a:rPr sz="1200"/>
              <a:t>• High risk (all-or-nothing)</a:t>
            </a:r>
          </a:p>
          <a:p>
            <a:pPr>
              <a:spcAft>
                <a:spcPts val="800"/>
              </a:spcAft>
              <a:defRPr sz="1200"/>
            </a:pPr>
            <a:r>
              <a:rPr sz="1200"/>
              <a:t>• Rigid - difficult to adapt</a:t>
            </a:r>
          </a:p>
          <a:p>
            <a:pPr>
              <a:spcAft>
                <a:spcPts val="800"/>
              </a:spcAft>
              <a:defRPr sz="1200"/>
            </a:pPr>
            <a:r>
              <a:rPr sz="1200"/>
              <a:t>• Late discovery of issues</a:t>
            </a:r>
          </a:p>
          <a:p>
            <a:pPr>
              <a:spcAft>
                <a:spcPts val="800"/>
              </a:spcAft>
              <a:defRPr sz="1200"/>
            </a:pPr>
            <a:r>
              <a:rPr sz="1200"/>
              <a:t>• Clear structure upfront</a:t>
            </a:r>
          </a:p>
        </p:txBody>
      </p:sp>
      <p:sp>
        <p:nvSpPr>
          <p:cNvPr id="8" name="TextBox 7"/>
          <p:cNvSpPr txBox="1"/>
          <p:nvPr/>
        </p:nvSpPr>
        <p:spPr>
          <a:xfrm>
            <a:off x="6507480" y="2468880"/>
            <a:ext cx="2355132" cy="1990288"/>
          </a:xfrm>
          <a:prstGeom prst="rect">
            <a:avLst/>
          </a:prstGeom>
          <a:noFill/>
        </p:spPr>
        <p:txBody>
          <a:bodyPr wrap="none">
            <a:spAutoFit/>
          </a:bodyPr>
          <a:lstStyle/>
          <a:p>
            <a:endParaRPr/>
          </a:p>
          <a:p>
            <a:pPr>
              <a:spcAft>
                <a:spcPts val="800"/>
              </a:spcAft>
              <a:defRPr sz="1200"/>
            </a:pPr>
            <a:r>
              <a:rPr sz="1200"/>
              <a:t>✓ Iterative cycles (sprints)</a:t>
            </a:r>
          </a:p>
          <a:p>
            <a:pPr>
              <a:spcAft>
                <a:spcPts val="800"/>
              </a:spcAft>
              <a:defRPr sz="1200"/>
            </a:pPr>
            <a:r>
              <a:rPr sz="1200"/>
              <a:t>✓ Feedback after each iteration</a:t>
            </a:r>
          </a:p>
          <a:p>
            <a:pPr>
              <a:spcAft>
                <a:spcPts val="800"/>
              </a:spcAft>
              <a:defRPr sz="1200"/>
            </a:pPr>
            <a:r>
              <a:rPr sz="1200"/>
              <a:t>✓ Low risk (incremental)</a:t>
            </a:r>
          </a:p>
          <a:p>
            <a:pPr>
              <a:spcAft>
                <a:spcPts val="800"/>
              </a:spcAft>
              <a:defRPr sz="1200"/>
            </a:pPr>
            <a:r>
              <a:rPr sz="1200"/>
              <a:t>✓ Flexible - adapt to results</a:t>
            </a:r>
          </a:p>
          <a:p>
            <a:pPr>
              <a:spcAft>
                <a:spcPts val="800"/>
              </a:spcAft>
              <a:defRPr sz="1200"/>
            </a:pPr>
            <a:r>
              <a:rPr sz="1200"/>
              <a:t>✓ Early problem detection</a:t>
            </a:r>
          </a:p>
          <a:p>
            <a:pPr>
              <a:spcAft>
                <a:spcPts val="800"/>
              </a:spcAft>
              <a:defRPr sz="1200"/>
            </a:pPr>
            <a:r>
              <a:rPr sz="1200"/>
              <a:t>✓ Perfect for research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Sprint Lifecycle (2.5 weeks each)</a:t>
            </a:r>
          </a:p>
        </p:txBody>
      </p:sp>
      <p:sp>
        <p:nvSpPr>
          <p:cNvPr id="3" name="Rounded Rectangle 2"/>
          <p:cNvSpPr/>
          <p:nvPr/>
        </p:nvSpPr>
        <p:spPr>
          <a:xfrm>
            <a:off x="3810000" y="1828800"/>
            <a:ext cx="4572000" cy="731520"/>
          </a:xfrm>
          <a:prstGeom prst="roundRect">
            <a:avLst/>
          </a:prstGeom>
          <a:solidFill>
            <a:srgbClr val="4472C4"/>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1-2: Sprint Planning</a:t>
            </a:r>
          </a:p>
        </p:txBody>
      </p:sp>
      <p:sp>
        <p:nvSpPr>
          <p:cNvPr id="4" name="Down Arrow 3"/>
          <p:cNvSpPr/>
          <p:nvPr/>
        </p:nvSpPr>
        <p:spPr>
          <a:xfrm>
            <a:off x="5958840" y="2606040"/>
            <a:ext cx="274320" cy="18288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ounded Rectangle 4"/>
          <p:cNvSpPr/>
          <p:nvPr/>
        </p:nvSpPr>
        <p:spPr>
          <a:xfrm>
            <a:off x="3810000" y="2834640"/>
            <a:ext cx="4572000" cy="731520"/>
          </a:xfrm>
          <a:prstGeom prst="roundRect">
            <a:avLst/>
          </a:prstGeom>
          <a:solidFill>
            <a:srgbClr val="70AD47"/>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3-15: Development</a:t>
            </a:r>
          </a:p>
        </p:txBody>
      </p:sp>
      <p:sp>
        <p:nvSpPr>
          <p:cNvPr id="6" name="Down Arrow 5"/>
          <p:cNvSpPr/>
          <p:nvPr/>
        </p:nvSpPr>
        <p:spPr>
          <a:xfrm>
            <a:off x="5958840" y="3611880"/>
            <a:ext cx="274320" cy="18288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ounded Rectangle 6"/>
          <p:cNvSpPr/>
          <p:nvPr/>
        </p:nvSpPr>
        <p:spPr>
          <a:xfrm>
            <a:off x="3810000" y="3840480"/>
            <a:ext cx="4572000" cy="731520"/>
          </a:xfrm>
          <a:prstGeom prst="roundRect">
            <a:avLst/>
          </a:prstGeom>
          <a:solidFill>
            <a:srgbClr val="ED7D3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16-17: Testing &amp; Integration</a:t>
            </a:r>
          </a:p>
        </p:txBody>
      </p:sp>
      <p:sp>
        <p:nvSpPr>
          <p:cNvPr id="8" name="Down Arrow 7"/>
          <p:cNvSpPr/>
          <p:nvPr/>
        </p:nvSpPr>
        <p:spPr>
          <a:xfrm>
            <a:off x="5958840" y="4617720"/>
            <a:ext cx="274320" cy="18288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ounded Rectangle 8"/>
          <p:cNvSpPr/>
          <p:nvPr/>
        </p:nvSpPr>
        <p:spPr>
          <a:xfrm>
            <a:off x="3810000" y="4846320"/>
            <a:ext cx="4572000" cy="731520"/>
          </a:xfrm>
          <a:prstGeom prst="roundRect">
            <a:avLst/>
          </a:prstGeom>
          <a:solidFill>
            <a:srgbClr val="A5A5A5"/>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18: Sprint Review</a:t>
            </a:r>
          </a:p>
        </p:txBody>
      </p:sp>
      <p:sp>
        <p:nvSpPr>
          <p:cNvPr id="10" name="TextBox 9"/>
          <p:cNvSpPr txBox="1"/>
          <p:nvPr/>
        </p:nvSpPr>
        <p:spPr>
          <a:xfrm>
            <a:off x="2438400" y="5943601"/>
            <a:ext cx="2332690" cy="276999"/>
          </a:xfrm>
          <a:prstGeom prst="rect">
            <a:avLst/>
          </a:prstGeom>
          <a:noFill/>
        </p:spPr>
        <p:txBody>
          <a:bodyPr wrap="none">
            <a:spAutoFit/>
          </a:bodyPr>
          <a:lstStyle/>
          <a:p>
            <a:pPr>
              <a:defRPr sz="1200" i="1"/>
            </a:pPr>
            <a:r>
              <a:rPr sz="1200"/>
              <a:t>Repeat for each of 4 iterations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Iteration Planning:</a:t>
            </a:r>
          </a:p>
          <a:p>
            <a:r>
              <a:rPr sz="3200" dirty="0"/>
              <a:t>4 Sprints Over 10 Weeks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Project Timeline - Key Milestones</a:t>
            </a:r>
          </a:p>
        </p:txBody>
      </p:sp>
      <p:cxnSp>
        <p:nvCxnSpPr>
          <p:cNvPr id="3" name="Connector 2"/>
          <p:cNvCxnSpPr/>
          <p:nvPr/>
        </p:nvCxnSpPr>
        <p:spPr>
          <a:xfrm>
            <a:off x="2438400" y="3657600"/>
            <a:ext cx="7315200" cy="0"/>
          </a:xfrm>
          <a:prstGeom prst="line">
            <a:avLst/>
          </a:prstGeom>
          <a:ln w="38100">
            <a:solidFill>
              <a:srgbClr val="4472C4"/>
            </a:solidFill>
          </a:ln>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2209800" y="3429000"/>
            <a:ext cx="457200" cy="457200"/>
          </a:xfrm>
          <a:prstGeom prst="ellipse">
            <a:avLst/>
          </a:prstGeom>
          <a:solidFill>
            <a:srgbClr val="4472C4"/>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1815890" y="2286001"/>
            <a:ext cx="1245021" cy="584775"/>
          </a:xfrm>
          <a:prstGeom prst="rect">
            <a:avLst/>
          </a:prstGeom>
          <a:noFill/>
        </p:spPr>
        <p:txBody>
          <a:bodyPr wrap="none">
            <a:spAutoFit/>
          </a:bodyPr>
          <a:lstStyle/>
          <a:p>
            <a:pPr algn="ctr">
              <a:defRPr sz="1400" b="1"/>
            </a:pPr>
            <a:r>
              <a:rPr sz="1400"/>
              <a:t>Iteration 1</a:t>
            </a:r>
          </a:p>
          <a:p>
            <a:r>
              <a:t>Basic EEG</a:t>
            </a:r>
          </a:p>
        </p:txBody>
      </p:sp>
      <p:sp>
        <p:nvSpPr>
          <p:cNvPr id="6" name="TextBox 5"/>
          <p:cNvSpPr txBox="1"/>
          <p:nvPr/>
        </p:nvSpPr>
        <p:spPr>
          <a:xfrm>
            <a:off x="1943714" y="4206240"/>
            <a:ext cx="989373" cy="261610"/>
          </a:xfrm>
          <a:prstGeom prst="rect">
            <a:avLst/>
          </a:prstGeom>
          <a:noFill/>
        </p:spPr>
        <p:txBody>
          <a:bodyPr wrap="none">
            <a:spAutoFit/>
          </a:bodyPr>
          <a:lstStyle/>
          <a:p>
            <a:pPr algn="ctr">
              <a:defRPr sz="1100">
                <a:solidFill>
                  <a:srgbClr val="646464"/>
                </a:solidFill>
              </a:defRPr>
            </a:pPr>
            <a:r>
              <a:rPr sz="1100"/>
              <a:t>Oct 31, 2025</a:t>
            </a:r>
          </a:p>
        </p:txBody>
      </p:sp>
      <p:sp>
        <p:nvSpPr>
          <p:cNvPr id="7" name="Oval 6"/>
          <p:cNvSpPr/>
          <p:nvPr/>
        </p:nvSpPr>
        <p:spPr>
          <a:xfrm>
            <a:off x="4648200" y="3429000"/>
            <a:ext cx="457200" cy="457200"/>
          </a:xfrm>
          <a:prstGeom prst="ellipse">
            <a:avLst/>
          </a:prstGeom>
          <a:solidFill>
            <a:srgbClr val="70AD47"/>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4243454" y="2286001"/>
            <a:ext cx="1266693" cy="584775"/>
          </a:xfrm>
          <a:prstGeom prst="rect">
            <a:avLst/>
          </a:prstGeom>
          <a:noFill/>
        </p:spPr>
        <p:txBody>
          <a:bodyPr wrap="none">
            <a:spAutoFit/>
          </a:bodyPr>
          <a:lstStyle/>
          <a:p>
            <a:pPr algn="ctr">
              <a:defRPr sz="1400" b="1"/>
            </a:pPr>
            <a:r>
              <a:rPr sz="1400"/>
              <a:t>Iteration 2</a:t>
            </a:r>
          </a:p>
          <a:p>
            <a:r>
              <a:t>EEG+EOG</a:t>
            </a:r>
          </a:p>
        </p:txBody>
      </p:sp>
      <p:sp>
        <p:nvSpPr>
          <p:cNvPr id="9" name="TextBox 8"/>
          <p:cNvSpPr txBox="1"/>
          <p:nvPr/>
        </p:nvSpPr>
        <p:spPr>
          <a:xfrm>
            <a:off x="4367687" y="4206240"/>
            <a:ext cx="1018227" cy="261610"/>
          </a:xfrm>
          <a:prstGeom prst="rect">
            <a:avLst/>
          </a:prstGeom>
          <a:noFill/>
        </p:spPr>
        <p:txBody>
          <a:bodyPr wrap="none">
            <a:spAutoFit/>
          </a:bodyPr>
          <a:lstStyle/>
          <a:p>
            <a:pPr algn="ctr">
              <a:defRPr sz="1100">
                <a:solidFill>
                  <a:srgbClr val="646464"/>
                </a:solidFill>
              </a:defRPr>
            </a:pPr>
            <a:r>
              <a:rPr sz="1100"/>
              <a:t>Nov 19, 2025</a:t>
            </a:r>
          </a:p>
        </p:txBody>
      </p:sp>
      <p:sp>
        <p:nvSpPr>
          <p:cNvPr id="10" name="Oval 9"/>
          <p:cNvSpPr/>
          <p:nvPr/>
        </p:nvSpPr>
        <p:spPr>
          <a:xfrm>
            <a:off x="7086600" y="3429000"/>
            <a:ext cx="457200" cy="457200"/>
          </a:xfrm>
          <a:prstGeom prst="ellipse">
            <a:avLst/>
          </a:prstGeom>
          <a:solidFill>
            <a:srgbClr val="ED7D31"/>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6356445" y="2286001"/>
            <a:ext cx="1917513" cy="584775"/>
          </a:xfrm>
          <a:prstGeom prst="rect">
            <a:avLst/>
          </a:prstGeom>
          <a:noFill/>
        </p:spPr>
        <p:txBody>
          <a:bodyPr wrap="none">
            <a:spAutoFit/>
          </a:bodyPr>
          <a:lstStyle/>
          <a:p>
            <a:pPr algn="ctr">
              <a:defRPr sz="1400" b="1"/>
            </a:pPr>
            <a:r>
              <a:rPr sz="1400"/>
              <a:t>Iteration 3</a:t>
            </a:r>
          </a:p>
          <a:p>
            <a:r>
              <a:t>EEG+EOG+EMG</a:t>
            </a:r>
          </a:p>
        </p:txBody>
      </p:sp>
      <p:sp>
        <p:nvSpPr>
          <p:cNvPr id="12" name="TextBox 11"/>
          <p:cNvSpPr txBox="1"/>
          <p:nvPr/>
        </p:nvSpPr>
        <p:spPr>
          <a:xfrm>
            <a:off x="6840551" y="4206240"/>
            <a:ext cx="949299" cy="261610"/>
          </a:xfrm>
          <a:prstGeom prst="rect">
            <a:avLst/>
          </a:prstGeom>
          <a:noFill/>
        </p:spPr>
        <p:txBody>
          <a:bodyPr wrap="none">
            <a:spAutoFit/>
          </a:bodyPr>
          <a:lstStyle/>
          <a:p>
            <a:pPr algn="ctr">
              <a:defRPr sz="1100">
                <a:solidFill>
                  <a:srgbClr val="646464"/>
                </a:solidFill>
              </a:defRPr>
            </a:pPr>
            <a:r>
              <a:rPr sz="1100"/>
              <a:t>Dec 5, 2025</a:t>
            </a:r>
          </a:p>
        </p:txBody>
      </p:sp>
      <p:sp>
        <p:nvSpPr>
          <p:cNvPr id="13" name="Oval 12"/>
          <p:cNvSpPr/>
          <p:nvPr/>
        </p:nvSpPr>
        <p:spPr>
          <a:xfrm>
            <a:off x="9525000" y="3429000"/>
            <a:ext cx="457200" cy="457200"/>
          </a:xfrm>
          <a:prstGeom prst="ellipse">
            <a:avLst/>
          </a:prstGeom>
          <a:solidFill>
            <a:srgbClr val="A5A5A5"/>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9004837" y="2286001"/>
            <a:ext cx="1497526" cy="584775"/>
          </a:xfrm>
          <a:prstGeom prst="rect">
            <a:avLst/>
          </a:prstGeom>
          <a:noFill/>
        </p:spPr>
        <p:txBody>
          <a:bodyPr wrap="none">
            <a:spAutoFit/>
          </a:bodyPr>
          <a:lstStyle/>
          <a:p>
            <a:pPr algn="ctr">
              <a:defRPr sz="1400" b="1"/>
            </a:pPr>
            <a:r>
              <a:rPr sz="1400"/>
              <a:t>Iteration 4</a:t>
            </a:r>
          </a:p>
          <a:p>
            <a:r>
              <a:t>Final System</a:t>
            </a:r>
          </a:p>
        </p:txBody>
      </p:sp>
      <p:sp>
        <p:nvSpPr>
          <p:cNvPr id="15" name="TextBox 14"/>
          <p:cNvSpPr txBox="1"/>
          <p:nvPr/>
        </p:nvSpPr>
        <p:spPr>
          <a:xfrm>
            <a:off x="9247693" y="4206240"/>
            <a:ext cx="1011815" cy="261610"/>
          </a:xfrm>
          <a:prstGeom prst="rect">
            <a:avLst/>
          </a:prstGeom>
          <a:noFill/>
        </p:spPr>
        <p:txBody>
          <a:bodyPr wrap="none">
            <a:spAutoFit/>
          </a:bodyPr>
          <a:lstStyle/>
          <a:p>
            <a:pPr algn="ctr">
              <a:defRPr sz="1100">
                <a:solidFill>
                  <a:srgbClr val="646464"/>
                </a:solidFill>
              </a:defRPr>
            </a:pPr>
            <a:r>
              <a:rPr sz="1100"/>
              <a:t>Dec 18, 2025</a:t>
            </a:r>
          </a:p>
        </p:txBody>
      </p:sp>
    </p:spTree>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Office-tema</Template>
  <TotalTime>14</TotalTime>
  <Words>2525</Words>
  <Application>Microsoft Macintosh PowerPoint</Application>
  <PresentationFormat>Widescreen</PresentationFormat>
  <Paragraphs>516</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Calibri</vt:lpstr>
      <vt:lpstr>Figtree</vt:lpstr>
      <vt:lpstr>Arial</vt:lpstr>
      <vt:lpstr>Office-tema</vt:lpstr>
      <vt:lpstr>CM2013: Sleep Scoring Project</vt:lpstr>
      <vt:lpstr>Project Overview</vt:lpstr>
      <vt:lpstr>Learning Objectives</vt:lpstr>
      <vt:lpstr>Assessment Criteria</vt:lpstr>
      <vt:lpstr>Development Methodology: Agile vs. Waterfall</vt:lpstr>
      <vt:lpstr>Waterfall vs. Agile Methodology</vt:lpstr>
      <vt:lpstr>Sprint Lifecycle (2.5 weeks each)</vt:lpstr>
      <vt:lpstr>Iteration Planning: 4 Sprints Over 10 Weeks</vt:lpstr>
      <vt:lpstr>Project Timeline - Key Milestones</vt:lpstr>
      <vt:lpstr>Iteration Timeline &amp; Milestones</vt:lpstr>
      <vt:lpstr>Iteration 1: Basic Pipeline (Oct 31)</vt:lpstr>
      <vt:lpstr>Iteration 2: Enhanced Processing (Nov 19)</vt:lpstr>
      <vt:lpstr>Iteration 3: Multi-Signal (Dec 5)</vt:lpstr>
      <vt:lpstr>Iteration 4: Full System (Dec 18)</vt:lpstr>
      <vt:lpstr>Project Management: Using ClickUp</vt:lpstr>
      <vt:lpstr>Why Project Management Tools?</vt:lpstr>
      <vt:lpstr>ClickUp Setup (Project Manager Task)</vt:lpstr>
      <vt:lpstr>Task Organization in ClickUp</vt:lpstr>
      <vt:lpstr>Daily Standups (via ClickUp)</vt:lpstr>
      <vt:lpstr>ClickUp Grading Checkpoints</vt:lpstr>
      <vt:lpstr>Python Jumpstart: Project Structure &amp; Usage</vt:lpstr>
      <vt:lpstr>Python Jumpstart: What's Provided</vt:lpstr>
      <vt:lpstr>Python Project Structure</vt:lpstr>
      <vt:lpstr>System Architecture - Data Flow</vt:lpstr>
      <vt:lpstr>Configuration System (config.py)</vt:lpstr>
      <vt:lpstr>Running the Training Pipeline</vt:lpstr>
      <vt:lpstr>Caching System for Efficiency</vt:lpstr>
      <vt:lpstr>Google Colab Notebook</vt:lpstr>
      <vt:lpstr>What You Must Implement</vt:lpstr>
      <vt:lpstr>Final Report: Structure &amp; Requirements</vt:lpstr>
      <vt:lpstr>Technical Report (15 pages max)</vt:lpstr>
      <vt:lpstr>Report Content Focus</vt:lpstr>
      <vt:lpstr>Data &amp; File Formats</vt:lpstr>
      <vt:lpstr>Data Organization</vt:lpstr>
      <vt:lpstr>Available Signals - Detailed Specifications</vt:lpstr>
      <vt:lpstr>EDF and XML File Formats</vt:lpstr>
      <vt:lpstr>Signal Processing Considerations</vt:lpstr>
      <vt:lpstr>Tips for Success</vt:lpstr>
      <vt:lpstr>Tips for Success</vt:lpstr>
      <vt:lpstr>Team Organization (3 members)</vt:lpstr>
      <vt:lpstr>Resources &amp; Documentation</vt:lpstr>
      <vt:lpstr>Guidelines for Contacting the Teaching Team </vt:lpstr>
      <vt:lpstr>Guidelines for Contacting the Teaching Team </vt:lpstr>
      <vt:lpstr>Guidelines for Contacting the Teaching Team </vt:lpstr>
      <vt:lpstr>Questions?</vt:lpstr>
      <vt:lpstr>Summary - 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Farhad Abtahi</dc:creator>
  <cp:lastModifiedBy>Farhad Abtahi</cp:lastModifiedBy>
  <cp:revision>1</cp:revision>
  <dcterms:created xsi:type="dcterms:W3CDTF">2025-10-01T08:32:20Z</dcterms:created>
  <dcterms:modified xsi:type="dcterms:W3CDTF">2025-10-01T08:46:34Z</dcterms:modified>
</cp:coreProperties>
</file>