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CM2013: Sleep Scoring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Biomedical Signal Processing</a:t>
            </a:r>
          </a:p>
          <a:p>
            <a:r>
              <a:t>Automated Sleep Stage Classification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Iteration Timeline &amp; Milestones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731520"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Iteration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Deadline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Signals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Features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Classifier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Oct 31,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Time (16)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k-NN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Nov 19,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EEG+EOG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Time+Freq (31)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SVM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Dec 5,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EEG+EOG+EMG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Selected 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Random Forest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Dec 18,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All signals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Optimized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RF-optimized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Iteration 1: Basic Pipeline (Oct 31)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Focus: Get something working end-to-end</a:t>
            </a:r>
          </a:p>
          <a:p>
            <a:pPr/>
            <a:r>
              <a:t>Signals: EEG only (single or dual channel)</a:t>
            </a:r>
          </a:p>
          <a:p>
            <a:pPr/>
            <a:r>
              <a:t>Features: 16 time-domain features per channel</a:t>
            </a:r>
          </a:p>
          <a:p>
            <a:pPr lvl="1"/>
            <a:r>
              <a:t>Mean, median, std, variance, RMS, Hjorth parameters</a:t>
            </a:r>
          </a:p>
          <a:p>
            <a:pPr/>
            <a:r>
              <a:t>Classifier: k-Nearest Neighbors (k-NN)</a:t>
            </a:r>
          </a:p>
          <a:p>
            <a:pPr lvl="1"/>
            <a:r>
              <a:t>Simple, interpretable baseline</a:t>
            </a:r>
          </a:p>
          <a:p>
            <a:pPr/>
            <a:r>
              <a:t>Deliverables:</a:t>
            </a:r>
          </a:p>
          <a:p>
            <a:pPr lvl="1"/>
            <a:r>
              <a:t>Complete data loading pipeline</a:t>
            </a:r>
          </a:p>
          <a:p>
            <a:pPr lvl="1"/>
            <a:r>
              <a:t>Basic preprocessing (filtering, epoching)</a:t>
            </a:r>
          </a:p>
          <a:p>
            <a:pPr lvl="1"/>
            <a:r>
              <a:t>Working end-to-end classification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Iteration 2: Enhanced Processing (Nov 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Focus: Add EOG and frequency-domain features</a:t>
            </a:r>
          </a:p>
          <a:p>
            <a:pPr/>
            <a:r>
              <a:t>Signals: EEG + EOG (eye movement detection)</a:t>
            </a:r>
          </a:p>
          <a:p>
            <a:pPr/>
            <a:r>
              <a:t>Features: ~31 features (time + frequency domain)</a:t>
            </a:r>
          </a:p>
          <a:p>
            <a:pPr lvl="1"/>
            <a:r>
              <a:t>Add frequency features: band powers, spectral entropy</a:t>
            </a:r>
          </a:p>
          <a:p>
            <a:pPr lvl="1"/>
            <a:r>
              <a:t>EOG-specific: eye movement characteristics</a:t>
            </a:r>
          </a:p>
          <a:p>
            <a:pPr/>
            <a:r>
              <a:t>Classifier: Support Vector Machine (SVM)</a:t>
            </a:r>
          </a:p>
          <a:p>
            <a:pPr lvl="1"/>
            <a:r>
              <a:t>Better handling of high-dimensional data</a:t>
            </a:r>
          </a:p>
          <a:p>
            <a:pPr/>
            <a:r>
              <a:t>Deliverables:</a:t>
            </a:r>
          </a:p>
          <a:p>
            <a:pPr lvl="1"/>
            <a:r>
              <a:t>Multi-signal processing capability</a:t>
            </a:r>
          </a:p>
          <a:p>
            <a:pPr lvl="1"/>
            <a:r>
              <a:t>Frequency-domain feature extraction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Iteration 3: Multi-Signal (Dec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Focus: Add EMG and implement feature selection</a:t>
            </a:r>
          </a:p>
          <a:p>
            <a:pPr/>
            <a:r>
              <a:t>Signals: EEG + EOG + EMG (muscle tone)</a:t>
            </a:r>
          </a:p>
          <a:p>
            <a:pPr/>
            <a:r>
              <a:t>Features: ~30 selected features (down from 50+)</a:t>
            </a:r>
          </a:p>
          <a:p>
            <a:pPr lvl="1"/>
            <a:r>
              <a:t>Feature selection: statistical tests, mutual information</a:t>
            </a:r>
          </a:p>
          <a:p>
            <a:pPr lvl="1"/>
            <a:r>
              <a:t>EMG features: muscle activity indicators</a:t>
            </a:r>
          </a:p>
          <a:p>
            <a:pPr/>
            <a:r>
              <a:t>Classifier: Random Forest</a:t>
            </a:r>
          </a:p>
          <a:p>
            <a:pPr lvl="1"/>
            <a:r>
              <a:t>Handles non-linear relationships, provides feature importance</a:t>
            </a:r>
          </a:p>
          <a:p>
            <a:pPr/>
            <a:r>
              <a:t>Deliverables:</a:t>
            </a:r>
          </a:p>
          <a:p>
            <a:pPr lvl="1"/>
            <a:r>
              <a:t>Complete multi-signal processing</a:t>
            </a:r>
          </a:p>
          <a:p>
            <a:pPr lvl="1"/>
            <a:r>
              <a:t>Intelligent feature selection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Iteration 4: Full System (Dec 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Focus: Optimization and finalization</a:t>
            </a:r>
          </a:p>
          <a:p>
            <a:pPr/>
            <a:r>
              <a:t>Signals: All available channels optimally combined</a:t>
            </a:r>
          </a:p>
          <a:p>
            <a:pPr/>
            <a:r>
              <a:t>Features: Optimized feature set</a:t>
            </a:r>
          </a:p>
          <a:p>
            <a:pPr lvl="1"/>
            <a:r>
              <a:t>Cross-validation for robustness</a:t>
            </a:r>
          </a:p>
          <a:p>
            <a:pPr/>
            <a:r>
              <a:t>Classifier: Optimized Random Forest</a:t>
            </a:r>
          </a:p>
          <a:p>
            <a:pPr lvl="1"/>
            <a:r>
              <a:t>Hyperparameter tuning, ensemble methods</a:t>
            </a:r>
          </a:p>
          <a:p>
            <a:pPr/>
            <a:r>
              <a:t>Deliverables:</a:t>
            </a:r>
          </a:p>
          <a:p>
            <a:pPr lvl="1"/>
            <a:r>
              <a:t>Final competition submission</a:t>
            </a:r>
          </a:p>
          <a:p>
            <a:pPr lvl="1"/>
            <a:r>
              <a:t>Complete technical report</a:t>
            </a:r>
          </a:p>
          <a:p>
            <a:pPr lvl="1"/>
            <a:r>
              <a:t>Project documentation and presentation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Management:</a:t>
            </a:r>
          </a:p>
          <a:p>
            <a:r>
              <a:t>Using ClickUp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Project Management Tools?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Essential for team collaboration and coordination</a:t>
            </a:r>
          </a:p>
          <a:p>
            <a:pPr lvl="1"/>
            <a:r>
              <a:t>Track who is doing what and when</a:t>
            </a:r>
          </a:p>
          <a:p>
            <a:pPr lvl="1"/>
            <a:r>
              <a:t>Visualize progress and identify blockers</a:t>
            </a:r>
          </a:p>
          <a:p>
            <a:pPr lvl="1"/>
            <a:r>
              <a:t>Maintain accountability and transparency</a:t>
            </a:r>
          </a:p>
          <a:p>
            <a:pPr/>
            <a:r>
              <a:t>Professional skill development:</a:t>
            </a:r>
          </a:p>
          <a:p>
            <a:pPr lvl="1"/>
            <a:r>
              <a:t>Industry standard practice</a:t>
            </a:r>
          </a:p>
          <a:p>
            <a:pPr lvl="1"/>
            <a:r>
              <a:t>Critical for remote/distributed teams</a:t>
            </a:r>
          </a:p>
          <a:p>
            <a:pPr/>
            <a:r>
              <a:t>Required for assessment (grading checkpoints)</a:t>
            </a:r>
          </a:p>
          <a:p>
            <a:pPr lvl="1"/>
            <a:r>
              <a:t>Instructor reviews your ClickUp at each milestone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ClickUp Setup (Project Manager Task)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Designate one team member as Project Manager</a:t>
            </a:r>
          </a:p>
          <a:p>
            <a:pPr lvl="1"/>
            <a:r>
              <a:t>Role can rotate between iterations</a:t>
            </a:r>
          </a:p>
          <a:p>
            <a:pPr/>
            <a:r>
              <a:t>2. Create workspace: CM2013_Sleep_Scoring_Group[X]</a:t>
            </a:r>
          </a:p>
          <a:p>
            <a:pPr/>
            <a:r>
              <a:t>3. Add all team members with edit access</a:t>
            </a:r>
          </a:p>
          <a:p>
            <a:pPr/>
            <a:r>
              <a:t>4. ⚠️ MANDATORY: Add instructor as viewer</a:t>
            </a:r>
          </a:p>
          <a:p>
            <a:pPr/>
            <a:r>
              <a:t>5. Create sprint folders:</a:t>
            </a:r>
          </a:p>
          <a:p>
            <a:pPr lvl="1"/>
            <a:r>
              <a:t>Iteration 1: Basic EEG (Due: Oct 31, 2025)</a:t>
            </a:r>
          </a:p>
          <a:p>
            <a:pPr lvl="1"/>
            <a:r>
              <a:t>Iteration 2: EEG+EOG (Due: Nov 19, 2025)</a:t>
            </a:r>
          </a:p>
          <a:p>
            <a:pPr lvl="1"/>
            <a:r>
              <a:t>Iteration 3: EEG+EOG+EMG (Due: Dec 5, 2025)</a:t>
            </a:r>
          </a:p>
          <a:p>
            <a:pPr lvl="1"/>
            <a:r>
              <a:t>Iteration 4: Full System (Due: Dec 18, 2025)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Organization in ClickUp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Create tags for organization (free version):</a:t>
            </a:r>
          </a:p>
          <a:p>
            <a:pPr lvl="1"/>
            <a:r>
              <a:t>Priority: 🔴 HIGH, 🟡 MEDIUM, 🟢 LOW</a:t>
            </a:r>
          </a:p>
          <a:p>
            <a:pPr lvl="1"/>
            <a:r>
              <a:t>Signals: #EEG, #EOG, #EMG</a:t>
            </a:r>
          </a:p>
          <a:p>
            <a:pPr lvl="1"/>
            <a:r>
              <a:t>Components: #preprocessing, #features, #classification</a:t>
            </a:r>
          </a:p>
          <a:p>
            <a:pPr lvl="1"/>
            <a:r>
              <a:t>Status: #BLOCKED, #NEEDS-REVIEW, #BUG</a:t>
            </a:r>
          </a:p>
          <a:p>
            <a:pPr/>
            <a:r>
              <a:t>Task workflow:</a:t>
            </a:r>
          </a:p>
          <a:p>
            <a:pPr lvl="1"/>
            <a:r>
              <a:t>To Do → In Progress → Review → Testing → Complete</a:t>
            </a:r>
          </a:p>
          <a:p>
            <a:pPr/>
            <a:r>
              <a:t>Each task must have:</a:t>
            </a:r>
          </a:p>
          <a:p>
            <a:pPr lvl="1"/>
            <a:r>
              <a:t>Clear title: [Component] Specific action</a:t>
            </a:r>
          </a:p>
          <a:p>
            <a:pPr lvl="1"/>
            <a:r>
              <a:t>Assignee, due date, priority, description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Daily Standups (via ClickUp)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Each team member posts daily update as task comment:</a:t>
            </a:r>
          </a:p>
          <a:p>
            <a:pPr/>
          </a:p>
          <a:p>
            <a:pPr/>
            <a:r>
              <a:t>Format:</a:t>
            </a:r>
          </a:p>
          <a:p>
            <a:pPr lvl="1"/>
            <a:r>
              <a:t>"Today: [what I did]</a:t>
            </a:r>
          </a:p>
          <a:p>
            <a:pPr lvl="1"/>
            <a:r>
              <a:t>Tomorrow: [what I'll do]</a:t>
            </a:r>
          </a:p>
          <a:p>
            <a:pPr lvl="1"/>
            <a:r>
              <a:t>Blockers: [any issues]"</a:t>
            </a:r>
          </a:p>
          <a:p>
            <a:pPr/>
          </a:p>
          <a:p>
            <a:pPr/>
            <a:r>
              <a:t>Benefits:</a:t>
            </a:r>
          </a:p>
          <a:p>
            <a:pPr lvl="1"/>
            <a:r>
              <a:t>Keep everyone informed without meetings</a:t>
            </a:r>
          </a:p>
          <a:p>
            <a:pPr lvl="1"/>
            <a:r>
              <a:t>Identify problems early</a:t>
            </a:r>
          </a:p>
          <a:p>
            <a:pPr lvl="1"/>
            <a:r>
              <a:t>Build accountability and momentum</a:t>
            </a:r>
          </a:p>
          <a:p>
            <a:pPr lvl="1"/>
            <a:r>
              <a:t>Tag PM if blocked: @mention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Goal: Develop an automatic sleep scoring system</a:t>
            </a:r>
          </a:p>
          <a:p>
            <a:pPr lvl="1"/>
            <a:r>
              <a:t>Multi-signal biosignal processing (EEG, EOG, EMG)</a:t>
            </a:r>
          </a:p>
          <a:p>
            <a:pPr lvl="1"/>
            <a:r>
              <a:t>Machine learning classification of 5 sleep stages</a:t>
            </a:r>
          </a:p>
          <a:p>
            <a:pPr/>
            <a:r>
              <a:t>Duration: 10 weeks with 4 iterations</a:t>
            </a:r>
          </a:p>
          <a:p>
            <a:pPr/>
            <a:r>
              <a:t>Team-based development (3 members per group)</a:t>
            </a:r>
          </a:p>
          <a:p>
            <a:pPr/>
            <a:r>
              <a:t>Deliverables:</a:t>
            </a:r>
          </a:p>
          <a:p>
            <a:pPr lvl="1"/>
            <a:r>
              <a:t>Working code (Python/MATLAB)</a:t>
            </a:r>
          </a:p>
          <a:p>
            <a:pPr lvl="1"/>
            <a:r>
              <a:t>Technical report (15 pages max)</a:t>
            </a:r>
          </a:p>
          <a:p>
            <a:pPr lvl="1"/>
            <a:r>
              <a:t>Project management documentation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ClickUp Grading Checkpoints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Instructor will review your ClickUp at:</a:t>
            </a:r>
          </a:p>
          <a:p>
            <a:pPr/>
          </a:p>
          <a:p>
            <a:pPr/>
            <a:r>
              <a:t>✓ October 31, 2025 - Iteration 1 complete</a:t>
            </a:r>
          </a:p>
          <a:p>
            <a:pPr/>
            <a:r>
              <a:t>✓ November 19, 2025 - Iteration 2 complete</a:t>
            </a:r>
          </a:p>
          <a:p>
            <a:pPr/>
            <a:r>
              <a:t>✓ December 5, 2025 - Iteration 3 complete</a:t>
            </a:r>
          </a:p>
          <a:p>
            <a:pPr/>
            <a:r>
              <a:t>✓ December 18, 2025 - Final delivery</a:t>
            </a:r>
          </a:p>
          <a:p>
            <a:pPr/>
          </a:p>
          <a:p>
            <a:pPr/>
            <a:r>
              <a:t>What is evaluated:</a:t>
            </a:r>
          </a:p>
          <a:p>
            <a:pPr lvl="1"/>
            <a:r>
              <a:t>Task organization and clarity</a:t>
            </a:r>
          </a:p>
          <a:p>
            <a:pPr lvl="1"/>
            <a:r>
              <a:t>Regular updates and progress</a:t>
            </a:r>
          </a:p>
          <a:p>
            <a:pPr lvl="1"/>
            <a:r>
              <a:t>Team communication and collaboration</a:t>
            </a:r>
          </a:p>
          <a:p>
            <a:pPr lvl="1"/>
            <a:r>
              <a:t>Problem-solving and adaptability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Jumpstart:</a:t>
            </a:r>
          </a:p>
          <a:p>
            <a:r>
              <a:t>Project Structure &amp; Usage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Jumpstart: What's Provided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⚠️ Structure and examples ONLY - not complete solution!</a:t>
            </a:r>
          </a:p>
          <a:p>
            <a:pPr/>
          </a:p>
          <a:p>
            <a:pPr/>
            <a:r>
              <a:t>Provided:</a:t>
            </a:r>
          </a:p>
          <a:p>
            <a:pPr lvl="1"/>
            <a:r>
              <a:t>Modular project structure (src/ directory)</a:t>
            </a:r>
          </a:p>
          <a:p>
            <a:pPr lvl="1"/>
            <a:r>
              <a:t>Configuration system (config.py)</a:t>
            </a:r>
          </a:p>
          <a:p>
            <a:pPr lvl="1"/>
            <a:r>
              <a:t>Basic filter example (lowpass at 40Hz)</a:t>
            </a:r>
          </a:p>
          <a:p>
            <a:pPr lvl="1"/>
            <a:r>
              <a:t>3 simple features (mean, median, std)</a:t>
            </a:r>
          </a:p>
          <a:p>
            <a:pPr lvl="1"/>
            <a:r>
              <a:t>Basic k-NN classifier with train/test split</a:t>
            </a:r>
          </a:p>
          <a:p>
            <a:pPr lvl="1"/>
            <a:r>
              <a:t>Caching system for efficiency</a:t>
            </a:r>
          </a:p>
          <a:p>
            <a:pPr lvl="1"/>
            <a:r>
              <a:t>Testing framework (pytest)</a:t>
            </a:r>
          </a:p>
          <a:p>
            <a:pPr lvl="1"/>
            <a:r>
              <a:t>Google Colab notebook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Python/</a:t>
            </a:r>
          </a:p>
          <a:p>
            <a:pPr lvl="1"/>
            <a:r>
              <a:t>src/ - Core modules:</a:t>
            </a:r>
          </a:p>
          <a:p>
            <a:pPr lvl="2"/>
            <a:r>
              <a:t>data_loader.py - Load EDF/XML files</a:t>
            </a:r>
          </a:p>
          <a:p>
            <a:pPr lvl="2"/>
            <a:r>
              <a:t>preprocessing.py - Signal filtering</a:t>
            </a:r>
          </a:p>
          <a:p>
            <a:pPr lvl="2"/>
            <a:r>
              <a:t>feature_extraction.py - Extract features</a:t>
            </a:r>
          </a:p>
          <a:p>
            <a:pPr lvl="2"/>
            <a:r>
              <a:t>feature_selection.py - Select best features</a:t>
            </a:r>
          </a:p>
          <a:p>
            <a:pPr lvl="2"/>
            <a:r>
              <a:t>classification.py - ML classifiers</a:t>
            </a:r>
          </a:p>
          <a:p>
            <a:pPr lvl="2"/>
            <a:r>
              <a:t>visualization.py - Plot results</a:t>
            </a:r>
          </a:p>
          <a:p>
            <a:pPr lvl="2"/>
            <a:r>
              <a:t>report.py - Generate reports</a:t>
            </a:r>
          </a:p>
          <a:p>
            <a:pPr lvl="1"/>
            <a:r>
              <a:t>main.py - Training pipeline orchestration</a:t>
            </a:r>
          </a:p>
          <a:p>
            <a:pPr lvl="1"/>
            <a:r>
              <a:t>run_inference.py - Generate predictions</a:t>
            </a:r>
          </a:p>
          <a:p>
            <a:pPr lvl="1"/>
            <a:r>
              <a:t>config.py - Central configuration</a:t>
            </a:r>
          </a:p>
          <a:p>
            <a:pPr lvl="1"/>
            <a:r>
              <a:t>colab_notebook.ipynb - Run in Google Colab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 - Data Flow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1645920"/>
            <a:ext cx="7315200" cy="914400"/>
          </a:xfrm>
          <a:prstGeom prst="roundRect">
            <a:avLst/>
          </a:prstGeom>
          <a:solidFill>
            <a:srgbClr val="4472C4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097280" y="1737360"/>
            <a:ext cx="69494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Data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" y="2103120"/>
            <a:ext cx="6949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EDF Files  |  XML Files  |  Cache</a:t>
            </a:r>
          </a:p>
        </p:txBody>
      </p:sp>
      <p:sp>
        <p:nvSpPr>
          <p:cNvPr id="6" name="Down Arrow 5"/>
          <p:cNvSpPr/>
          <p:nvPr/>
        </p:nvSpPr>
        <p:spPr>
          <a:xfrm>
            <a:off x="4434840" y="2606040"/>
            <a:ext cx="274320" cy="137160"/>
          </a:xfrm>
          <a:prstGeom prst="downArrow">
            <a:avLst/>
          </a:prstGeom>
          <a:solidFill>
            <a:srgbClr val="646464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914400" y="2743200"/>
            <a:ext cx="7315200" cy="914400"/>
          </a:xfrm>
          <a:prstGeom prst="roundRect">
            <a:avLst/>
          </a:prstGeom>
          <a:solidFill>
            <a:srgbClr val="70AD47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834640"/>
            <a:ext cx="69494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Processing Layer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3200400"/>
            <a:ext cx="6949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Data Loading  |  Preprocessing  |  Features  |  Selection</a:t>
            </a:r>
          </a:p>
        </p:txBody>
      </p:sp>
      <p:sp>
        <p:nvSpPr>
          <p:cNvPr id="10" name="Down Arrow 9"/>
          <p:cNvSpPr/>
          <p:nvPr/>
        </p:nvSpPr>
        <p:spPr>
          <a:xfrm>
            <a:off x="4434840" y="3703320"/>
            <a:ext cx="274320" cy="137160"/>
          </a:xfrm>
          <a:prstGeom prst="downArrow">
            <a:avLst/>
          </a:prstGeom>
          <a:solidFill>
            <a:srgbClr val="646464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914400" y="3840480"/>
            <a:ext cx="7315200" cy="914400"/>
          </a:xfrm>
          <a:prstGeom prst="roundRect">
            <a:avLst/>
          </a:prstGeom>
          <a:solidFill>
            <a:srgbClr val="ED7D31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097280" y="3931920"/>
            <a:ext cx="69494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Intelligence Layer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97280" y="4297680"/>
            <a:ext cx="6949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Classifiers  |  Evaluation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4434840" y="4800600"/>
            <a:ext cx="274320" cy="137160"/>
          </a:xfrm>
          <a:prstGeom prst="downArrow">
            <a:avLst/>
          </a:prstGeom>
          <a:solidFill>
            <a:srgbClr val="646464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914400" y="4937760"/>
            <a:ext cx="7315200" cy="914400"/>
          </a:xfrm>
          <a:prstGeom prst="roundRect">
            <a:avLst/>
          </a:prstGeom>
          <a:solidFill>
            <a:srgbClr val="A5A5A5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097280" y="5029200"/>
            <a:ext cx="694944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Output Layer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7280" y="5394960"/>
            <a:ext cx="69494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Results  |  Visualization  |  Reports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System (config.py)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Central control for the entire pipeline</a:t>
            </a:r>
          </a:p>
          <a:p>
            <a:pPr/>
          </a:p>
          <a:p>
            <a:pPr/>
            <a:r>
              <a:t>Key settings:</a:t>
            </a:r>
          </a:p>
          <a:p>
            <a:pPr lvl="1"/>
            <a:r>
              <a:t>CURRENT_ITERATION (1-4) - Controls which features/algorithms</a:t>
            </a:r>
          </a:p>
          <a:p>
            <a:pPr lvl="1"/>
            <a:r>
              <a:t>USE_CACHE (True/False) - Speed up development</a:t>
            </a:r>
          </a:p>
          <a:p>
            <a:pPr lvl="1"/>
            <a:r>
              <a:t>File paths - Data directories</a:t>
            </a:r>
          </a:p>
          <a:p>
            <a:pPr lvl="1"/>
            <a:r>
              <a:t>Preprocessing parameters - Filter frequencies</a:t>
            </a:r>
          </a:p>
          <a:p>
            <a:pPr lvl="1"/>
            <a:r>
              <a:t>Model hyperparameters - Classifier settings</a:t>
            </a:r>
          </a:p>
          <a:p>
            <a:pPr/>
          </a:p>
          <a:p>
            <a:pPr/>
            <a:r>
              <a:t>Benefits:</a:t>
            </a:r>
          </a:p>
          <a:p>
            <a:pPr lvl="1"/>
            <a:r>
              <a:t>Easy to switch between iterations</a:t>
            </a:r>
          </a:p>
          <a:p>
            <a:pPr lvl="1"/>
            <a:r>
              <a:t>Consistent settings across team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the Training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Setup (first time only):</a:t>
            </a:r>
          </a:p>
          <a:p>
            <a:pPr lvl="1"/>
            <a:r>
              <a:t>pip install -r requirements.txt</a:t>
            </a:r>
          </a:p>
          <a:p>
            <a:pPr/>
          </a:p>
          <a:p>
            <a:pPr/>
            <a:r>
              <a:t>2. Verify setup:</a:t>
            </a:r>
          </a:p>
          <a:p>
            <a:pPr lvl="1"/>
            <a:r>
              <a:t>python -m pytest tests/ -v</a:t>
            </a:r>
          </a:p>
          <a:p>
            <a:pPr/>
          </a:p>
          <a:p>
            <a:pPr/>
            <a:r>
              <a:t>3. Run training pipeline:</a:t>
            </a:r>
          </a:p>
          <a:p>
            <a:pPr lvl="1"/>
            <a:r>
              <a:t>python main.py</a:t>
            </a:r>
          </a:p>
          <a:p>
            <a:pPr/>
          </a:p>
          <a:p>
            <a:pPr/>
            <a:r>
              <a:t>4. Run inference (generate submission):</a:t>
            </a:r>
          </a:p>
          <a:p>
            <a:pPr lvl="1"/>
            <a:r>
              <a:t>python run_inference.py</a:t>
            </a:r>
          </a:p>
          <a:p>
            <a:pPr lvl="1"/>
            <a:r>
              <a:t>Creates submission.csv in data/ directory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Caching System for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Why caching?</a:t>
            </a:r>
          </a:p>
          <a:p>
            <a:pPr lvl="1"/>
            <a:r>
              <a:t>Preprocessing is slow (minutes per file)</a:t>
            </a:r>
          </a:p>
          <a:p>
            <a:pPr lvl="1"/>
            <a:r>
              <a:t>Feature extraction takes time</a:t>
            </a:r>
          </a:p>
          <a:p>
            <a:pPr lvl="1"/>
            <a:r>
              <a:t>Don't repeat work during development</a:t>
            </a:r>
          </a:p>
          <a:p>
            <a:pPr/>
          </a:p>
          <a:p>
            <a:pPr/>
            <a:r>
              <a:t>How it works:</a:t>
            </a:r>
          </a:p>
          <a:p>
            <a:pPr lvl="1"/>
            <a:r>
              <a:t>Results saved to cache/ directory</a:t>
            </a:r>
          </a:p>
          <a:p>
            <a:pPr lvl="1"/>
            <a:r>
              <a:t>Automatically reused on next run</a:t>
            </a:r>
          </a:p>
          <a:p>
            <a:pPr lvl="1"/>
            <a:r>
              <a:t>Control with USE_CACHE in config.py</a:t>
            </a:r>
          </a:p>
          <a:p>
            <a:pPr/>
          </a:p>
          <a:p>
            <a:pPr/>
            <a:r>
              <a:t>When to clear cache:</a:t>
            </a:r>
          </a:p>
          <a:p>
            <a:pPr lvl="1"/>
            <a:r>
              <a:t>Changed preprocessing parameters</a:t>
            </a:r>
          </a:p>
          <a:p>
            <a:pPr lvl="1"/>
            <a:r>
              <a:t>Modified feature extraction code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Google Colab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Alternative to local development</a:t>
            </a:r>
          </a:p>
          <a:p>
            <a:pPr/>
            <a:r>
              <a:t>File: colab_notebook.ipynb</a:t>
            </a:r>
          </a:p>
          <a:p>
            <a:pPr/>
          </a:p>
          <a:p>
            <a:pPr/>
            <a:r>
              <a:t>Features:</a:t>
            </a:r>
          </a:p>
          <a:p>
            <a:pPr lvl="1"/>
            <a:r>
              <a:t>No local setup required</a:t>
            </a:r>
          </a:p>
          <a:p>
            <a:pPr lvl="1"/>
            <a:r>
              <a:t>Free GPU access (if needed)</a:t>
            </a:r>
          </a:p>
          <a:p>
            <a:pPr lvl="1"/>
            <a:r>
              <a:t>Load from GitHub or Google Drive</a:t>
            </a:r>
          </a:p>
          <a:p>
            <a:pPr lvl="1"/>
            <a:r>
              <a:t>Run complete pipeline in browser</a:t>
            </a:r>
          </a:p>
          <a:p>
            <a:pPr/>
          </a:p>
          <a:p>
            <a:pPr/>
            <a:r>
              <a:t>Usage:</a:t>
            </a:r>
          </a:p>
          <a:p>
            <a:pPr lvl="1"/>
            <a:r>
              <a:t>Upload to Google Colab</a:t>
            </a:r>
          </a:p>
          <a:p>
            <a:pPr lvl="1"/>
            <a:r>
              <a:t>Follow cell-by-cell instructions</a:t>
            </a:r>
          </a:p>
          <a:p>
            <a:pPr lvl="1"/>
            <a:r>
              <a:t>View results inline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You Must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Iteration 1:</a:t>
            </a:r>
          </a:p>
          <a:p>
            <a:pPr lvl="1"/>
            <a:r>
              <a:t>Real EDF/XML file parsing</a:t>
            </a:r>
          </a:p>
          <a:p>
            <a:pPr lvl="1"/>
            <a:r>
              <a:t>Bandpass filtering (0.5-40 Hz)</a:t>
            </a:r>
          </a:p>
          <a:p>
            <a:pPr lvl="1"/>
            <a:r>
              <a:t>13+ additional time-domain features</a:t>
            </a:r>
          </a:p>
          <a:p>
            <a:pPr/>
            <a:r>
              <a:t>Iteration 2:</a:t>
            </a:r>
          </a:p>
          <a:p>
            <a:pPr lvl="1"/>
            <a:r>
              <a:t>Multi-channel processing (EEG+EOG)</a:t>
            </a:r>
          </a:p>
          <a:p>
            <a:pPr lvl="1"/>
            <a:r>
              <a:t>Frequency-domain features (band powers)</a:t>
            </a:r>
          </a:p>
          <a:p>
            <a:pPr lvl="1"/>
            <a:r>
              <a:t>SVM hyperparameter tuning</a:t>
            </a:r>
          </a:p>
          <a:p>
            <a:pPr/>
            <a:r>
              <a:t>Iteration 3:</a:t>
            </a:r>
          </a:p>
          <a:p>
            <a:pPr lvl="1"/>
            <a:r>
              <a:t>EMG signal processing</a:t>
            </a:r>
          </a:p>
          <a:p>
            <a:pPr lvl="1"/>
            <a:r>
              <a:t>Feature selection algorithms</a:t>
            </a:r>
          </a:p>
          <a:p>
            <a:pPr/>
            <a:r>
              <a:t>Iteration 4:</a:t>
            </a:r>
          </a:p>
          <a:p>
            <a:pPr lvl="1"/>
            <a:r>
              <a:t>Cross-validation, optimization, final report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Apply signal processing techniques to real biomedical data</a:t>
            </a:r>
          </a:p>
          <a:p>
            <a:pPr lvl="1"/>
            <a:r>
              <a:t>Filtering, artifact removal, feature extraction</a:t>
            </a:r>
          </a:p>
          <a:p>
            <a:pPr/>
            <a:r>
              <a:t>Implement machine learning classifiers for pattern recognition</a:t>
            </a:r>
          </a:p>
          <a:p>
            <a:pPr lvl="1"/>
            <a:r>
              <a:t>k-NN, SVM, Random Forest</a:t>
            </a:r>
          </a:p>
          <a:p>
            <a:pPr/>
            <a:r>
              <a:t>Practice agile software development in teams</a:t>
            </a:r>
          </a:p>
          <a:p>
            <a:pPr lvl="1"/>
            <a:r>
              <a:t>Sprints, iterative development, task management</a:t>
            </a:r>
          </a:p>
          <a:p>
            <a:pPr/>
            <a:r>
              <a:t>Develop professional documentation skills</a:t>
            </a:r>
          </a:p>
          <a:p>
            <a:pPr lvl="1"/>
            <a:r>
              <a:t>Code documentation, technical reports, presentations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Report:</a:t>
            </a:r>
          </a:p>
          <a:p>
            <a:r>
              <a:t>Structure &amp;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Report (15 pages max)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Introduction (1 page)</a:t>
            </a:r>
          </a:p>
          <a:p>
            <a:pPr lvl="1"/>
            <a:r>
              <a:t>Problem statement, objectives</a:t>
            </a:r>
          </a:p>
          <a:p>
            <a:pPr/>
            <a:r>
              <a:t>2. Methods (3 pages)</a:t>
            </a:r>
          </a:p>
          <a:p>
            <a:pPr lvl="1"/>
            <a:r>
              <a:t>Signal processing, features, classification</a:t>
            </a:r>
          </a:p>
          <a:p>
            <a:pPr/>
            <a:r>
              <a:t>3. Results (4-5 pages)</a:t>
            </a:r>
          </a:p>
          <a:p>
            <a:pPr lvl="1"/>
            <a:r>
              <a:t>Performance metrics, confusion matrices, analysis</a:t>
            </a:r>
          </a:p>
          <a:p>
            <a:pPr/>
            <a:r>
              <a:t>4. Discussion (3-4 pages)</a:t>
            </a:r>
          </a:p>
          <a:p>
            <a:pPr lvl="1"/>
            <a:r>
              <a:t>Interpretation, challenges, improvements</a:t>
            </a:r>
          </a:p>
          <a:p>
            <a:pPr/>
            <a:r>
              <a:t>5. Conclusion (1 page)</a:t>
            </a:r>
          </a:p>
          <a:p>
            <a:pPr lvl="1"/>
            <a:r>
              <a:t>Summary, future work</a:t>
            </a:r>
          </a:p>
          <a:p>
            <a:pPr/>
            <a:r>
              <a:t>6. References (1 page)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 Content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Focus on the process, not just results</a:t>
            </a:r>
          </a:p>
          <a:p>
            <a:pPr/>
          </a:p>
          <a:p>
            <a:pPr/>
            <a:r>
              <a:t>Methods section should explain:</a:t>
            </a:r>
          </a:p>
          <a:p>
            <a:pPr lvl="1"/>
            <a:r>
              <a:t>WHY you chose specific approaches</a:t>
            </a:r>
          </a:p>
          <a:p>
            <a:pPr lvl="1"/>
            <a:r>
              <a:t>HOW you implemented them</a:t>
            </a:r>
          </a:p>
          <a:p>
            <a:pPr lvl="1"/>
            <a:r>
              <a:t>What alternatives you considered</a:t>
            </a:r>
          </a:p>
          <a:p>
            <a:pPr/>
            <a:r>
              <a:t>Results section should show:</a:t>
            </a:r>
          </a:p>
          <a:p>
            <a:pPr lvl="1"/>
            <a:r>
              <a:t>Progression through iterations</a:t>
            </a:r>
          </a:p>
          <a:p>
            <a:pPr lvl="1"/>
            <a:r>
              <a:t>Impact of different decisions</a:t>
            </a:r>
          </a:p>
          <a:p>
            <a:pPr lvl="1"/>
            <a:r>
              <a:t>Statistical analysis of performance</a:t>
            </a:r>
          </a:p>
          <a:p>
            <a:pPr/>
            <a:r>
              <a:t>Discussion should reflect:</a:t>
            </a:r>
          </a:p>
          <a:p>
            <a:pPr lvl="1"/>
            <a:r>
              <a:t>Critical thinking about your approach</a:t>
            </a:r>
          </a:p>
          <a:p>
            <a:pPr lvl="1"/>
            <a:r>
              <a:t>Learning from what didn't work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File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data/training/ - EDF + XML files with labels</a:t>
            </a:r>
          </a:p>
          <a:p>
            <a:pPr lvl="1"/>
            <a:r>
              <a:t>Use for training and validation</a:t>
            </a:r>
          </a:p>
          <a:p>
            <a:pPr lvl="1"/>
            <a:r>
              <a:t>Both EDF and XML required for each recording</a:t>
            </a:r>
          </a:p>
          <a:p>
            <a:pPr/>
            <a:r>
              <a:t>data/holdout/ - EDF files only (no labels)</a:t>
            </a:r>
          </a:p>
          <a:p>
            <a:pPr lvl="1"/>
            <a:r>
              <a:t>Use for final predictions/competition</a:t>
            </a:r>
          </a:p>
          <a:p>
            <a:pPr/>
            <a:r>
              <a:t>data/sample/ - Small test dataset</a:t>
            </a:r>
          </a:p>
          <a:p>
            <a:pPr lvl="1"/>
            <a:r>
              <a:t>Quick testing during development</a:t>
            </a:r>
          </a:p>
          <a:p>
            <a:pPr/>
          </a:p>
          <a:p>
            <a:pPr/>
            <a:r>
              <a:t>Key signals in EDF files:</a:t>
            </a:r>
          </a:p>
          <a:p>
            <a:pPr lvl="1"/>
            <a:r>
              <a:t>EEG: C3-A2, C4-A1 (125 Hz, hardware high-pass 0.15 Hz)</a:t>
            </a:r>
          </a:p>
          <a:p>
            <a:pPr lvl="1"/>
            <a:r>
              <a:t>EOG: Left/Right (50 Hz, hardware high-pass 0.15 Hz)</a:t>
            </a:r>
          </a:p>
          <a:p>
            <a:pPr lvl="1"/>
            <a:r>
              <a:t>EMG: (125 Hz, hardware high-pass 0.15 Hz)</a:t>
            </a:r>
          </a:p>
          <a:p>
            <a:pPr lvl="1"/>
            <a:r>
              <a:t>ECG: (125 Hz), Respiration: Thor/Abdo (10 Hz), SpO2/HR (1 Hz)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Available Signals - Detailed Specifications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32509"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Signal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EDF Label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Sample Rate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200">
                          <a:solidFill>
                            <a:srgbClr val="FFFFFF"/>
                          </a:solidFill>
                        </a:defRPr>
                      </a:pPr>
                      <a:r>
                        <a:t>Hardware Filter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EEG C3-A2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EEG (sec)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125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HP 0.15 Hz</a:t>
                      </a:r>
                    </a:p>
                  </a:txBody>
                  <a:tcPr/>
                </a:tc>
              </a:tr>
              <a:tr h="33250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EEG C4-A1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125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HP 0.15 Hz</a:t>
                      </a:r>
                    </a:p>
                  </a:txBody>
                  <a:tcPr/>
                </a:tc>
              </a:tr>
              <a:tr h="33250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EOG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EOG(L)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HP 0.15 Hz</a:t>
                      </a:r>
                    </a:p>
                  </a:txBody>
                  <a:tcPr/>
                </a:tc>
              </a:tr>
              <a:tr h="33250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EOG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EOG(R)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HP 0.15 Hz</a:t>
                      </a:r>
                    </a:p>
                  </a:txBody>
                  <a:tcPr/>
                </a:tc>
              </a:tr>
              <a:tr h="33250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125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HP 0.15 Hz</a:t>
                      </a:r>
                    </a:p>
                  </a:txBody>
                  <a:tcPr/>
                </a:tc>
              </a:tr>
              <a:tr h="33250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ECG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125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HP 0.15 Hz</a:t>
                      </a:r>
                    </a:p>
                  </a:txBody>
                  <a:tcPr/>
                </a:tc>
              </a:tr>
              <a:tr h="33250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Thorax 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Thor 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HP 0.05 Hz</a:t>
                      </a:r>
                    </a:p>
                  </a:txBody>
                  <a:tcPr/>
                </a:tc>
              </a:tr>
              <a:tr h="33250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Abdomen 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Abdo 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10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HP 0.05 Hz</a:t>
                      </a:r>
                    </a:p>
                  </a:txBody>
                  <a:tcPr/>
                </a:tc>
              </a:tr>
              <a:tr h="33250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SpO2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SaO2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33251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Heart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H.R.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 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EDF and XML File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EDF (European Data Format):</a:t>
            </a:r>
          </a:p>
          <a:p>
            <a:pPr lvl="1"/>
            <a:r>
              <a:t>Standard for biosignals (EEG, EOG, EMG)</a:t>
            </a:r>
          </a:p>
          <a:p>
            <a:pPr lvl="1"/>
            <a:r>
              <a:t>Multiple channels with metadata</a:t>
            </a:r>
          </a:p>
          <a:p>
            <a:pPr lvl="1"/>
            <a:r>
              <a:t>Python: Use MNE library (mne.io.read_raw_edf)</a:t>
            </a:r>
          </a:p>
          <a:p>
            <a:pPr/>
          </a:p>
          <a:p>
            <a:pPr/>
            <a:r>
              <a:t>XML (Compumedics Annotation Format):</a:t>
            </a:r>
          </a:p>
          <a:p>
            <a:pPr lvl="1"/>
            <a:r>
              <a:t>Sleep stage labels for each 30-second epoch</a:t>
            </a:r>
          </a:p>
          <a:p>
            <a:pPr lvl="1"/>
            <a:r>
              <a:t>Stages: Wake, N1, N2, N3, REM</a:t>
            </a:r>
          </a:p>
          <a:p>
            <a:pPr lvl="1"/>
            <a:r>
              <a:t>Python: Use xml.etree.ElementTree</a:t>
            </a:r>
          </a:p>
          <a:p>
            <a:pPr/>
          </a:p>
          <a:p>
            <a:pPr/>
            <a:r>
              <a:t>📚 Reference: github.com/nsrr/edf-editor-translator/wiki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Signal Processing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Hardware Filtering Already Applied:</a:t>
            </a:r>
          </a:p>
          <a:p>
            <a:pPr lvl="1"/>
            <a:r>
              <a:t>EEG/EOG/EMG/ECG: High-pass 0.15 Hz</a:t>
            </a:r>
          </a:p>
          <a:p>
            <a:pPr lvl="1"/>
            <a:r>
              <a:t>Respiration: High-pass 0.05 Hz</a:t>
            </a:r>
          </a:p>
          <a:p>
            <a:pPr lvl="1"/>
            <a:r>
              <a:t>Design additional filters accordingly</a:t>
            </a:r>
          </a:p>
          <a:p>
            <a:pPr/>
          </a:p>
          <a:p>
            <a:pPr/>
            <a:r>
              <a:t>Different Sampling Rates:</a:t>
            </a:r>
          </a:p>
          <a:p>
            <a:pPr lvl="1"/>
            <a:r>
              <a:t>Primary signals (EEG/EMG/ECG): 125 Hz</a:t>
            </a:r>
          </a:p>
          <a:p>
            <a:pPr lvl="1"/>
            <a:r>
              <a:t>EOG signals: 50 Hz</a:t>
            </a:r>
          </a:p>
          <a:p>
            <a:pPr lvl="1"/>
            <a:r>
              <a:t>Respiration/Airflow: 10 Hz</a:t>
            </a:r>
          </a:p>
          <a:p>
            <a:pPr lvl="1"/>
            <a:r>
              <a:t>SpO2/Heart Rate: 1 Hz</a:t>
            </a:r>
          </a:p>
          <a:p>
            <a:pPr/>
          </a:p>
          <a:p>
            <a:pPr/>
            <a:r>
              <a:t>30-second epochs = different sample counts per signal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for Success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for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Start early and work consistently</a:t>
            </a:r>
          </a:p>
          <a:p>
            <a:pPr lvl="1"/>
            <a:r>
              <a:t>Don't wait until deadlines</a:t>
            </a:r>
          </a:p>
          <a:p>
            <a:pPr/>
            <a:r>
              <a:t>Code first, optimize later</a:t>
            </a:r>
          </a:p>
          <a:p>
            <a:pPr lvl="1"/>
            <a:r>
              <a:t>Get something working, then improve</a:t>
            </a:r>
          </a:p>
          <a:p>
            <a:pPr/>
            <a:r>
              <a:t>Test often - run pipeline after changes</a:t>
            </a:r>
          </a:p>
          <a:p>
            <a:pPr/>
            <a:r>
              <a:t>Use caching to speed up development</a:t>
            </a:r>
          </a:p>
          <a:p>
            <a:pPr/>
            <a:r>
              <a:t>Document as you go - not at the end</a:t>
            </a:r>
          </a:p>
          <a:p>
            <a:pPr/>
            <a:r>
              <a:t>Communicate proactively with your team</a:t>
            </a:r>
          </a:p>
          <a:p>
            <a:pPr lvl="1"/>
            <a:r>
              <a:t>Over-communication is better than under-communication</a:t>
            </a:r>
          </a:p>
          <a:p>
            <a:pPr/>
            <a:r>
              <a:t>Ask for help early when stuck</a:t>
            </a:r>
          </a:p>
          <a:p>
            <a:pPr/>
            <a:r>
              <a:t>Celebrate wins and learn from failures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Assessment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Methodology and Code Quality - 50%</a:t>
            </a:r>
          </a:p>
          <a:p>
            <a:pPr lvl="1"/>
            <a:r>
              <a:t>Modular design, correct pipeline, documentation, testing</a:t>
            </a:r>
          </a:p>
          <a:p>
            <a:pPr/>
            <a:r>
              <a:t>Team Collaboration - 30%</a:t>
            </a:r>
          </a:p>
          <a:p>
            <a:pPr lvl="1"/>
            <a:r>
              <a:t>Regular updates, integration, ClickUp usage</a:t>
            </a:r>
          </a:p>
          <a:p>
            <a:pPr/>
            <a:r>
              <a:t>Report &amp; Documentation - 20%</a:t>
            </a:r>
          </a:p>
          <a:p>
            <a:pPr lvl="1"/>
            <a:r>
              <a:t>Clear technical writing, comprehensive analysis</a:t>
            </a:r>
          </a:p>
          <a:p>
            <a:pPr/>
          </a:p>
          <a:p>
            <a:pPr/>
            <a:r>
              <a:t>Note: No fixed accuracy target - focus on process and learning!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Organization (3 members)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Project Manager:</a:t>
            </a:r>
          </a:p>
          <a:p>
            <a:pPr lvl="1"/>
            <a:r>
              <a:t>Coordination, ClickUp, integration, documentation</a:t>
            </a:r>
          </a:p>
          <a:p>
            <a:pPr/>
            <a:r>
              <a:t>Preprocessing Lead:</a:t>
            </a:r>
          </a:p>
          <a:p>
            <a:pPr lvl="1"/>
            <a:r>
              <a:t>Signal cleaning, filtering, artifact removal</a:t>
            </a:r>
          </a:p>
          <a:p>
            <a:pPr/>
            <a:r>
              <a:t>Feature Engineer:</a:t>
            </a:r>
          </a:p>
          <a:p>
            <a:pPr lvl="1"/>
            <a:r>
              <a:t>Feature extraction, selection, analysis</a:t>
            </a:r>
          </a:p>
          <a:p>
            <a:pPr/>
          </a:p>
          <a:p>
            <a:pPr/>
            <a:r>
              <a:t>Note: With 3 members, roles overlap!</a:t>
            </a:r>
          </a:p>
          <a:p>
            <a:pPr lvl="1"/>
            <a:r>
              <a:t>Everyone should contribute to multiple areas</a:t>
            </a:r>
          </a:p>
          <a:p>
            <a:pPr lvl="1"/>
            <a:r>
              <a:t>Cross-train and help each other</a:t>
            </a:r>
          </a:p>
          <a:p>
            <a:pPr lvl="1"/>
            <a:r>
              <a:t>ML/classification can be shared responsibility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&amp;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Project documentation:</a:t>
            </a:r>
          </a:p>
          <a:p>
            <a:pPr lvl="1"/>
            <a:r>
              <a:t>PROJECT_GUIDE.md - Complete project guide</a:t>
            </a:r>
          </a:p>
          <a:p>
            <a:pPr lvl="1"/>
            <a:r>
              <a:t>CLAUDE.md - Codebase overview</a:t>
            </a:r>
          </a:p>
          <a:p>
            <a:pPr lvl="1"/>
            <a:r>
              <a:t>Python/README.md - Python jumpstart guide</a:t>
            </a:r>
          </a:p>
          <a:p>
            <a:pPr/>
          </a:p>
          <a:p>
            <a:pPr/>
            <a:r>
              <a:t>Key libraries:</a:t>
            </a:r>
          </a:p>
          <a:p>
            <a:pPr lvl="1"/>
            <a:r>
              <a:t>MNE - EEG/biosignal processing</a:t>
            </a:r>
          </a:p>
          <a:p>
            <a:pPr lvl="1"/>
            <a:r>
              <a:t>scikit-learn - Machine learning</a:t>
            </a:r>
          </a:p>
          <a:p>
            <a:pPr lvl="1"/>
            <a:r>
              <a:t>NumPy/SciPy - Signal processing</a:t>
            </a:r>
          </a:p>
          <a:p>
            <a:pPr/>
          </a:p>
          <a:p>
            <a:pPr/>
            <a:r>
              <a:t>Support:</a:t>
            </a:r>
          </a:p>
          <a:p>
            <a:pPr lvl="1"/>
            <a:r>
              <a:t>Office hours, course forum, team members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-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✓ Iterative agile development over 10 weeks</a:t>
            </a:r>
          </a:p>
          <a:p>
            <a:pPr/>
            <a:r>
              <a:t>✓ 4 sprints with clear milestones and deadlines</a:t>
            </a:r>
          </a:p>
          <a:p>
            <a:pPr/>
            <a:r>
              <a:t>✓ Assessment based on process, not just accuracy</a:t>
            </a:r>
          </a:p>
          <a:p>
            <a:pPr/>
            <a:r>
              <a:t>✓ Use ClickUp for project management and collaboration</a:t>
            </a:r>
          </a:p>
          <a:p>
            <a:pPr/>
            <a:r>
              <a:t>✓ Python jumpstart provides structure, you implement algorithms</a:t>
            </a:r>
          </a:p>
          <a:p>
            <a:pPr/>
            <a:r>
              <a:t>✓ Focus on learning and continuous improvement</a:t>
            </a:r>
          </a:p>
          <a:p>
            <a:pPr/>
          </a:p>
          <a:p>
            <a:pPr/>
            <a:r>
              <a:t>Start with Iteration 1: Get basic pipeline working!</a:t>
            </a:r>
          </a:p>
          <a:p>
            <a:pPr/>
          </a:p>
          <a:p>
            <a:pPr/>
            <a:r>
              <a:t>Good luck! 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Methodology:</a:t>
            </a:r>
          </a:p>
          <a:p>
            <a:r>
              <a:t>Agile vs. Waterfall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Waterfall vs. Agile Methodology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645920"/>
            <a:ext cx="3886200" cy="4114800"/>
          </a:xfrm>
          <a:prstGeom prst="roundRect">
            <a:avLst/>
          </a:prstGeom>
          <a:solidFill>
            <a:srgbClr val="FCE5CD"/>
          </a:solidFill>
          <a:ln w="25400">
            <a:solidFill>
              <a:srgbClr val="ED7D3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800600" y="1645920"/>
            <a:ext cx="3886200" cy="4114800"/>
          </a:xfrm>
          <a:prstGeom prst="roundRect">
            <a:avLst/>
          </a:prstGeom>
          <a:solidFill>
            <a:srgbClr val="D9EAD3"/>
          </a:solidFill>
          <a:ln w="25400">
            <a:solidFill>
              <a:srgbClr val="70AD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3886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/>
            </a:pPr>
            <a:r>
              <a:t>Waterfall 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828800"/>
            <a:ext cx="3886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/>
            </a:pPr>
            <a:r>
              <a:t>Agile ✓ (Our Approach)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2468880"/>
            <a:ext cx="3520440" cy="3017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800"/>
              </a:spcAft>
              <a:defRPr sz="1200"/>
            </a:pPr>
            <a:r>
              <a:t>• Sequential phases</a:t>
            </a:r>
          </a:p>
          <a:p>
            <a:pPr>
              <a:spcAft>
                <a:spcPts val="800"/>
              </a:spcAft>
              <a:defRPr sz="1200"/>
            </a:pPr>
            <a:r>
              <a:t>• No feedback until end</a:t>
            </a:r>
          </a:p>
          <a:p>
            <a:pPr>
              <a:spcAft>
                <a:spcPts val="800"/>
              </a:spcAft>
              <a:defRPr sz="1200"/>
            </a:pPr>
            <a:r>
              <a:t>• High risk (all-or-nothing)</a:t>
            </a:r>
          </a:p>
          <a:p>
            <a:pPr>
              <a:spcAft>
                <a:spcPts val="800"/>
              </a:spcAft>
              <a:defRPr sz="1200"/>
            </a:pPr>
            <a:r>
              <a:t>• Rigid - difficult to adapt</a:t>
            </a:r>
          </a:p>
          <a:p>
            <a:pPr>
              <a:spcAft>
                <a:spcPts val="800"/>
              </a:spcAft>
              <a:defRPr sz="1200"/>
            </a:pPr>
            <a:r>
              <a:t>• Late discovery of issues</a:t>
            </a:r>
          </a:p>
          <a:p>
            <a:pPr>
              <a:spcAft>
                <a:spcPts val="800"/>
              </a:spcAft>
              <a:defRPr sz="1200"/>
            </a:pPr>
            <a:r>
              <a:t>• Clear structure upfront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83480" y="2468880"/>
            <a:ext cx="3520440" cy="3017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800"/>
              </a:spcAft>
              <a:defRPr sz="1200"/>
            </a:pPr>
            <a:r>
              <a:t>✓ Iterative cycles (sprints)</a:t>
            </a:r>
          </a:p>
          <a:p>
            <a:pPr>
              <a:spcAft>
                <a:spcPts val="800"/>
              </a:spcAft>
              <a:defRPr sz="1200"/>
            </a:pPr>
            <a:r>
              <a:t>✓ Feedback after each iteration</a:t>
            </a:r>
          </a:p>
          <a:p>
            <a:pPr>
              <a:spcAft>
                <a:spcPts val="800"/>
              </a:spcAft>
              <a:defRPr sz="1200"/>
            </a:pPr>
            <a:r>
              <a:t>✓ Low risk (incremental)</a:t>
            </a:r>
          </a:p>
          <a:p>
            <a:pPr>
              <a:spcAft>
                <a:spcPts val="800"/>
              </a:spcAft>
              <a:defRPr sz="1200"/>
            </a:pPr>
            <a:r>
              <a:t>✓ Flexible - adapt to results</a:t>
            </a:r>
          </a:p>
          <a:p>
            <a:pPr>
              <a:spcAft>
                <a:spcPts val="800"/>
              </a:spcAft>
              <a:defRPr sz="1200"/>
            </a:pPr>
            <a:r>
              <a:t>✓ Early problem detection</a:t>
            </a:r>
          </a:p>
          <a:p>
            <a:pPr>
              <a:spcAft>
                <a:spcPts val="800"/>
              </a:spcAft>
              <a:defRPr sz="1200"/>
            </a:pPr>
            <a:r>
              <a:t>✓ Perfect for research projects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Sprint Lifecycle (2.5 weeks each)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86000" y="1828800"/>
            <a:ext cx="4572000" cy="731520"/>
          </a:xfrm>
          <a:prstGeom prst="roundRect">
            <a:avLst/>
          </a:prstGeom>
          <a:solidFill>
            <a:srgbClr val="4472C4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Day 1-2: Sprint Planning</a:t>
            </a:r>
          </a:p>
        </p:txBody>
      </p:sp>
      <p:sp>
        <p:nvSpPr>
          <p:cNvPr id="4" name="Down Arrow 3"/>
          <p:cNvSpPr/>
          <p:nvPr/>
        </p:nvSpPr>
        <p:spPr>
          <a:xfrm>
            <a:off x="4434840" y="2606040"/>
            <a:ext cx="274320" cy="182880"/>
          </a:xfrm>
          <a:prstGeom prst="downArrow">
            <a:avLst/>
          </a:prstGeom>
          <a:solidFill>
            <a:srgbClr val="646464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2286000" y="2834640"/>
            <a:ext cx="4572000" cy="731520"/>
          </a:xfrm>
          <a:prstGeom prst="roundRect">
            <a:avLst/>
          </a:prstGeom>
          <a:solidFill>
            <a:srgbClr val="70AD47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Day 3-15: Development</a:t>
            </a:r>
          </a:p>
        </p:txBody>
      </p:sp>
      <p:sp>
        <p:nvSpPr>
          <p:cNvPr id="6" name="Down Arrow 5"/>
          <p:cNvSpPr/>
          <p:nvPr/>
        </p:nvSpPr>
        <p:spPr>
          <a:xfrm>
            <a:off x="4434840" y="3611880"/>
            <a:ext cx="274320" cy="182880"/>
          </a:xfrm>
          <a:prstGeom prst="downArrow">
            <a:avLst/>
          </a:prstGeom>
          <a:solidFill>
            <a:srgbClr val="646464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2286000" y="3840480"/>
            <a:ext cx="4572000" cy="731520"/>
          </a:xfrm>
          <a:prstGeom prst="roundRect">
            <a:avLst/>
          </a:prstGeom>
          <a:solidFill>
            <a:srgbClr val="ED7D31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Day 16-17: Testing &amp; Integration</a:t>
            </a:r>
          </a:p>
        </p:txBody>
      </p:sp>
      <p:sp>
        <p:nvSpPr>
          <p:cNvPr id="8" name="Down Arrow 7"/>
          <p:cNvSpPr/>
          <p:nvPr/>
        </p:nvSpPr>
        <p:spPr>
          <a:xfrm>
            <a:off x="4434840" y="4617720"/>
            <a:ext cx="274320" cy="182880"/>
          </a:xfrm>
          <a:prstGeom prst="downArrow">
            <a:avLst/>
          </a:prstGeom>
          <a:solidFill>
            <a:srgbClr val="646464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2286000" y="4846320"/>
            <a:ext cx="4572000" cy="731520"/>
          </a:xfrm>
          <a:prstGeom prst="roundRect">
            <a:avLst/>
          </a:prstGeom>
          <a:solidFill>
            <a:srgbClr val="A5A5A5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Day 18: Sprint Review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/>
            </a:pPr>
            <a:r>
              <a:t>Repeat for each of 4 iterations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Iteration Planning:</a:t>
            </a:r>
          </a:p>
          <a:p>
            <a:r>
              <a:t>4 Sprints Over 10 Weeks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Timeline - Key Milestones</a:t>
            </a:r>
          </a:p>
        </p:txBody>
      </p:sp>
      <p:cxnSp>
        <p:nvCxnSpPr>
          <p:cNvPr id="3" name="Connector 2"/>
          <p:cNvCxnSpPr/>
          <p:nvPr/>
        </p:nvCxnSpPr>
        <p:spPr>
          <a:xfrm>
            <a:off x="914400" y="3657600"/>
            <a:ext cx="7315200" cy="0"/>
          </a:xfrm>
          <a:prstGeom prst="line">
            <a:avLst/>
          </a:prstGeom>
          <a:ln w="38100">
            <a:solidFill>
              <a:srgbClr val="4472C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85800" y="3429000"/>
            <a:ext cx="457200" cy="457200"/>
          </a:xfrm>
          <a:prstGeom prst="ellipse">
            <a:avLst/>
          </a:prstGeom>
          <a:solidFill>
            <a:srgbClr val="4472C4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82880" y="2286000"/>
            <a:ext cx="14630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/>
            </a:pPr>
            <a:r>
              <a:t>Iteration 1</a:t>
            </a:r>
          </a:p>
          <a:p>
            <a:r>
              <a:t>Basic EEG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" y="4206240"/>
            <a:ext cx="14630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646464"/>
                </a:solidFill>
              </a:defRPr>
            </a:pPr>
            <a:r>
              <a:t>Oct 31, 2025</a:t>
            </a:r>
          </a:p>
        </p:txBody>
      </p:sp>
      <p:sp>
        <p:nvSpPr>
          <p:cNvPr id="7" name="Oval 6"/>
          <p:cNvSpPr/>
          <p:nvPr/>
        </p:nvSpPr>
        <p:spPr>
          <a:xfrm>
            <a:off x="3124200" y="3429000"/>
            <a:ext cx="457200" cy="457200"/>
          </a:xfrm>
          <a:prstGeom prst="ellipse">
            <a:avLst/>
          </a:prstGeom>
          <a:solidFill>
            <a:srgbClr val="70AD47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621280" y="2286000"/>
            <a:ext cx="14630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/>
            </a:pPr>
            <a:r>
              <a:t>Iteration 2</a:t>
            </a:r>
          </a:p>
          <a:p>
            <a:r>
              <a:t>EEG+EOG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21280" y="4206240"/>
            <a:ext cx="14630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646464"/>
                </a:solidFill>
              </a:defRPr>
            </a:pPr>
            <a:r>
              <a:t>Nov 19, 2025</a:t>
            </a:r>
          </a:p>
        </p:txBody>
      </p:sp>
      <p:sp>
        <p:nvSpPr>
          <p:cNvPr id="10" name="Oval 9"/>
          <p:cNvSpPr/>
          <p:nvPr/>
        </p:nvSpPr>
        <p:spPr>
          <a:xfrm>
            <a:off x="5562600" y="3429000"/>
            <a:ext cx="457200" cy="457200"/>
          </a:xfrm>
          <a:prstGeom prst="ellipse">
            <a:avLst/>
          </a:prstGeom>
          <a:solidFill>
            <a:srgbClr val="ED7D31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5059680" y="2286000"/>
            <a:ext cx="14630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/>
            </a:pPr>
            <a:r>
              <a:t>Iteration 3</a:t>
            </a:r>
          </a:p>
          <a:p>
            <a:r>
              <a:t>EEG+EOG+EMG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9680" y="4206240"/>
            <a:ext cx="14630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646464"/>
                </a:solidFill>
              </a:defRPr>
            </a:pPr>
            <a:r>
              <a:t>Dec 5, 2025</a:t>
            </a:r>
          </a:p>
        </p:txBody>
      </p:sp>
      <p:sp>
        <p:nvSpPr>
          <p:cNvPr id="13" name="Oval 12"/>
          <p:cNvSpPr/>
          <p:nvPr/>
        </p:nvSpPr>
        <p:spPr>
          <a:xfrm>
            <a:off x="8001000" y="3429000"/>
            <a:ext cx="457200" cy="457200"/>
          </a:xfrm>
          <a:prstGeom prst="ellipse">
            <a:avLst/>
          </a:prstGeom>
          <a:solidFill>
            <a:srgbClr val="A5A5A5"/>
          </a:solidFill>
          <a:ln w="254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498080" y="2286000"/>
            <a:ext cx="14630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/>
            </a:pPr>
            <a:r>
              <a:t>Iteration 4</a:t>
            </a:r>
          </a:p>
          <a:p>
            <a:r>
              <a:t>Final System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98080" y="4206240"/>
            <a:ext cx="14630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646464"/>
                </a:solidFill>
              </a:defRPr>
            </a:pPr>
            <a:r>
              <a:t>Dec 18,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