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2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ACA1A-A7CA-4A28-8CE1-9A04B3D1DDE3}" type="datetimeFigureOut">
              <a:rPr lang="fr-FR" smtClean="0"/>
              <a:t>19/05/2014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BB35-97B0-4DB6-9694-58AC45BC233A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9DB4-46DD-43C5-AC9F-19D2F9D5F930}" type="datetimeFigureOut">
              <a:rPr lang="fr-FR" smtClean="0"/>
              <a:t>19/05/2014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4EAB-4026-4916-B878-A83249560AC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9DB4-46DD-43C5-AC9F-19D2F9D5F930}" type="datetimeFigureOut">
              <a:rPr lang="fr-FR" smtClean="0"/>
              <a:t>19/05/2014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4EAB-4026-4916-B878-A83249560AC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9DB4-46DD-43C5-AC9F-19D2F9D5F930}" type="datetimeFigureOut">
              <a:rPr lang="fr-FR" smtClean="0"/>
              <a:t>19/05/2014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4EAB-4026-4916-B878-A83249560AC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9DB4-46DD-43C5-AC9F-19D2F9D5F930}" type="datetimeFigureOut">
              <a:rPr lang="fr-FR" smtClean="0"/>
              <a:t>19/05/2014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4EAB-4026-4916-B878-A83249560AC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9DB4-46DD-43C5-AC9F-19D2F9D5F930}" type="datetimeFigureOut">
              <a:rPr lang="fr-FR" smtClean="0"/>
              <a:t>19/05/2014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4EAB-4026-4916-B878-A83249560AC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9DB4-46DD-43C5-AC9F-19D2F9D5F930}" type="datetimeFigureOut">
              <a:rPr lang="fr-FR" smtClean="0"/>
              <a:t>19/05/2014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4EAB-4026-4916-B878-A83249560AC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9DB4-46DD-43C5-AC9F-19D2F9D5F930}" type="datetimeFigureOut">
              <a:rPr lang="fr-FR" smtClean="0"/>
              <a:t>19/05/2014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4EAB-4026-4916-B878-A83249560AC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9DB4-46DD-43C5-AC9F-19D2F9D5F930}" type="datetimeFigureOut">
              <a:rPr lang="fr-FR" smtClean="0"/>
              <a:t>19/05/2014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4EAB-4026-4916-B878-A83249560AC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9DB4-46DD-43C5-AC9F-19D2F9D5F930}" type="datetimeFigureOut">
              <a:rPr lang="fr-FR" smtClean="0"/>
              <a:t>19/05/2014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4EAB-4026-4916-B878-A83249560AC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9DB4-46DD-43C5-AC9F-19D2F9D5F930}" type="datetimeFigureOut">
              <a:rPr lang="fr-FR" smtClean="0"/>
              <a:t>19/05/2014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4EAB-4026-4916-B878-A83249560AC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9DB4-46DD-43C5-AC9F-19D2F9D5F930}" type="datetimeFigureOut">
              <a:rPr lang="fr-FR" smtClean="0"/>
              <a:t>19/05/2014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4EAB-4026-4916-B878-A83249560AC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09DB4-46DD-43C5-AC9F-19D2F9D5F930}" type="datetimeFigureOut">
              <a:rPr lang="fr-FR" smtClean="0"/>
              <a:t>19/05/2014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4EAB-4026-4916-B878-A83249560AC6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5225"/>
            <a:ext cx="7772400" cy="1470025"/>
          </a:xfrm>
        </p:spPr>
        <p:txBody>
          <a:bodyPr>
            <a:normAutofit/>
          </a:bodyPr>
          <a:lstStyle/>
          <a:p>
            <a:r>
              <a:rPr lang="fr-FR" dirty="0" smtClean="0"/>
              <a:t> </a:t>
            </a:r>
            <a:r>
              <a:rPr lang="fr-FR" dirty="0" err="1"/>
              <a:t>Artificial</a:t>
            </a:r>
            <a:r>
              <a:rPr lang="fr-FR" dirty="0"/>
              <a:t> </a:t>
            </a:r>
            <a:r>
              <a:rPr lang="fr-FR" dirty="0" smtClean="0"/>
              <a:t>Intelligence</a:t>
            </a:r>
            <a:br>
              <a:rPr lang="fr-FR" dirty="0" smtClean="0"/>
            </a:b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/>
              <a:t>report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>
            <a:normAutofit fontScale="47500" lnSpcReduction="20000"/>
          </a:bodyPr>
          <a:lstStyle/>
          <a:p>
            <a:endParaRPr lang="fr-FR" dirty="0"/>
          </a:p>
          <a:p>
            <a:r>
              <a:rPr lang="fr-FR" dirty="0" smtClean="0"/>
              <a:t>Group 20</a:t>
            </a:r>
          </a:p>
          <a:p>
            <a:endParaRPr lang="fr-FR" dirty="0" smtClean="0"/>
          </a:p>
          <a:p>
            <a:r>
              <a:rPr lang="fr-FR" b="1" dirty="0" smtClean="0"/>
              <a:t>Pierre BOUTRY, Dan DOLONIUS, Julien MICHELET, Emeric ROVERC'H</a:t>
            </a:r>
          </a:p>
          <a:p>
            <a:endParaRPr lang="fr-FR" b="1" dirty="0"/>
          </a:p>
          <a:p>
            <a:r>
              <a:rPr lang="fr-FR" b="1" dirty="0"/>
              <a:t>21/05/2014 </a:t>
            </a:r>
          </a:p>
          <a:p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7202" y="609600"/>
            <a:ext cx="154959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Ambiguities</a:t>
            </a:r>
            <a:r>
              <a:rPr lang="fr-FR" dirty="0" smtClean="0"/>
              <a:t> </a:t>
            </a:r>
            <a:r>
              <a:rPr lang="fr-FR" dirty="0" err="1" smtClean="0"/>
              <a:t>handeling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60"/>
            <a:ext cx="8229600" cy="1101840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2000" dirty="0" smtClean="0"/>
              <a:t>Allows the robot to ask question if a query is not clear enough</a:t>
            </a:r>
          </a:p>
          <a:p>
            <a:r>
              <a:rPr lang="en-US" sz="2000" dirty="0" smtClean="0"/>
              <a:t>For example, in the world below:</a:t>
            </a:r>
          </a:p>
          <a:p>
            <a:pPr marL="742950" lvl="2" indent="-342900"/>
            <a:r>
              <a:rPr lang="en-US" sz="1800" i="1" dirty="0"/>
              <a:t>“what is under the box?”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963466"/>
            <a:ext cx="4061099" cy="2531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Straight Connector 25"/>
          <p:cNvCxnSpPr/>
          <p:nvPr/>
        </p:nvCxnSpPr>
        <p:spPr>
          <a:xfrm>
            <a:off x="4572000" y="2590800"/>
            <a:ext cx="0" cy="342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4800600" y="3204204"/>
            <a:ext cx="4114800" cy="204979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/>
              <a:t>The machine would ask for more information</a:t>
            </a: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i="1" dirty="0"/>
              <a:t>“What box </a:t>
            </a:r>
            <a:r>
              <a:rPr lang="en-US" i="1" dirty="0"/>
              <a:t>?”</a:t>
            </a:r>
            <a:r>
              <a:rPr lang="en-US" i="1" dirty="0"/>
              <a:t> </a:t>
            </a:r>
            <a:endParaRPr lang="en-US" i="1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/>
              <a:t>The user will then have to specify his query</a:t>
            </a:r>
            <a:endParaRPr lang="en-US" sz="2000" dirty="0"/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i="1" dirty="0" smtClean="0"/>
              <a:t>“The big red box”</a:t>
            </a:r>
            <a:endParaRPr lang="en-US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8470"/>
            <a:ext cx="8229600" cy="1471172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2000" dirty="0"/>
              <a:t>The output is a web interface developed in html and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All </a:t>
            </a:r>
            <a:r>
              <a:rPr lang="en-US" sz="2000" dirty="0"/>
              <a:t>actions are represented with the SVG (Scalable Vector Graphics) library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web client picks up results by means of an </a:t>
            </a:r>
            <a:r>
              <a:rPr lang="en-US" sz="2000" dirty="0" err="1"/>
              <a:t>ajax</a:t>
            </a:r>
            <a:r>
              <a:rPr lang="en-US" sz="2000" dirty="0"/>
              <a:t> </a:t>
            </a:r>
            <a:r>
              <a:rPr lang="en-US" sz="2000" dirty="0" smtClean="0"/>
              <a:t>request</a:t>
            </a:r>
          </a:p>
          <a:p>
            <a:r>
              <a:rPr lang="en-US" sz="1800" i="1" dirty="0" smtClean="0"/>
              <a:t>“what </a:t>
            </a:r>
            <a:r>
              <a:rPr lang="en-US" sz="1800" i="1" dirty="0"/>
              <a:t>is under the box?”</a:t>
            </a:r>
          </a:p>
        </p:txBody>
      </p:sp>
      <p:pic>
        <p:nvPicPr>
          <p:cNvPr id="7" name="Picture" descr="10362028_714591681934559_2138798012_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113" y="2488418"/>
            <a:ext cx="7597775" cy="398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Benchmark - </a:t>
            </a:r>
            <a:r>
              <a:rPr lang="fr-FR" dirty="0" err="1" smtClean="0"/>
              <a:t>Measuring</a:t>
            </a:r>
            <a:r>
              <a:rPr lang="fr-FR" dirty="0" smtClean="0"/>
              <a:t> </a:t>
            </a:r>
            <a:r>
              <a:rPr lang="fr-FR" dirty="0" err="1" smtClean="0"/>
              <a:t>efficiency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</a:t>
            </a:r>
            <a:endParaRPr lang="fr-FR" dirty="0"/>
          </a:p>
        </p:txBody>
      </p:sp>
      <p:pic>
        <p:nvPicPr>
          <p:cNvPr id="9218" name="Picture 2" descr="http://www.n9ws.com/images/upload/question-mark-27011410273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0301" y="1257300"/>
            <a:ext cx="4343399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Presentation</a:t>
            </a:r>
            <a:r>
              <a:rPr lang="fr-FR" dirty="0" smtClean="0"/>
              <a:t> of the application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858963"/>
          </a:xfrm>
        </p:spPr>
        <p:txBody>
          <a:bodyPr anchor="ctr">
            <a:noAutofit/>
          </a:bodyPr>
          <a:lstStyle/>
          <a:p>
            <a:r>
              <a:rPr lang="fr-FR" sz="2400" dirty="0" smtClean="0"/>
              <a:t>Simple </a:t>
            </a:r>
            <a:r>
              <a:rPr lang="fr-FR" sz="2400" dirty="0" err="1" smtClean="0"/>
              <a:t>client-server</a:t>
            </a:r>
            <a:r>
              <a:rPr lang="fr-FR" sz="2400" dirty="0" smtClean="0"/>
              <a:t> architecture</a:t>
            </a:r>
          </a:p>
          <a:p>
            <a:r>
              <a:rPr lang="fr-FR" sz="2400" dirty="0" smtClean="0"/>
              <a:t>On server </a:t>
            </a:r>
            <a:r>
              <a:rPr lang="fr-FR" sz="2400" dirty="0" err="1" smtClean="0"/>
              <a:t>side</a:t>
            </a:r>
            <a:r>
              <a:rPr lang="fr-FR" sz="2400" dirty="0" smtClean="0"/>
              <a:t>: </a:t>
            </a:r>
            <a:r>
              <a:rPr lang="fr-FR" sz="2400" dirty="0" err="1" smtClean="0"/>
              <a:t>Parser</a:t>
            </a:r>
            <a:r>
              <a:rPr lang="fr-FR" sz="2400" dirty="0" smtClean="0"/>
              <a:t>, </a:t>
            </a:r>
            <a:r>
              <a:rPr lang="fr-FR" sz="2400" dirty="0" err="1" smtClean="0"/>
              <a:t>Interpreter</a:t>
            </a:r>
            <a:r>
              <a:rPr lang="fr-FR" sz="2400" dirty="0" smtClean="0"/>
              <a:t>, </a:t>
            </a:r>
            <a:r>
              <a:rPr lang="fr-FR" sz="2400" dirty="0" err="1" smtClean="0"/>
              <a:t>Planner</a:t>
            </a:r>
            <a:r>
              <a:rPr lang="fr-FR" sz="2400" dirty="0" smtClean="0"/>
              <a:t>, </a:t>
            </a:r>
            <a:r>
              <a:rPr lang="fr-FR" sz="2400" dirty="0" err="1" smtClean="0"/>
              <a:t>Solver</a:t>
            </a:r>
            <a:endParaRPr lang="fr-FR" sz="2400" dirty="0"/>
          </a:p>
          <a:p>
            <a:r>
              <a:rPr lang="fr-FR" sz="2400" dirty="0" smtClean="0"/>
              <a:t>On client </a:t>
            </a:r>
            <a:r>
              <a:rPr lang="fr-FR" sz="2400" dirty="0" err="1" smtClean="0"/>
              <a:t>side</a:t>
            </a:r>
            <a:r>
              <a:rPr lang="fr-FR" sz="2400" dirty="0" smtClean="0"/>
              <a:t>: </a:t>
            </a:r>
            <a:r>
              <a:rPr lang="fr-FR" sz="2400" dirty="0" err="1" smtClean="0"/>
              <a:t>Collect</a:t>
            </a:r>
            <a:r>
              <a:rPr lang="fr-FR" sz="2400" dirty="0" smtClean="0"/>
              <a:t> of the </a:t>
            </a:r>
            <a:r>
              <a:rPr lang="fr-FR" sz="2400" dirty="0" err="1" smtClean="0"/>
              <a:t>query</a:t>
            </a:r>
            <a:r>
              <a:rPr lang="fr-FR" sz="2400" dirty="0" smtClean="0"/>
              <a:t> and </a:t>
            </a:r>
            <a:r>
              <a:rPr lang="fr-FR" sz="2400" dirty="0" err="1" smtClean="0"/>
              <a:t>graphical</a:t>
            </a:r>
            <a:r>
              <a:rPr lang="fr-FR" sz="2400" dirty="0" smtClean="0"/>
              <a:t> display</a:t>
            </a:r>
            <a:endParaRPr lang="fr-F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" y="1828800"/>
            <a:ext cx="8153400" cy="199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world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532299"/>
            <a:ext cx="4724400" cy="2944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012859"/>
          </a:xfr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US" sz="2400" dirty="0" smtClean="0"/>
              <a:t>The world can contain objects of different forms, </a:t>
            </a:r>
            <a:r>
              <a:rPr lang="en-US" sz="2400" dirty="0" err="1" smtClean="0"/>
              <a:t>colours</a:t>
            </a:r>
            <a:r>
              <a:rPr lang="en-US" sz="2400" dirty="0" smtClean="0"/>
              <a:t> and sizes:</a:t>
            </a:r>
          </a:p>
          <a:p>
            <a:pPr marL="742950" lvl="2" indent="-342900"/>
            <a:r>
              <a:rPr lang="en-US" sz="2000" i="1" dirty="0"/>
              <a:t>Forms: bricks, planks, balls, pyramids, boxes, tables. </a:t>
            </a:r>
          </a:p>
          <a:p>
            <a:pPr marL="742950" lvl="2" indent="-342900"/>
            <a:r>
              <a:rPr lang="en-US" sz="2000" i="1" dirty="0" err="1"/>
              <a:t>Colours</a:t>
            </a:r>
            <a:r>
              <a:rPr lang="en-US" sz="2000" i="1" dirty="0"/>
              <a:t>: red, black, blue, green, yellow, white. </a:t>
            </a:r>
          </a:p>
          <a:p>
            <a:pPr marL="742950" lvl="2" indent="-342900"/>
            <a:r>
              <a:rPr lang="fr-FR" sz="2000" i="1" dirty="0" err="1"/>
              <a:t>Sizes</a:t>
            </a:r>
            <a:r>
              <a:rPr lang="fr-FR" sz="2000" i="1" dirty="0"/>
              <a:t>: large, medium, </a:t>
            </a:r>
            <a:r>
              <a:rPr lang="fr-FR" sz="2000" i="1" dirty="0" err="1"/>
              <a:t>small</a:t>
            </a:r>
            <a:r>
              <a:rPr lang="fr-FR" sz="2000" i="1" dirty="0"/>
              <a:t>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Grammar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The major improvements is the possibility for the user to ask 3 new types of questions: where, what and count.</a:t>
            </a:r>
          </a:p>
          <a:p>
            <a:r>
              <a:rPr lang="en-US" sz="2400" dirty="0"/>
              <a:t>For example:</a:t>
            </a:r>
          </a:p>
          <a:p>
            <a:pPr marL="742950" lvl="2" indent="-342900"/>
            <a:r>
              <a:rPr lang="en-US" sz="2000" i="1" dirty="0"/>
              <a:t>“where is the white big ball?” </a:t>
            </a:r>
          </a:p>
          <a:p>
            <a:pPr marL="742950" lvl="2" indent="-342900"/>
            <a:r>
              <a:rPr lang="en-US" sz="2000" i="1" dirty="0"/>
              <a:t>“what are the object in the world?”</a:t>
            </a:r>
          </a:p>
          <a:p>
            <a:pPr marL="742950" lvl="2" indent="-342900"/>
            <a:r>
              <a:rPr lang="en-US" sz="2000" i="1" dirty="0"/>
              <a:t>“how many ball are in the world?” </a:t>
            </a:r>
            <a:endParaRPr lang="en-US" sz="2000" i="1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user can </a:t>
            </a:r>
            <a:r>
              <a:rPr lang="en-US" sz="2400" dirty="0" smtClean="0"/>
              <a:t>also perform </a:t>
            </a:r>
            <a:r>
              <a:rPr lang="en-US" sz="2400" dirty="0"/>
              <a:t>request </a:t>
            </a:r>
            <a:r>
              <a:rPr lang="en-US" sz="2400" dirty="0" smtClean="0"/>
              <a:t>about </a:t>
            </a:r>
            <a:r>
              <a:rPr lang="en-US" sz="2400" b="1" dirty="0" smtClean="0"/>
              <a:t>stacks</a:t>
            </a:r>
          </a:p>
          <a:p>
            <a:pPr marL="742950" lvl="2" indent="-342900"/>
            <a:r>
              <a:rPr lang="en-US" sz="2000" i="1" dirty="0" smtClean="0"/>
              <a:t>“</a:t>
            </a:r>
            <a:r>
              <a:rPr lang="en-US" sz="2000" i="1" dirty="0"/>
              <a:t>what are the objects in stack 2?” </a:t>
            </a:r>
            <a:endParaRPr lang="fr-FR" sz="20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Interpreter</a:t>
            </a:r>
            <a:r>
              <a:rPr lang="fr-FR" dirty="0" smtClean="0"/>
              <a:t> – </a:t>
            </a:r>
            <a:r>
              <a:rPr lang="fr-FR" dirty="0" err="1" smtClean="0"/>
              <a:t>interpretation</a:t>
            </a:r>
            <a:r>
              <a:rPr lang="fr-FR" dirty="0" smtClean="0"/>
              <a:t> </a:t>
            </a:r>
            <a:r>
              <a:rPr lang="fr-FR" dirty="0" err="1" smtClean="0"/>
              <a:t>rules</a:t>
            </a:r>
            <a:r>
              <a:rPr lang="fr-FR" dirty="0" smtClean="0"/>
              <a:t> (1/2)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83099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/>
              <a:t>We make a set of rules to recursively satisfy every node in the tree, </a:t>
            </a:r>
            <a:r>
              <a:rPr lang="en-US" sz="2400" dirty="0" err="1"/>
              <a:t>e.g</a:t>
            </a:r>
            <a:r>
              <a:rPr lang="en-US" sz="2400" dirty="0"/>
              <a:t>: </a:t>
            </a:r>
            <a:endParaRPr lang="fr-FR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2343150"/>
            <a:ext cx="47529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489876"/>
            <a:ext cx="8229600" cy="230832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implemented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set of 62 rules to:</a:t>
            </a: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000" i="1" dirty="0" err="1"/>
              <a:t>Get</a:t>
            </a:r>
            <a:r>
              <a:rPr lang="fr-FR" sz="2000" i="1" dirty="0"/>
              <a:t> </a:t>
            </a:r>
            <a:r>
              <a:rPr lang="fr-FR" sz="2000" i="1" dirty="0" err="1"/>
              <a:t>object</a:t>
            </a:r>
            <a:r>
              <a:rPr lang="fr-FR" sz="2000" i="1" dirty="0"/>
              <a:t> </a:t>
            </a:r>
            <a:r>
              <a:rPr lang="fr-FR" sz="2000" i="1" dirty="0" err="1"/>
              <a:t>satisfying</a:t>
            </a:r>
            <a:r>
              <a:rPr lang="fr-FR" sz="2000" i="1" dirty="0"/>
              <a:t> description. </a:t>
            </a: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i="1" dirty="0"/>
              <a:t>Handle the any or all cases for basic entities. </a:t>
            </a: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i="1" dirty="0"/>
              <a:t>Get object which satisfies relation to "object X". </a:t>
            </a: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i="1" dirty="0"/>
              <a:t>Get object which satisfies relation to stack. </a:t>
            </a: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i="1" dirty="0"/>
              <a:t>Process output to goal. 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Interpreter</a:t>
            </a:r>
            <a:r>
              <a:rPr lang="fr-FR" dirty="0" smtClean="0"/>
              <a:t> – </a:t>
            </a:r>
            <a:r>
              <a:rPr lang="fr-FR" dirty="0" err="1" smtClean="0"/>
              <a:t>interpretation</a:t>
            </a:r>
            <a:r>
              <a:rPr lang="fr-FR" dirty="0" smtClean="0"/>
              <a:t> </a:t>
            </a:r>
            <a:r>
              <a:rPr lang="fr-FR" dirty="0" err="1" smtClean="0"/>
              <a:t>rules</a:t>
            </a:r>
            <a:r>
              <a:rPr lang="fr-FR" dirty="0" smtClean="0"/>
              <a:t> (2/2)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83099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 smtClean="0"/>
              <a:t>Further, </a:t>
            </a:r>
            <a:r>
              <a:rPr lang="en-US" sz="2400" dirty="0"/>
              <a:t>we have some rules to see if an object is e.g. besides any other object </a:t>
            </a:r>
            <a:endParaRPr lang="fr-FR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360003"/>
            <a:ext cx="82296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also added rules to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support the new </a:t>
            </a:r>
            <a:r>
              <a:rPr lang="en-US" sz="2400" i="1" dirty="0" smtClean="0"/>
              <a:t>count</a:t>
            </a:r>
            <a:r>
              <a:rPr lang="en-US" sz="2400" i="1" dirty="0"/>
              <a:t>, where and </a:t>
            </a:r>
            <a:r>
              <a:rPr lang="en-US" sz="2400" i="1" dirty="0" smtClean="0"/>
              <a:t>what </a:t>
            </a:r>
            <a:r>
              <a:rPr lang="en-US" sz="2400" dirty="0" smtClean="0"/>
              <a:t>questions. </a:t>
            </a:r>
            <a:endParaRPr kumimoji="0" lang="fr-FR" sz="24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88" y="2333625"/>
            <a:ext cx="50006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Interpreter</a:t>
            </a:r>
            <a:r>
              <a:rPr lang="fr-FR" dirty="0" smtClean="0"/>
              <a:t> - </a:t>
            </a:r>
            <a:r>
              <a:rPr lang="fr-FR" dirty="0" err="1" smtClean="0"/>
              <a:t>Quantifiers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9896"/>
            <a:ext cx="8229600" cy="1877437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2000" dirty="0"/>
              <a:t>The quantifiers allow the robot to handle query such </a:t>
            </a:r>
            <a:r>
              <a:rPr lang="en-US" sz="2000" dirty="0" smtClean="0"/>
              <a:t>has</a:t>
            </a:r>
          </a:p>
          <a:p>
            <a:pPr marL="742950" lvl="2" indent="-342900"/>
            <a:r>
              <a:rPr lang="en-US" sz="1800" i="1" dirty="0"/>
              <a:t>“put any ball in the red box”.</a:t>
            </a:r>
          </a:p>
          <a:p>
            <a:r>
              <a:rPr lang="en-US" sz="2000" dirty="0"/>
              <a:t>The quantifier function uses cuts to choose one possible </a:t>
            </a:r>
            <a:r>
              <a:rPr lang="en-US" sz="2000" dirty="0" smtClean="0"/>
              <a:t>action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cut (!) in prolog is a way to restrict the search by “fixing” the </a:t>
            </a:r>
            <a:r>
              <a:rPr lang="en-US" sz="2000" dirty="0" smtClean="0"/>
              <a:t>variables</a:t>
            </a:r>
          </a:p>
          <a:p>
            <a:r>
              <a:rPr lang="en-US" sz="2000" dirty="0" smtClean="0"/>
              <a:t>Here is an example, we define: </a:t>
            </a:r>
          </a:p>
        </p:txBody>
      </p:sp>
      <p:cxnSp>
        <p:nvCxnSpPr>
          <p:cNvPr id="16" name="Straight Arrow Connector 15"/>
          <p:cNvCxnSpPr>
            <a:stCxn id="22" idx="2"/>
          </p:cNvCxnSpPr>
          <p:nvPr/>
        </p:nvCxnSpPr>
        <p:spPr>
          <a:xfrm flipH="1">
            <a:off x="1991307" y="4191000"/>
            <a:ext cx="2800738" cy="1371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972645" y="3524250"/>
            <a:ext cx="5638800" cy="571500"/>
            <a:chOff x="1752600" y="3771900"/>
            <a:chExt cx="5638800" cy="571500"/>
          </a:xfrm>
        </p:grpSpPr>
        <p:grpSp>
          <p:nvGrpSpPr>
            <p:cNvPr id="13" name="Group 12"/>
            <p:cNvGrpSpPr/>
            <p:nvPr/>
          </p:nvGrpSpPr>
          <p:grpSpPr>
            <a:xfrm>
              <a:off x="1752600" y="3771900"/>
              <a:ext cx="5638800" cy="571500"/>
              <a:chOff x="1590675" y="3619500"/>
              <a:chExt cx="5638800" cy="571500"/>
            </a:xfrm>
          </p:grpSpPr>
          <p:pic>
            <p:nvPicPr>
              <p:cNvPr id="6147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90675" y="3719513"/>
                <a:ext cx="1085850" cy="371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48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76600" y="3619500"/>
                <a:ext cx="3952875" cy="571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2895600" y="3886200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and</a:t>
              </a:r>
              <a:endParaRPr lang="fr-FR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1934545" y="3429000"/>
            <a:ext cx="5715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Straight Arrow Connector 32"/>
          <p:cNvCxnSpPr>
            <a:stCxn id="22" idx="2"/>
          </p:cNvCxnSpPr>
          <p:nvPr/>
        </p:nvCxnSpPr>
        <p:spPr>
          <a:xfrm>
            <a:off x="4792045" y="4191000"/>
            <a:ext cx="3295262" cy="138871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2"/>
          </p:cNvCxnSpPr>
          <p:nvPr/>
        </p:nvCxnSpPr>
        <p:spPr>
          <a:xfrm>
            <a:off x="4792045" y="4191000"/>
            <a:ext cx="810207" cy="143273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304800" y="5638800"/>
            <a:ext cx="3373014" cy="646924"/>
            <a:chOff x="46655" y="5811414"/>
            <a:chExt cx="3373014" cy="646924"/>
          </a:xfrm>
        </p:grpSpPr>
        <p:pic>
          <p:nvPicPr>
            <p:cNvPr id="42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525" y="5887226"/>
              <a:ext cx="3343275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Rectangle 42"/>
            <p:cNvSpPr/>
            <p:nvPr/>
          </p:nvSpPr>
          <p:spPr>
            <a:xfrm>
              <a:off x="46655" y="5811414"/>
              <a:ext cx="3373014" cy="6469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915745" y="5657462"/>
            <a:ext cx="3373014" cy="265924"/>
            <a:chOff x="3657600" y="5830076"/>
            <a:chExt cx="3373014" cy="265924"/>
          </a:xfrm>
        </p:grpSpPr>
        <p:pic>
          <p:nvPicPr>
            <p:cNvPr id="45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696282" y="5872551"/>
              <a:ext cx="329565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Rectangle 45"/>
            <p:cNvSpPr/>
            <p:nvPr/>
          </p:nvSpPr>
          <p:spPr>
            <a:xfrm>
              <a:off x="3657600" y="5830076"/>
              <a:ext cx="3373014" cy="26592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534469" y="5655910"/>
            <a:ext cx="1105676" cy="265924"/>
            <a:chOff x="7276324" y="5828524"/>
            <a:chExt cx="1105676" cy="265924"/>
          </a:xfrm>
        </p:grpSpPr>
        <p:pic>
          <p:nvPicPr>
            <p:cNvPr id="48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305287" y="5866236"/>
              <a:ext cx="1047750" cy="190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Rectangle 48"/>
            <p:cNvSpPr/>
            <p:nvPr/>
          </p:nvSpPr>
          <p:spPr>
            <a:xfrm>
              <a:off x="7276324" y="5828524"/>
              <a:ext cx="1105676" cy="2659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315545" y="4724400"/>
            <a:ext cx="85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rgbClr val="FF0000"/>
                </a:solidFill>
              </a:rPr>
              <a:t>For bar</a:t>
            </a:r>
            <a:endParaRPr lang="fr-FR" i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56359" y="4724400"/>
            <a:ext cx="86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chemeClr val="accent6">
                    <a:lumMod val="75000"/>
                  </a:schemeClr>
                </a:solidFill>
              </a:rPr>
              <a:t>For bas</a:t>
            </a:r>
            <a:endParaRPr lang="fr-FR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709262" y="4724400"/>
            <a:ext cx="87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rgbClr val="00B050"/>
                </a:solidFill>
              </a:rPr>
              <a:t>For bac</a:t>
            </a:r>
            <a:endParaRPr lang="fr-FR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Planner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59"/>
            <a:ext cx="8229600" cy="400110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2000" dirty="0" smtClean="0"/>
              <a:t>The planner takes a query as an input and build list of triplets</a:t>
            </a:r>
            <a:endParaRPr lang="en-US" sz="20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388" y="1781176"/>
            <a:ext cx="7515225" cy="11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Content Placeholder 2"/>
          <p:cNvSpPr txBox="1">
            <a:spLocks/>
          </p:cNvSpPr>
          <p:nvPr/>
        </p:nvSpPr>
        <p:spPr>
          <a:xfrm>
            <a:off x="457200" y="2895600"/>
            <a:ext cx="8229600" cy="372409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000" dirty="0" err="1"/>
              <a:t>Here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an </a:t>
            </a:r>
            <a:r>
              <a:rPr lang="fr-FR" sz="2000" dirty="0" err="1" smtClean="0"/>
              <a:t>example</a:t>
            </a:r>
            <a:r>
              <a:rPr lang="fr-FR" sz="2000" dirty="0" smtClean="0"/>
              <a:t> for a </a:t>
            </a:r>
            <a:r>
              <a:rPr lang="fr-FR" sz="2000" i="1" dirty="0" err="1" smtClean="0"/>
              <a:t>complex</a:t>
            </a:r>
            <a:r>
              <a:rPr lang="fr-FR" sz="2000" dirty="0" smtClean="0"/>
              <a:t> case:</a:t>
            </a: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i="1" dirty="0"/>
              <a:t>“Put the blue box in the red box”.</a:t>
            </a:r>
            <a:r>
              <a:rPr lang="fr-FR" i="1" dirty="0"/>
              <a:t> </a:t>
            </a:r>
            <a:endParaRPr lang="fr-FR" i="1" dirty="0" smtClean="0"/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endParaRPr lang="fr-FR" i="1" dirty="0"/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endParaRPr lang="fr-FR" i="1" dirty="0" smtClean="0"/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endParaRPr lang="fr-FR" i="1" dirty="0"/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endParaRPr lang="fr-FR" i="1" dirty="0" smtClean="0"/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endParaRPr lang="fr-FR" i="1" dirty="0"/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endParaRPr lang="fr-FR" i="1" dirty="0" smtClean="0"/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endParaRPr lang="fr-FR" i="1" dirty="0"/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endParaRPr lang="fr-FR" i="1" dirty="0" smtClean="0"/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And the output of the </a:t>
            </a:r>
            <a:r>
              <a:rPr lang="fr-FR" dirty="0" err="1" smtClean="0"/>
              <a:t>planner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: </a:t>
            </a:r>
            <a:r>
              <a:rPr lang="en-US" i="1" dirty="0" smtClean="0"/>
              <a:t>“</a:t>
            </a:r>
            <a:r>
              <a:rPr lang="fr-FR" i="1" dirty="0" smtClean="0"/>
              <a:t>Plan </a:t>
            </a:r>
            <a:r>
              <a:rPr lang="fr-FR" i="1" dirty="0"/>
              <a:t>= [[4,3,move],[4,2,move</a:t>
            </a:r>
            <a:r>
              <a:rPr lang="fr-FR" i="1" dirty="0" smtClean="0"/>
              <a:t>]]</a:t>
            </a:r>
            <a:r>
              <a:rPr lang="en-US" i="1" dirty="0" smtClean="0"/>
              <a:t> ”</a:t>
            </a:r>
            <a:r>
              <a:rPr lang="fr-FR" i="1" dirty="0" smtClean="0"/>
              <a:t>  </a:t>
            </a:r>
            <a:endParaRPr lang="en-US" i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7307" y="3694225"/>
            <a:ext cx="6529387" cy="24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dirty="0" err="1" smtClean="0"/>
              <a:t>Planner</a:t>
            </a:r>
            <a:r>
              <a:rPr lang="fr-FR" dirty="0" smtClean="0"/>
              <a:t> - </a:t>
            </a:r>
            <a:r>
              <a:rPr lang="fr-FR" dirty="0" err="1" smtClean="0"/>
              <a:t>Heurisitic</a:t>
            </a: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141" y="2238375"/>
            <a:ext cx="7335718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769441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2000" dirty="0" smtClean="0"/>
              <a:t>The heuristic allows the robot to handle complex cases in a smarter way</a:t>
            </a:r>
          </a:p>
          <a:p>
            <a:r>
              <a:rPr lang="en-US" sz="2000" dirty="0" smtClean="0"/>
              <a:t>For example, in case of a </a:t>
            </a:r>
            <a:r>
              <a:rPr lang="en-US" sz="2000" i="1" dirty="0" smtClean="0"/>
              <a:t>move left </a:t>
            </a:r>
            <a:r>
              <a:rPr lang="en-US" sz="2000" dirty="0" smtClean="0"/>
              <a:t>query:</a:t>
            </a:r>
            <a:endParaRPr lang="fr-FR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526</Words>
  <Application>Microsoft Office PowerPoint</Application>
  <PresentationFormat>On-screen Show (4:3)</PresentationFormat>
  <Paragraphs>77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Artificial Intelligence project report </vt:lpstr>
      <vt:lpstr>Presentation of the application</vt:lpstr>
      <vt:lpstr>The world</vt:lpstr>
      <vt:lpstr>Grammar</vt:lpstr>
      <vt:lpstr>Interpreter – interpretation rules (1/2)</vt:lpstr>
      <vt:lpstr>Interpreter – interpretation rules (2/2)</vt:lpstr>
      <vt:lpstr>Interpreter - Quantifiers</vt:lpstr>
      <vt:lpstr>Planner</vt:lpstr>
      <vt:lpstr>Planner - Heurisitic</vt:lpstr>
      <vt:lpstr>Ambiguities handeling</vt:lpstr>
      <vt:lpstr>Output</vt:lpstr>
      <vt:lpstr>Benchmark - Measuring efficiency</vt:lpstr>
      <vt:lpstr>Questions</vt:lpstr>
    </vt:vector>
  </TitlesOfParts>
  <Company>Air Liquide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project report</dc:title>
  <dc:creator>emeric.roverch</dc:creator>
  <cp:lastModifiedBy>emeric.roverch</cp:lastModifiedBy>
  <cp:revision>21</cp:revision>
  <dcterms:created xsi:type="dcterms:W3CDTF">2014-05-19T10:26:19Z</dcterms:created>
  <dcterms:modified xsi:type="dcterms:W3CDTF">2014-05-19T12:54:02Z</dcterms:modified>
</cp:coreProperties>
</file>