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95" r:id="rId3"/>
    <p:sldId id="278" r:id="rId4"/>
    <p:sldId id="296" r:id="rId5"/>
    <p:sldId id="280" r:id="rId6"/>
    <p:sldId id="298" r:id="rId7"/>
    <p:sldId id="288" r:id="rId8"/>
    <p:sldId id="289" r:id="rId9"/>
    <p:sldId id="299" r:id="rId10"/>
    <p:sldId id="283" r:id="rId11"/>
    <p:sldId id="300" r:id="rId12"/>
    <p:sldId id="290" r:id="rId13"/>
    <p:sldId id="294" r:id="rId14"/>
    <p:sldId id="301" r:id="rId15"/>
    <p:sldId id="292" r:id="rId16"/>
    <p:sldId id="302" r:id="rId17"/>
    <p:sldId id="303" r:id="rId18"/>
    <p:sldId id="268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0" d="100"/>
          <a:sy n="80" d="100"/>
        </p:scale>
        <p:origin x="-1590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ACA1A-A7CA-4A28-8CE1-9A04B3D1DDE3}" type="datetimeFigureOut">
              <a:rPr lang="fr-FR" smtClean="0"/>
              <a:pPr/>
              <a:t>21/05/2014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BB35-97B0-4DB6-9694-58AC45BC233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397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9" descr="Logo_Solucom_900_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751513"/>
            <a:ext cx="2000250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8"/>
          <p:cNvSpPr>
            <a:spLocks noChangeArrowheads="1"/>
          </p:cNvSpPr>
          <p:nvPr/>
        </p:nvSpPr>
        <p:spPr bwMode="auto">
          <a:xfrm>
            <a:off x="0" y="0"/>
            <a:ext cx="9144000" cy="2205038"/>
          </a:xfrm>
          <a:prstGeom prst="rect">
            <a:avLst/>
          </a:prstGeom>
          <a:gradFill rotWithShape="1">
            <a:gsLst>
              <a:gs pos="0">
                <a:srgbClr val="003560"/>
              </a:gs>
              <a:gs pos="50000">
                <a:srgbClr val="00477F"/>
              </a:gs>
              <a:gs pos="100000">
                <a:srgbClr val="003560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4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716802" y="4077073"/>
            <a:ext cx="7687935" cy="57658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defRPr kumimoji="1" sz="2600">
                <a:solidFill>
                  <a:srgbClr val="004780"/>
                </a:solidFill>
              </a:defRPr>
            </a:lvl1pPr>
          </a:lstStyle>
          <a:p>
            <a:pPr lvl="0"/>
            <a:r>
              <a:rPr lang="fr-FR" noProof="0" smtClean="0"/>
              <a:t>Modifiez le style du titre</a:t>
            </a:r>
            <a:endParaRPr lang="fr-FR" noProof="0" dirty="0" smtClean="0"/>
          </a:p>
        </p:txBody>
      </p:sp>
      <p:sp>
        <p:nvSpPr>
          <p:cNvPr id="311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6803" y="4725144"/>
            <a:ext cx="7710328" cy="43279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pPr lvl="0"/>
            <a:r>
              <a:rPr lang="fr-FR" noProof="0" smtClean="0"/>
              <a:t>Modifiez le style des sous-titres du masque</a:t>
            </a:r>
            <a:endParaRPr lang="fr-FR" noProof="0" dirty="0" smtClean="0"/>
          </a:p>
        </p:txBody>
      </p:sp>
    </p:spTree>
    <p:extLst>
      <p:ext uri="{BB962C8B-B14F-4D97-AF65-F5344CB8AC3E}">
        <p14:creationId xmlns:p14="http://schemas.microsoft.com/office/powerpoint/2010/main" val="172404478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75574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2047" y="1289050"/>
            <a:ext cx="4233497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6221" y="1289050"/>
            <a:ext cx="4233496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41378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84097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B09DB4-46DD-43C5-AC9F-19D2F9D5F930}" type="datetimeFigureOut">
              <a:rPr lang="fr-FR" smtClean="0"/>
              <a:pPr/>
              <a:t>21/05/2014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774EAB-4026-4916-B878-A83249560AC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-6032" y="-23813"/>
            <a:ext cx="9158654" cy="927101"/>
          </a:xfrm>
          <a:prstGeom prst="rect">
            <a:avLst/>
          </a:prstGeom>
          <a:solidFill>
            <a:srgbClr val="00477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44000" tIns="72000" rIns="92075" bIns="46038" anchor="b"/>
          <a:lstStyle/>
          <a:p>
            <a:endParaRPr lang="en-GB" sz="2400">
              <a:solidFill>
                <a:schemeClr val="bg1"/>
              </a:solidFill>
            </a:endParaRP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0" y="-26988"/>
            <a:ext cx="9158654" cy="927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477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5024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44000" tIns="72000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2048" y="1289050"/>
            <a:ext cx="8607669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43" name="BDP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669088"/>
            <a:ext cx="9158654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1" sz="800">
                <a:solidFill>
                  <a:schemeClr val="tx1"/>
                </a:solidFill>
                <a:cs typeface="Arial" charset="0"/>
              </a:defRPr>
            </a:lvl1pPr>
          </a:lstStyle>
          <a:p>
            <a:endParaRPr lang="fr-FR"/>
          </a:p>
        </p:txBody>
      </p:sp>
      <p:sp>
        <p:nvSpPr>
          <p:cNvPr id="1047" name="Numero"/>
          <p:cNvSpPr>
            <a:spLocks noChangeArrowheads="1"/>
          </p:cNvSpPr>
          <p:nvPr/>
        </p:nvSpPr>
        <p:spPr bwMode="auto">
          <a:xfrm>
            <a:off x="8559312" y="6669091"/>
            <a:ext cx="531934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2BD4DD48-17BC-4FDF-AB5F-031E7608C1BF}" type="slidenum">
              <a:rPr kumimoji="1" lang="fr-CA" sz="800">
                <a:solidFill>
                  <a:srgbClr val="5F5F5F"/>
                </a:solidFill>
                <a:cs typeface="Arial" charset="0"/>
              </a:rPr>
              <a:pPr algn="r" eaLnBrk="0" hangingPunct="0"/>
              <a:t>‹N°›</a:t>
            </a:fld>
            <a:endParaRPr kumimoji="1" lang="fr-CA" sz="800">
              <a:solidFill>
                <a:srgbClr val="5F5F5F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9pPr>
    </p:titleStyle>
    <p:bodyStyle>
      <a:lvl1pPr marL="274638" indent="-274638" algn="l" rtl="0" eaLnBrk="1" fontAlgn="base" hangingPunct="1">
        <a:spcBef>
          <a:spcPct val="50000"/>
        </a:spcBef>
        <a:spcAft>
          <a:spcPct val="0"/>
        </a:spcAft>
        <a:buClr>
          <a:srgbClr val="004780"/>
        </a:buClr>
        <a:buFont typeface="Wingdings" pitchFamily="2" charset="2"/>
        <a:buChar char="§"/>
        <a:defRPr kumimoji="1" sz="2400">
          <a:solidFill>
            <a:srgbClr val="5F5F5F"/>
          </a:solidFill>
          <a:latin typeface="+mn-lt"/>
          <a:ea typeface="+mn-ea"/>
          <a:cs typeface="+mn-cs"/>
        </a:defRPr>
      </a:lvl1pPr>
      <a:lvl2pPr marL="722313" indent="-268288" algn="l" rtl="0" eaLnBrk="1" fontAlgn="base" hangingPunct="1">
        <a:spcBef>
          <a:spcPct val="20000"/>
        </a:spcBef>
        <a:spcAft>
          <a:spcPct val="0"/>
        </a:spcAft>
        <a:buClr>
          <a:srgbClr val="004780"/>
        </a:buClr>
        <a:buSzPct val="65000"/>
        <a:buFont typeface="Webdings" pitchFamily="18" charset="2"/>
        <a:buChar char="4"/>
        <a:defRPr kumimoji="1" sz="2000">
          <a:solidFill>
            <a:srgbClr val="5F5F5F"/>
          </a:solidFill>
          <a:latin typeface="+mn-lt"/>
        </a:defRPr>
      </a:lvl2pPr>
      <a:lvl3pPr marL="1081088" indent="-179388" algn="l" rtl="0" eaLnBrk="1" fontAlgn="base" hangingPunct="1">
        <a:spcBef>
          <a:spcPct val="20000"/>
        </a:spcBef>
        <a:spcAft>
          <a:spcPct val="0"/>
        </a:spcAft>
        <a:buClr>
          <a:srgbClr val="004780"/>
        </a:buClr>
        <a:buSzPct val="50000"/>
        <a:buFont typeface="Webdings" pitchFamily="18" charset="2"/>
        <a:buChar char="="/>
        <a:defRPr kumimoji="1" sz="1300">
          <a:solidFill>
            <a:srgbClr val="5F5F5F"/>
          </a:solidFill>
          <a:latin typeface="+mn-lt"/>
        </a:defRPr>
      </a:lvl3pPr>
      <a:lvl4pPr marL="1344613" indent="-84138" algn="l" rtl="0" eaLnBrk="1" fontAlgn="base" hangingPunct="1">
        <a:spcBef>
          <a:spcPct val="20000"/>
        </a:spcBef>
        <a:spcAft>
          <a:spcPct val="0"/>
        </a:spcAft>
        <a:buClr>
          <a:srgbClr val="004780"/>
        </a:buClr>
        <a:buSzPct val="80000"/>
        <a:buFont typeface="Microsoft Sans Serif" pitchFamily="34" charset="0"/>
        <a:buChar char="-"/>
        <a:defRPr kumimoji="1" sz="1000">
          <a:solidFill>
            <a:srgbClr val="5F5F5F"/>
          </a:solidFill>
          <a:latin typeface="+mn-lt"/>
        </a:defRPr>
      </a:lvl4pPr>
      <a:lvl5pPr marL="1609725" indent="-85725" algn="l" rtl="0" eaLnBrk="1" fontAlgn="base" hangingPunct="1">
        <a:spcBef>
          <a:spcPct val="20000"/>
        </a:spcBef>
        <a:spcAft>
          <a:spcPct val="0"/>
        </a:spcAft>
        <a:buClr>
          <a:srgbClr val="004780"/>
        </a:buClr>
        <a:buSzPct val="80000"/>
        <a:buChar char="•"/>
        <a:defRPr kumimoji="1" sz="800">
          <a:solidFill>
            <a:srgbClr val="5F5F5F"/>
          </a:solidFill>
          <a:latin typeface="+mn-lt"/>
        </a:defRPr>
      </a:lvl5pPr>
      <a:lvl6pPr marL="2066925" indent="-85725" algn="l" rtl="0" eaLnBrk="1" fontAlgn="base" hangingPunct="1">
        <a:spcBef>
          <a:spcPct val="20000"/>
        </a:spcBef>
        <a:spcAft>
          <a:spcPct val="0"/>
        </a:spcAft>
        <a:buClr>
          <a:srgbClr val="004780"/>
        </a:buClr>
        <a:buSzPct val="80000"/>
        <a:buChar char="•"/>
        <a:defRPr kumimoji="1" sz="800">
          <a:solidFill>
            <a:srgbClr val="5F5F5F"/>
          </a:solidFill>
          <a:latin typeface="+mn-lt"/>
        </a:defRPr>
      </a:lvl6pPr>
      <a:lvl7pPr marL="2524125" indent="-85725" algn="l" rtl="0" eaLnBrk="1" fontAlgn="base" hangingPunct="1">
        <a:spcBef>
          <a:spcPct val="20000"/>
        </a:spcBef>
        <a:spcAft>
          <a:spcPct val="0"/>
        </a:spcAft>
        <a:buClr>
          <a:srgbClr val="004780"/>
        </a:buClr>
        <a:buSzPct val="80000"/>
        <a:buChar char="•"/>
        <a:defRPr kumimoji="1" sz="800">
          <a:solidFill>
            <a:srgbClr val="5F5F5F"/>
          </a:solidFill>
          <a:latin typeface="+mn-lt"/>
        </a:defRPr>
      </a:lvl7pPr>
      <a:lvl8pPr marL="2981325" indent="-85725" algn="l" rtl="0" eaLnBrk="1" fontAlgn="base" hangingPunct="1">
        <a:spcBef>
          <a:spcPct val="20000"/>
        </a:spcBef>
        <a:spcAft>
          <a:spcPct val="0"/>
        </a:spcAft>
        <a:buClr>
          <a:srgbClr val="004780"/>
        </a:buClr>
        <a:buSzPct val="80000"/>
        <a:buChar char="•"/>
        <a:defRPr kumimoji="1" sz="800">
          <a:solidFill>
            <a:srgbClr val="5F5F5F"/>
          </a:solidFill>
          <a:latin typeface="+mn-lt"/>
        </a:defRPr>
      </a:lvl8pPr>
      <a:lvl9pPr marL="3438525" indent="-85725" algn="l" rtl="0" eaLnBrk="1" fontAlgn="base" hangingPunct="1">
        <a:spcBef>
          <a:spcPct val="20000"/>
        </a:spcBef>
        <a:spcAft>
          <a:spcPct val="0"/>
        </a:spcAft>
        <a:buClr>
          <a:srgbClr val="004780"/>
        </a:buClr>
        <a:buSzPct val="80000"/>
        <a:buChar char="•"/>
        <a:defRPr kumimoji="1" sz="800">
          <a:solidFill>
            <a:srgbClr val="5F5F5F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59175"/>
            <a:ext cx="7772400" cy="1470025"/>
          </a:xfrm>
        </p:spPr>
        <p:txBody>
          <a:bodyPr anchor="ctr">
            <a:normAutofit/>
          </a:bodyPr>
          <a:lstStyle/>
          <a:p>
            <a:pPr algn="ctr"/>
            <a:r>
              <a:rPr lang="en-GB" sz="3600" dirty="0" smtClean="0">
                <a:solidFill>
                  <a:schemeClr val="bg2"/>
                </a:solidFill>
              </a:rPr>
              <a:t> Artificial Intelligence – TIN172</a:t>
            </a:r>
            <a:br>
              <a:rPr lang="en-GB" sz="3600" dirty="0" smtClean="0">
                <a:solidFill>
                  <a:schemeClr val="bg2"/>
                </a:solidFill>
              </a:rPr>
            </a:br>
            <a:r>
              <a:rPr lang="en-GB" sz="2800" i="1" dirty="0">
                <a:solidFill>
                  <a:schemeClr val="bg2"/>
                </a:solidFill>
              </a:rPr>
              <a:t>P</a:t>
            </a:r>
            <a:r>
              <a:rPr lang="en-GB" sz="2800" i="1" dirty="0" smtClean="0">
                <a:solidFill>
                  <a:schemeClr val="bg2"/>
                </a:solidFill>
              </a:rPr>
              <a:t>roject presentation</a:t>
            </a:r>
            <a:endParaRPr lang="en-GB" sz="3600" i="1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>
            <a:noAutofit/>
          </a:bodyPr>
          <a:lstStyle/>
          <a:p>
            <a:endParaRPr lang="en-GB" sz="1400" dirty="0" smtClean="0"/>
          </a:p>
          <a:p>
            <a:r>
              <a:rPr lang="en-GB" sz="1400" dirty="0" smtClean="0"/>
              <a:t>Group 20</a:t>
            </a:r>
          </a:p>
          <a:p>
            <a:r>
              <a:rPr lang="en-GB" sz="1400" b="1" dirty="0" smtClean="0"/>
              <a:t>Pierre BOUTRY, Dan DOLONIUS, Julien MICHELET, Emeric ROVERC'H</a:t>
            </a:r>
          </a:p>
          <a:p>
            <a:endParaRPr lang="en-GB" sz="1400" b="1" dirty="0" smtClean="0"/>
          </a:p>
          <a:p>
            <a:r>
              <a:rPr lang="en-GB" sz="1400" b="1" dirty="0" smtClean="0"/>
              <a:t>21/05/2014 </a:t>
            </a:r>
          </a:p>
          <a:p>
            <a:endParaRPr lang="en-GB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0744" y="1202322"/>
            <a:ext cx="2062513" cy="233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Interpreter - Quantifiers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9896"/>
            <a:ext cx="8229600" cy="1877437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GB" sz="2000" dirty="0" smtClean="0"/>
              <a:t>The quantifiers allow the robot to handle query such has</a:t>
            </a:r>
          </a:p>
          <a:p>
            <a:pPr marL="742950" lvl="2" indent="-342900"/>
            <a:r>
              <a:rPr lang="en-GB" sz="1800" i="1" dirty="0" smtClean="0"/>
              <a:t>“put any ball in the red box”.</a:t>
            </a:r>
          </a:p>
          <a:p>
            <a:r>
              <a:rPr lang="en-GB" sz="2000" dirty="0" smtClean="0"/>
              <a:t>The quantifier function uses cuts to choose one possible action</a:t>
            </a:r>
          </a:p>
          <a:p>
            <a:r>
              <a:rPr lang="en-GB" sz="2000" dirty="0" smtClean="0"/>
              <a:t>A cut (!) in </a:t>
            </a:r>
            <a:r>
              <a:rPr lang="en-GB" sz="2000" dirty="0" err="1" smtClean="0"/>
              <a:t>prolog</a:t>
            </a:r>
            <a:r>
              <a:rPr lang="en-GB" sz="2000" dirty="0" smtClean="0"/>
              <a:t> is a way to restrict the search by “fixing” the variables</a:t>
            </a:r>
          </a:p>
          <a:p>
            <a:r>
              <a:rPr lang="en-GB" sz="2000" dirty="0" smtClean="0"/>
              <a:t>Here is an example, we define: </a:t>
            </a:r>
          </a:p>
        </p:txBody>
      </p:sp>
      <p:cxnSp>
        <p:nvCxnSpPr>
          <p:cNvPr id="16" name="Straight Arrow Connector 15"/>
          <p:cNvCxnSpPr>
            <a:stCxn id="22" idx="2"/>
          </p:cNvCxnSpPr>
          <p:nvPr/>
        </p:nvCxnSpPr>
        <p:spPr>
          <a:xfrm flipH="1">
            <a:off x="1991307" y="4306076"/>
            <a:ext cx="2800738" cy="1371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972645" y="3639326"/>
            <a:ext cx="5638800" cy="571500"/>
            <a:chOff x="1752600" y="3771900"/>
            <a:chExt cx="5638800" cy="571500"/>
          </a:xfrm>
        </p:grpSpPr>
        <p:grpSp>
          <p:nvGrpSpPr>
            <p:cNvPr id="13" name="Group 12"/>
            <p:cNvGrpSpPr/>
            <p:nvPr/>
          </p:nvGrpSpPr>
          <p:grpSpPr>
            <a:xfrm>
              <a:off x="1752600" y="3771900"/>
              <a:ext cx="5638800" cy="571500"/>
              <a:chOff x="1590675" y="3619500"/>
              <a:chExt cx="5638800" cy="571500"/>
            </a:xfrm>
          </p:grpSpPr>
          <p:pic>
            <p:nvPicPr>
              <p:cNvPr id="6147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90675" y="3719513"/>
                <a:ext cx="1085850" cy="371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48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76600" y="3619500"/>
                <a:ext cx="3952875" cy="571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2895600" y="3886200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and</a:t>
              </a:r>
              <a:endParaRPr lang="fr-FR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1934545" y="3544076"/>
            <a:ext cx="5715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3" name="Straight Arrow Connector 32"/>
          <p:cNvCxnSpPr>
            <a:stCxn id="22" idx="2"/>
          </p:cNvCxnSpPr>
          <p:nvPr/>
        </p:nvCxnSpPr>
        <p:spPr>
          <a:xfrm>
            <a:off x="4792045" y="4306076"/>
            <a:ext cx="3295262" cy="138871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2"/>
          </p:cNvCxnSpPr>
          <p:nvPr/>
        </p:nvCxnSpPr>
        <p:spPr>
          <a:xfrm>
            <a:off x="4792045" y="4306076"/>
            <a:ext cx="810207" cy="143273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304800" y="5753876"/>
            <a:ext cx="3373014" cy="646924"/>
            <a:chOff x="46655" y="5811414"/>
            <a:chExt cx="3373014" cy="646924"/>
          </a:xfrm>
        </p:grpSpPr>
        <p:pic>
          <p:nvPicPr>
            <p:cNvPr id="42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525" y="5887226"/>
              <a:ext cx="3343275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Rectangle 42"/>
            <p:cNvSpPr/>
            <p:nvPr/>
          </p:nvSpPr>
          <p:spPr>
            <a:xfrm>
              <a:off x="46655" y="5811414"/>
              <a:ext cx="3373014" cy="6469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915745" y="5772538"/>
            <a:ext cx="3373014" cy="265924"/>
            <a:chOff x="3657600" y="5830076"/>
            <a:chExt cx="3373014" cy="265924"/>
          </a:xfrm>
        </p:grpSpPr>
        <p:pic>
          <p:nvPicPr>
            <p:cNvPr id="45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696282" y="5872551"/>
              <a:ext cx="329565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Rectangle 45"/>
            <p:cNvSpPr/>
            <p:nvPr/>
          </p:nvSpPr>
          <p:spPr>
            <a:xfrm>
              <a:off x="3657600" y="5830076"/>
              <a:ext cx="3373014" cy="26592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534469" y="5770986"/>
            <a:ext cx="1105676" cy="265924"/>
            <a:chOff x="7276324" y="5828524"/>
            <a:chExt cx="1105676" cy="265924"/>
          </a:xfrm>
        </p:grpSpPr>
        <p:pic>
          <p:nvPicPr>
            <p:cNvPr id="48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305287" y="5866236"/>
              <a:ext cx="1047750" cy="190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Rectangle 48"/>
            <p:cNvSpPr/>
            <p:nvPr/>
          </p:nvSpPr>
          <p:spPr>
            <a:xfrm>
              <a:off x="7276324" y="5828524"/>
              <a:ext cx="1105676" cy="2659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315545" y="4839476"/>
            <a:ext cx="85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rgbClr val="FF0000"/>
                </a:solidFill>
              </a:rPr>
              <a:t>For bar</a:t>
            </a:r>
            <a:endParaRPr lang="en-GB" i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56359" y="4839476"/>
            <a:ext cx="86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For bas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709262" y="4839476"/>
            <a:ext cx="87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rgbClr val="00B050"/>
                </a:solidFill>
              </a:rPr>
              <a:t>For </a:t>
            </a:r>
            <a:r>
              <a:rPr lang="en-GB" i="1" dirty="0" err="1" smtClean="0">
                <a:solidFill>
                  <a:srgbClr val="00B050"/>
                </a:solidFill>
              </a:rPr>
              <a:t>bac</a:t>
            </a:r>
            <a:endParaRPr lang="en-GB" i="1" dirty="0">
              <a:solidFill>
                <a:srgbClr val="00B050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29124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/>
          <p:cNvCxnSpPr/>
          <p:nvPr/>
        </p:nvCxnSpPr>
        <p:spPr>
          <a:xfrm>
            <a:off x="2667000" y="2133600"/>
            <a:ext cx="0" cy="33909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/>
              </a:rPr>
              <a:t>Agenda</a:t>
            </a:r>
            <a:endParaRPr lang="en-GB">
              <a:latin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921000" y="2032000"/>
            <a:ext cx="5224507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1. Presentation of the application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921000" y="2667000"/>
            <a:ext cx="2031325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2. Grammar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21000" y="3302000"/>
            <a:ext cx="2165978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3. Interpreter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921000" y="3937000"/>
            <a:ext cx="176202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00477F"/>
                </a:solidFill>
                <a:latin typeface="Arial"/>
              </a:rPr>
              <a:t>4. Planner</a:t>
            </a:r>
            <a:endParaRPr lang="en-GB" sz="27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27300" y="38989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2400" smtClean="0">
                <a:solidFill>
                  <a:srgbClr val="00477F"/>
                </a:solidFill>
                <a:latin typeface="Arial"/>
                <a:cs typeface="Arial"/>
              </a:rPr>
              <a:t>►</a:t>
            </a:r>
            <a:endParaRPr lang="en-GB" sz="24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921000" y="4572000"/>
            <a:ext cx="374346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5. Ambiguities handling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921000" y="5207000"/>
            <a:ext cx="4147289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6. Possible improvements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0589458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95"/>
            <a:ext cx="8229600" cy="400110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GB" sz="2000" dirty="0" smtClean="0"/>
              <a:t>The planner takes a query as an input and build </a:t>
            </a:r>
            <a:r>
              <a:rPr lang="en-GB" sz="2000" b="1" dirty="0" smtClean="0">
                <a:solidFill>
                  <a:schemeClr val="tx2"/>
                </a:solidFill>
              </a:rPr>
              <a:t>list of triplets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388" y="1421212"/>
            <a:ext cx="7515225" cy="11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Content Placeholder 2"/>
          <p:cNvSpPr txBox="1">
            <a:spLocks/>
          </p:cNvSpPr>
          <p:nvPr/>
        </p:nvSpPr>
        <p:spPr>
          <a:xfrm>
            <a:off x="457200" y="2730942"/>
            <a:ext cx="8229600" cy="405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74638" indent="-274638" fontAlgn="base">
              <a:spcBef>
                <a:spcPct val="50000"/>
              </a:spcBef>
              <a:spcAft>
                <a:spcPct val="0"/>
              </a:spcAft>
              <a:buClr>
                <a:srgbClr val="004780"/>
              </a:buClr>
              <a:buFont typeface="Wingdings" pitchFamily="2" charset="2"/>
              <a:buChar char="§"/>
              <a:defRPr kumimoji="1" sz="2000">
                <a:solidFill>
                  <a:srgbClr val="5F5F5F"/>
                </a:solidFill>
              </a:defRPr>
            </a:lvl1pPr>
            <a:lvl2pPr marL="722313" indent="-268288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65000"/>
              <a:buFont typeface="Webdings" pitchFamily="18" charset="2"/>
              <a:buChar char="4"/>
              <a:defRPr kumimoji="1" sz="2000">
                <a:solidFill>
                  <a:srgbClr val="5F5F5F"/>
                </a:solidFill>
              </a:defRPr>
            </a:lvl2pPr>
            <a:lvl3pPr marL="1081088" indent="-179388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50000"/>
              <a:buFont typeface="Webdings" pitchFamily="18" charset="2"/>
              <a:buChar char="="/>
              <a:defRPr kumimoji="1" sz="1300">
                <a:solidFill>
                  <a:srgbClr val="5F5F5F"/>
                </a:solidFill>
              </a:defRPr>
            </a:lvl3pPr>
            <a:lvl4pPr marL="1344613" indent="-84138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Font typeface="Microsoft Sans Serif" pitchFamily="34" charset="0"/>
              <a:buChar char="-"/>
              <a:defRPr kumimoji="1" sz="1000">
                <a:solidFill>
                  <a:srgbClr val="5F5F5F"/>
                </a:solidFill>
              </a:defRPr>
            </a:lvl4pPr>
            <a:lvl5pPr marL="1609725" indent="-85725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</a:defRPr>
            </a:lvl5pPr>
            <a:lvl6pPr marL="2066925" indent="-85725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</a:defRPr>
            </a:lvl6pPr>
            <a:lvl7pPr marL="2524125" indent="-85725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</a:defRPr>
            </a:lvl7pPr>
            <a:lvl8pPr marL="2981325" indent="-85725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</a:defRPr>
            </a:lvl8pPr>
            <a:lvl9pPr marL="3438525" indent="-85725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</a:defRPr>
            </a:lvl9pPr>
          </a:lstStyle>
          <a:p>
            <a:r>
              <a:rPr lang="en-GB" dirty="0"/>
              <a:t>Here is an example for a complex case:</a:t>
            </a:r>
          </a:p>
          <a:p>
            <a:pPr marL="538163" lvl="3" indent="-274638">
              <a:spcBef>
                <a:spcPct val="50000"/>
              </a:spcBef>
              <a:buSzPct val="100000"/>
              <a:buFont typeface="Wingdings" pitchFamily="2" charset="2"/>
              <a:buChar char="§"/>
            </a:pPr>
            <a:r>
              <a:rPr lang="en-US" sz="1700" i="1" dirty="0" smtClean="0"/>
              <a:t>“Move the black ball in the red box”. </a:t>
            </a:r>
          </a:p>
          <a:p>
            <a:pPr lvl="2"/>
            <a:endParaRPr lang="en-GB" sz="1600" dirty="0"/>
          </a:p>
          <a:p>
            <a:pPr lvl="2"/>
            <a:endParaRPr lang="en-GB" sz="1600" dirty="0"/>
          </a:p>
          <a:p>
            <a:pPr lvl="2"/>
            <a:endParaRPr lang="en-GB" sz="1600" dirty="0"/>
          </a:p>
          <a:p>
            <a:pPr lvl="2"/>
            <a:endParaRPr lang="en-GB" sz="1600" dirty="0"/>
          </a:p>
          <a:p>
            <a:pPr lvl="2"/>
            <a:endParaRPr lang="en-GB" sz="1600" dirty="0"/>
          </a:p>
          <a:p>
            <a:pPr lvl="2"/>
            <a:endParaRPr lang="en-GB" sz="1600" dirty="0"/>
          </a:p>
          <a:p>
            <a:pPr lvl="2"/>
            <a:endParaRPr lang="en-GB" sz="1600" dirty="0"/>
          </a:p>
          <a:p>
            <a:pPr marL="274638" lvl="2" indent="-274638">
              <a:spcBef>
                <a:spcPct val="50000"/>
              </a:spcBef>
              <a:buSzTx/>
              <a:buFont typeface="Wingdings" pitchFamily="2" charset="2"/>
              <a:buChar char="§"/>
            </a:pPr>
            <a:r>
              <a:rPr lang="en-US" sz="2000" dirty="0" smtClean="0"/>
              <a:t>And the output of the planner is:</a:t>
            </a:r>
          </a:p>
          <a:p>
            <a:pPr marL="538163" lvl="3" indent="-274638">
              <a:spcBef>
                <a:spcPct val="50000"/>
              </a:spcBef>
              <a:buSzTx/>
              <a:buFont typeface="Wingdings" pitchFamily="2" charset="2"/>
              <a:buChar char="§"/>
            </a:pPr>
            <a:r>
              <a:rPr lang="en-US" sz="1700" i="1" dirty="0" smtClean="0"/>
              <a:t>“Plan: pick,2 drop,1”  where 2 is the position of the black ball (Stack 2) and 1 the position of the red box (Stack 1)</a:t>
            </a:r>
            <a:r>
              <a:rPr lang="en-GB" sz="2200" i="1" dirty="0"/>
              <a:t> 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4097" y="3505200"/>
            <a:ext cx="5935806" cy="225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84555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Planner - Heuristic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71545"/>
            <a:ext cx="8229600" cy="1169551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GB" sz="2000" dirty="0" smtClean="0"/>
              <a:t>The heuristic allows the robot to handle complex cases in a </a:t>
            </a:r>
            <a:r>
              <a:rPr lang="en-GB" sz="2000" b="1" dirty="0" smtClean="0">
                <a:solidFill>
                  <a:schemeClr val="tx2"/>
                </a:solidFill>
              </a:rPr>
              <a:t>smarter</a:t>
            </a:r>
            <a:r>
              <a:rPr lang="en-GB" sz="2000" dirty="0" smtClean="0"/>
              <a:t> way</a:t>
            </a:r>
          </a:p>
          <a:p>
            <a:r>
              <a:rPr lang="en-GB" sz="2000" dirty="0" smtClean="0"/>
              <a:t>For example, in case of a </a:t>
            </a:r>
            <a:r>
              <a:rPr lang="en-GB" sz="2000" i="1" dirty="0" smtClean="0"/>
              <a:t>move left </a:t>
            </a:r>
            <a:r>
              <a:rPr lang="en-GB" sz="2000" dirty="0" smtClean="0"/>
              <a:t>query:</a:t>
            </a:r>
            <a:endParaRPr lang="en-GB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141" y="2321500"/>
            <a:ext cx="7335718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9210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/>
          <p:cNvCxnSpPr/>
          <p:nvPr/>
        </p:nvCxnSpPr>
        <p:spPr>
          <a:xfrm>
            <a:off x="2667000" y="2133600"/>
            <a:ext cx="0" cy="33909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/>
              </a:rPr>
              <a:t>Agenda</a:t>
            </a:r>
            <a:endParaRPr lang="en-GB">
              <a:latin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921000" y="2032000"/>
            <a:ext cx="5224507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1. Presentation of the application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921000" y="2667000"/>
            <a:ext cx="2031325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2. Grammar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21000" y="3302000"/>
            <a:ext cx="2165978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3. Interpreter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921000" y="3937000"/>
            <a:ext cx="176202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4. Planner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21000" y="4572000"/>
            <a:ext cx="374346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00477F"/>
                </a:solidFill>
                <a:latin typeface="Arial"/>
              </a:rPr>
              <a:t>5. Ambiguities handling</a:t>
            </a:r>
            <a:endParaRPr lang="en-GB" sz="27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527300" y="45339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2400" smtClean="0">
                <a:solidFill>
                  <a:srgbClr val="00477F"/>
                </a:solidFill>
                <a:latin typeface="Arial"/>
                <a:cs typeface="Arial"/>
              </a:rPr>
              <a:t>►</a:t>
            </a:r>
            <a:endParaRPr lang="en-GB" sz="24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921000" y="5207000"/>
            <a:ext cx="4147289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6. Possible improvements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342274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Ambiguities handling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194173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GB" sz="2000" dirty="0" smtClean="0"/>
              <a:t>Allows the robot to </a:t>
            </a:r>
            <a:r>
              <a:rPr lang="en-GB" sz="2000" b="1" dirty="0" smtClean="0">
                <a:solidFill>
                  <a:schemeClr val="tx2"/>
                </a:solidFill>
              </a:rPr>
              <a:t>ask question </a:t>
            </a:r>
            <a:r>
              <a:rPr lang="en-GB" sz="2000" dirty="0" smtClean="0"/>
              <a:t>if a </a:t>
            </a:r>
            <a:r>
              <a:rPr lang="en-GB" sz="2000" b="1" dirty="0" smtClean="0">
                <a:solidFill>
                  <a:schemeClr val="tx2"/>
                </a:solidFill>
              </a:rPr>
              <a:t>query is not clear </a:t>
            </a:r>
            <a:r>
              <a:rPr lang="en-GB" sz="2000" dirty="0" smtClean="0"/>
              <a:t>enough</a:t>
            </a:r>
          </a:p>
          <a:p>
            <a:r>
              <a:rPr lang="en-GB" sz="2000" dirty="0" smtClean="0"/>
              <a:t>For example, in the world below:</a:t>
            </a:r>
          </a:p>
          <a:p>
            <a:pPr marL="742950" lvl="2" indent="-342900"/>
            <a:r>
              <a:rPr lang="en-GB" sz="1800" i="1" dirty="0" smtClean="0"/>
              <a:t>“what is under the box?”</a:t>
            </a:r>
            <a:endParaRPr lang="en-GB" sz="1800" i="1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663672"/>
            <a:ext cx="4061099" cy="2531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Straight Connector 25"/>
          <p:cNvCxnSpPr/>
          <p:nvPr/>
        </p:nvCxnSpPr>
        <p:spPr>
          <a:xfrm>
            <a:off x="4572000" y="2291006"/>
            <a:ext cx="0" cy="342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4800600" y="2858244"/>
            <a:ext cx="4114800" cy="214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74638" indent="-274638" fontAlgn="base">
              <a:spcBef>
                <a:spcPct val="50000"/>
              </a:spcBef>
              <a:spcAft>
                <a:spcPct val="0"/>
              </a:spcAft>
              <a:buClr>
                <a:srgbClr val="004780"/>
              </a:buClr>
              <a:buFont typeface="Wingdings" pitchFamily="2" charset="2"/>
              <a:buChar char="§"/>
              <a:defRPr kumimoji="1" sz="2000">
                <a:solidFill>
                  <a:srgbClr val="5F5F5F"/>
                </a:solidFill>
              </a:defRPr>
            </a:lvl1pPr>
            <a:lvl2pPr marL="722313" indent="-268288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65000"/>
              <a:buFont typeface="Webdings" pitchFamily="18" charset="2"/>
              <a:buChar char="4"/>
              <a:defRPr kumimoji="1" sz="2000">
                <a:solidFill>
                  <a:srgbClr val="5F5F5F"/>
                </a:solidFill>
              </a:defRPr>
            </a:lvl2pPr>
            <a:lvl3pPr marL="742950" lvl="2" indent="-342900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50000"/>
              <a:buFont typeface="Webdings" pitchFamily="18" charset="2"/>
              <a:buChar char="="/>
              <a:defRPr kumimoji="1" i="1">
                <a:solidFill>
                  <a:srgbClr val="5F5F5F"/>
                </a:solidFill>
              </a:defRPr>
            </a:lvl3pPr>
            <a:lvl4pPr marL="1344613" indent="-84138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Font typeface="Microsoft Sans Serif" pitchFamily="34" charset="0"/>
              <a:buChar char="-"/>
              <a:defRPr kumimoji="1" sz="1000">
                <a:solidFill>
                  <a:srgbClr val="5F5F5F"/>
                </a:solidFill>
              </a:defRPr>
            </a:lvl4pPr>
            <a:lvl5pPr marL="1609725" indent="-85725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</a:defRPr>
            </a:lvl5pPr>
            <a:lvl6pPr marL="2066925" indent="-85725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</a:defRPr>
            </a:lvl6pPr>
            <a:lvl7pPr marL="2524125" indent="-85725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</a:defRPr>
            </a:lvl7pPr>
            <a:lvl8pPr marL="2981325" indent="-85725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</a:defRPr>
            </a:lvl8pPr>
            <a:lvl9pPr marL="3438525" indent="-85725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</a:defRPr>
            </a:lvl9pPr>
          </a:lstStyle>
          <a:p>
            <a:r>
              <a:rPr lang="en-GB" dirty="0"/>
              <a:t>The machine would ask for more information</a:t>
            </a:r>
          </a:p>
          <a:p>
            <a:pPr lvl="2"/>
            <a:r>
              <a:rPr lang="en-GB" dirty="0"/>
              <a:t>“What </a:t>
            </a:r>
            <a:r>
              <a:rPr lang="en-GB" dirty="0" smtClean="0"/>
              <a:t>object do you mean?” </a:t>
            </a:r>
            <a:endParaRPr lang="en-GB" dirty="0"/>
          </a:p>
          <a:p>
            <a:r>
              <a:rPr lang="en-GB" dirty="0"/>
              <a:t>The user will then have to specify his query</a:t>
            </a:r>
          </a:p>
          <a:p>
            <a:pPr lvl="2"/>
            <a:r>
              <a:rPr lang="en-GB" dirty="0"/>
              <a:t>“The big red </a:t>
            </a:r>
            <a:r>
              <a:rPr lang="en-GB" dirty="0" smtClean="0"/>
              <a:t>one”</a:t>
            </a:r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5846802"/>
            <a:ext cx="8229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74638" indent="-274638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4780"/>
              </a:buClr>
              <a:buFont typeface="Wingdings" pitchFamily="2" charset="2"/>
              <a:buChar char="§"/>
              <a:defRPr kumimoji="1" sz="24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223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65000"/>
              <a:buFont typeface="Webdings" pitchFamily="18" charset="2"/>
              <a:buChar char="4"/>
              <a:defRPr kumimoji="1" sz="2000">
                <a:solidFill>
                  <a:srgbClr val="5F5F5F"/>
                </a:solidFill>
                <a:latin typeface="+mn-lt"/>
              </a:defRPr>
            </a:lvl2pPr>
            <a:lvl3pPr marL="1081088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50000"/>
              <a:buFont typeface="Webdings" pitchFamily="18" charset="2"/>
              <a:buChar char="="/>
              <a:defRPr kumimoji="1" sz="1300">
                <a:solidFill>
                  <a:srgbClr val="5F5F5F"/>
                </a:solidFill>
                <a:latin typeface="+mn-lt"/>
              </a:defRPr>
            </a:lvl3pPr>
            <a:lvl4pPr marL="1344613" indent="-841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Font typeface="Microsoft Sans Serif" pitchFamily="34" charset="0"/>
              <a:buChar char="-"/>
              <a:defRPr kumimoji="1" sz="1000">
                <a:solidFill>
                  <a:srgbClr val="5F5F5F"/>
                </a:solidFill>
                <a:latin typeface="+mn-lt"/>
              </a:defRPr>
            </a:lvl4pPr>
            <a:lvl5pPr marL="1609725" indent="-85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  <a:latin typeface="+mn-lt"/>
              </a:defRPr>
            </a:lvl5pPr>
            <a:lvl6pPr marL="2066925" indent="-85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  <a:latin typeface="+mn-lt"/>
              </a:defRPr>
            </a:lvl6pPr>
            <a:lvl7pPr marL="2524125" indent="-85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  <a:latin typeface="+mn-lt"/>
              </a:defRPr>
            </a:lvl7pPr>
            <a:lvl8pPr marL="2981325" indent="-85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  <a:latin typeface="+mn-lt"/>
              </a:defRPr>
            </a:lvl8pPr>
            <a:lvl9pPr marL="3438525" indent="-85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en-GB" sz="2000" kern="0" dirty="0" smtClean="0"/>
              <a:t>We had to use a file to store the information needed and reload the </a:t>
            </a:r>
            <a:r>
              <a:rPr lang="en-GB" sz="2000" kern="0" dirty="0" err="1" smtClean="0"/>
              <a:t>prolog</a:t>
            </a:r>
            <a:r>
              <a:rPr lang="en-GB" sz="2000" kern="0" dirty="0" smtClean="0"/>
              <a:t> part</a:t>
            </a:r>
            <a:endParaRPr lang="en-GB" sz="1800" i="1" kern="0" dirty="0"/>
          </a:p>
        </p:txBody>
      </p:sp>
    </p:spTree>
    <p:extLst>
      <p:ext uri="{BB962C8B-B14F-4D97-AF65-F5344CB8AC3E}">
        <p14:creationId xmlns:p14="http://schemas.microsoft.com/office/powerpoint/2010/main" val="348924351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/>
          <p:cNvCxnSpPr/>
          <p:nvPr/>
        </p:nvCxnSpPr>
        <p:spPr>
          <a:xfrm>
            <a:off x="2667000" y="2133600"/>
            <a:ext cx="0" cy="33909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/>
              </a:rPr>
              <a:t>Agenda</a:t>
            </a:r>
            <a:endParaRPr lang="en-GB">
              <a:latin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921000" y="2032000"/>
            <a:ext cx="5224507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1. Presentation of the application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921000" y="2667000"/>
            <a:ext cx="2031325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2. Grammar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21000" y="3302000"/>
            <a:ext cx="2165978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3. Interpreter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921000" y="3937000"/>
            <a:ext cx="176202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4. Planner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21000" y="4572000"/>
            <a:ext cx="374346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5. Ambiguities handling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921000" y="5207000"/>
            <a:ext cx="4147289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00477F"/>
                </a:solidFill>
                <a:latin typeface="Arial"/>
              </a:rPr>
              <a:t>6. Possible improvements</a:t>
            </a:r>
            <a:endParaRPr lang="en-GB" sz="27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27300" y="51689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2400" smtClean="0">
                <a:solidFill>
                  <a:srgbClr val="00477F"/>
                </a:solidFill>
                <a:latin typeface="Arial"/>
                <a:cs typeface="Arial"/>
              </a:rPr>
              <a:t>►</a:t>
            </a:r>
            <a:endParaRPr lang="en-GB" sz="2400">
              <a:solidFill>
                <a:srgbClr val="00477F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8158177"/>
      </p:ext>
    </p:extLst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improvements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67281"/>
            <a:ext cx="8229600" cy="1323439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GB" sz="2000" dirty="0" smtClean="0"/>
              <a:t>Use machine learning for the </a:t>
            </a:r>
            <a:r>
              <a:rPr lang="en-GB" sz="2000" dirty="0" err="1" smtClean="0"/>
              <a:t>heurisitc</a:t>
            </a:r>
            <a:endParaRPr lang="en-GB" sz="2000" dirty="0" smtClean="0"/>
          </a:p>
          <a:p>
            <a:r>
              <a:rPr lang="en-GB" sz="2000" dirty="0" smtClean="0"/>
              <a:t>Use of probabilistic planning for the heuristic</a:t>
            </a:r>
            <a:endParaRPr lang="en-GB" sz="2000" dirty="0"/>
          </a:p>
          <a:p>
            <a:r>
              <a:rPr lang="en-GB" sz="2000" dirty="0" smtClean="0"/>
              <a:t>Use SAT (Boolean </a:t>
            </a:r>
            <a:r>
              <a:rPr lang="en-GB" sz="2000" dirty="0" err="1" smtClean="0"/>
              <a:t>Satisfiability</a:t>
            </a:r>
            <a:r>
              <a:rPr lang="en-GB" sz="2000" dirty="0" smtClean="0"/>
              <a:t> problem) to solve our problem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62586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pic>
        <p:nvPicPr>
          <p:cNvPr id="9218" name="Picture 2" descr="http://www.n9ws.com/images/upload/question-mark-27011410273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0301" y="1257300"/>
            <a:ext cx="4343399" cy="4343400"/>
          </a:xfrm>
          <a:prstGeom prst="rect">
            <a:avLst/>
          </a:prstGeom>
          <a:noFill/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/>
          <p:cNvCxnSpPr/>
          <p:nvPr/>
        </p:nvCxnSpPr>
        <p:spPr>
          <a:xfrm>
            <a:off x="2667000" y="2133600"/>
            <a:ext cx="0" cy="33909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/>
              </a:rPr>
              <a:t>Agenda</a:t>
            </a:r>
            <a:endParaRPr lang="en-GB">
              <a:latin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921000" y="2032000"/>
            <a:ext cx="5224507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00477F"/>
                </a:solidFill>
                <a:latin typeface="Arial"/>
              </a:rPr>
              <a:t>1. Presentation of the application</a:t>
            </a:r>
            <a:endParaRPr lang="en-GB" sz="27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527300" y="19939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2400" smtClean="0">
                <a:solidFill>
                  <a:srgbClr val="00477F"/>
                </a:solidFill>
                <a:latin typeface="Arial"/>
                <a:cs typeface="Arial"/>
              </a:rPr>
              <a:t>►</a:t>
            </a:r>
            <a:endParaRPr lang="en-GB" sz="24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21000" y="2667000"/>
            <a:ext cx="2031325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2. Grammar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921000" y="3302000"/>
            <a:ext cx="2165978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3. Interpreter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21000" y="3937000"/>
            <a:ext cx="176202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4. Planner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921000" y="4572000"/>
            <a:ext cx="374346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5. Ambiguities handling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921000" y="5207000"/>
            <a:ext cx="4147289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6. Possible improvements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2004101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Presentation of the 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858963"/>
          </a:xfrm>
        </p:spPr>
        <p:txBody>
          <a:bodyPr anchor="ctr">
            <a:noAutofit/>
          </a:bodyPr>
          <a:lstStyle/>
          <a:p>
            <a:r>
              <a:rPr lang="en-GB" sz="2400" dirty="0" smtClean="0"/>
              <a:t>Simple client-server architecture</a:t>
            </a:r>
          </a:p>
          <a:p>
            <a:r>
              <a:rPr lang="en-GB" dirty="0"/>
              <a:t>On client side: Collect of the query and graphical </a:t>
            </a:r>
            <a:r>
              <a:rPr lang="en-GB" dirty="0" smtClean="0"/>
              <a:t>display</a:t>
            </a:r>
            <a:endParaRPr lang="en-GB" sz="2400" dirty="0" smtClean="0"/>
          </a:p>
          <a:p>
            <a:r>
              <a:rPr lang="en-GB" sz="2400" dirty="0" smtClean="0"/>
              <a:t>On server side: Parser, Interpreter, Planner, Solver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" y="1828800"/>
            <a:ext cx="8153400" cy="199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79915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/>
          <p:cNvCxnSpPr/>
          <p:nvPr/>
        </p:nvCxnSpPr>
        <p:spPr>
          <a:xfrm>
            <a:off x="2667000" y="2133600"/>
            <a:ext cx="0" cy="33909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/>
              </a:rPr>
              <a:t>Agenda</a:t>
            </a:r>
            <a:endParaRPr lang="en-GB">
              <a:latin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921000" y="2032000"/>
            <a:ext cx="5224507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1. Presentation of the application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921000" y="2667000"/>
            <a:ext cx="2031325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00477F"/>
                </a:solidFill>
                <a:latin typeface="Arial"/>
              </a:rPr>
              <a:t>2. Grammar</a:t>
            </a:r>
            <a:endParaRPr lang="en-GB" sz="27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527300" y="26289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2400" smtClean="0">
                <a:solidFill>
                  <a:srgbClr val="00477F"/>
                </a:solidFill>
                <a:latin typeface="Arial"/>
                <a:cs typeface="Arial"/>
              </a:rPr>
              <a:t>►</a:t>
            </a:r>
            <a:endParaRPr lang="en-GB" sz="24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921000" y="3302000"/>
            <a:ext cx="2165978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3. Interpreter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21000" y="3937000"/>
            <a:ext cx="176202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4. Planner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921000" y="4572000"/>
            <a:ext cx="374346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5. Ambiguities handling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921000" y="5207000"/>
            <a:ext cx="4147289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6. Possible improvements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588675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Grammar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57175" lvl="0" indent="-257175">
              <a:spcBef>
                <a:spcPts val="500"/>
              </a:spcBef>
              <a:defRPr sz="1800"/>
            </a:pPr>
            <a:r>
              <a:rPr lang="en-US" dirty="0" smtClean="0"/>
              <a:t>One of the major improvements is the possibility for the user to ask</a:t>
            </a:r>
            <a:r>
              <a:rPr lang="en-US" b="1" dirty="0" smtClean="0">
                <a:solidFill>
                  <a:schemeClr val="tx2"/>
                </a:solidFill>
              </a:rPr>
              <a:t> 3 new types of questions</a:t>
            </a:r>
            <a:r>
              <a:rPr lang="en-US" dirty="0" smtClean="0"/>
              <a:t> containing the following keywords: where, what and count.</a:t>
            </a:r>
          </a:p>
          <a:p>
            <a:pPr marL="257175" lvl="0" indent="-257175">
              <a:spcBef>
                <a:spcPts val="500"/>
              </a:spcBef>
              <a:defRPr sz="1800"/>
            </a:pPr>
            <a:r>
              <a:rPr lang="en-US" dirty="0" smtClean="0"/>
              <a:t>For example:</a:t>
            </a:r>
          </a:p>
          <a:p>
            <a:pPr marL="685800" lvl="2" indent="-285750">
              <a:spcBef>
                <a:spcPts val="400"/>
              </a:spcBef>
              <a:defRPr sz="1800"/>
            </a:pPr>
            <a:r>
              <a:rPr lang="en-US" sz="2000" i="1" dirty="0" smtClean="0"/>
              <a:t>“where is the white big ball?” </a:t>
            </a:r>
            <a:endParaRPr lang="en-US" sz="2400" dirty="0" smtClean="0"/>
          </a:p>
          <a:p>
            <a:pPr marL="685800" lvl="2" indent="-285750">
              <a:spcBef>
                <a:spcPts val="400"/>
              </a:spcBef>
              <a:defRPr sz="1800"/>
            </a:pPr>
            <a:r>
              <a:rPr lang="en-US" sz="2000" i="1" dirty="0" smtClean="0"/>
              <a:t>“what are the objects in the world?”</a:t>
            </a:r>
            <a:endParaRPr lang="en-US" sz="2400" dirty="0" smtClean="0"/>
          </a:p>
          <a:p>
            <a:pPr marL="685800" lvl="2" indent="-285750">
              <a:spcBef>
                <a:spcPts val="400"/>
              </a:spcBef>
              <a:defRPr sz="1800"/>
            </a:pPr>
            <a:r>
              <a:rPr lang="en-US" sz="2000" i="1" dirty="0" smtClean="0"/>
              <a:t>“how many ball are in the world?” </a:t>
            </a:r>
          </a:p>
          <a:p>
            <a:pPr marL="342900" lvl="1" indent="-342900">
              <a:spcBef>
                <a:spcPts val="600"/>
              </a:spcBef>
              <a:buChar char="•"/>
              <a:defRPr sz="1800"/>
            </a:pPr>
            <a:endParaRPr lang="en-US" sz="2400" dirty="0" smtClean="0"/>
          </a:p>
          <a:p>
            <a:pPr marL="257175" indent="-257175">
              <a:spcBef>
                <a:spcPts val="500"/>
              </a:spcBef>
              <a:defRPr sz="1800"/>
            </a:pPr>
            <a:r>
              <a:rPr lang="en-US" sz="1800" dirty="0" smtClean="0"/>
              <a:t>The user can also perform request to obtain information about an entire </a:t>
            </a:r>
            <a:r>
              <a:rPr lang="en-US" sz="1800" b="1" dirty="0" smtClean="0">
                <a:solidFill>
                  <a:schemeClr val="tx2"/>
                </a:solidFill>
              </a:rPr>
              <a:t>stack</a:t>
            </a:r>
            <a:r>
              <a:rPr lang="en-US" sz="1800" dirty="0" smtClean="0"/>
              <a:t>.</a:t>
            </a:r>
          </a:p>
          <a:p>
            <a:pPr marL="685800" lvl="2" indent="-285750">
              <a:spcBef>
                <a:spcPts val="400"/>
              </a:spcBef>
              <a:defRPr sz="1800"/>
            </a:pPr>
            <a:r>
              <a:rPr lang="en-US" sz="2000" i="1" dirty="0" smtClean="0"/>
              <a:t>“what are the objects in stack 2?” </a:t>
            </a:r>
            <a:endParaRPr lang="en-US" sz="2000" i="1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25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>
            <a:off x="2667000" y="1905000"/>
            <a:ext cx="0" cy="38989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/>
              </a:rPr>
              <a:t>Agenda</a:t>
            </a:r>
            <a:endParaRPr lang="en-GB">
              <a:latin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921000" y="1803400"/>
            <a:ext cx="5224507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1. Presentation of the application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921000" y="2438400"/>
            <a:ext cx="2031325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2. Grammar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21000" y="3073400"/>
            <a:ext cx="2165978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00477F"/>
                </a:solidFill>
                <a:latin typeface="Arial"/>
              </a:rPr>
              <a:t>3. Interpreter</a:t>
            </a:r>
            <a:endParaRPr lang="en-GB" sz="27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527300" y="30353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2400" smtClean="0">
                <a:solidFill>
                  <a:srgbClr val="00477F"/>
                </a:solidFill>
                <a:latin typeface="Arial"/>
                <a:cs typeface="Arial"/>
              </a:rPr>
              <a:t>►</a:t>
            </a:r>
            <a:endParaRPr lang="en-GB" sz="24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302000" y="3517900"/>
            <a:ext cx="176362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200" i="1" smtClean="0">
                <a:solidFill>
                  <a:srgbClr val="00477F"/>
                </a:solidFill>
                <a:latin typeface="Arial"/>
              </a:rPr>
              <a:t>3. 1 Interpretation rules</a:t>
            </a:r>
            <a:endParaRPr lang="en-GB" sz="1200" i="1">
              <a:solidFill>
                <a:srgbClr val="00477F"/>
              </a:solidFill>
              <a:latin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302000" y="3771900"/>
            <a:ext cx="122661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200" i="1" smtClean="0">
                <a:solidFill>
                  <a:srgbClr val="C0C0C0"/>
                </a:solidFill>
                <a:latin typeface="Arial"/>
              </a:rPr>
              <a:t>3. 2 Quantifiers</a:t>
            </a:r>
            <a:endParaRPr lang="en-GB" sz="1200" i="1">
              <a:solidFill>
                <a:srgbClr val="C0C0C0"/>
              </a:solidFill>
              <a:latin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921000" y="4216400"/>
            <a:ext cx="176202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4. Planner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921000" y="4851400"/>
            <a:ext cx="374346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5. Ambiguities handling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21000" y="5486400"/>
            <a:ext cx="4147289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6. Possible improvements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9082230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Interpreter – Interpretation rules (1/2)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458200" cy="83099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000" spc="-20" dirty="0" smtClean="0"/>
              <a:t>We make a set of rules to </a:t>
            </a:r>
            <a:r>
              <a:rPr lang="en-GB" sz="2000" b="1" spc="-20" dirty="0" smtClean="0">
                <a:solidFill>
                  <a:schemeClr val="tx2"/>
                </a:solidFill>
              </a:rPr>
              <a:t>recursively</a:t>
            </a:r>
            <a:r>
              <a:rPr lang="en-GB" sz="2000" spc="-20" dirty="0" smtClean="0"/>
              <a:t> satisfy every node in the tree, </a:t>
            </a:r>
            <a:r>
              <a:rPr lang="en-GB" sz="2000" spc="-20" dirty="0" err="1" smtClean="0"/>
              <a:t>e.g</a:t>
            </a:r>
            <a:r>
              <a:rPr lang="en-GB" sz="2000" spc="-20" dirty="0" smtClean="0"/>
              <a:t>:</a:t>
            </a:r>
            <a:endParaRPr lang="en-GB" sz="2000" spc="-2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2343150"/>
            <a:ext cx="47529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546302"/>
            <a:ext cx="8229600" cy="2195473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marL="274638" marR="0" lvl="0" indent="-274638" defTabSz="914400" fontAlgn="base" latinLnBrk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478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en-GB" sz="2000" dirty="0" smtClean="0">
                <a:solidFill>
                  <a:srgbClr val="5F5F5F"/>
                </a:solidFill>
              </a:rPr>
              <a:t>We implemented a set of </a:t>
            </a:r>
            <a:r>
              <a:rPr kumimoji="1" lang="en-GB" sz="2000" b="1" dirty="0" smtClean="0">
                <a:solidFill>
                  <a:schemeClr val="tx2"/>
                </a:solidFill>
              </a:rPr>
              <a:t>62 rules </a:t>
            </a:r>
            <a:r>
              <a:rPr kumimoji="1" lang="en-GB" sz="2000" dirty="0" smtClean="0">
                <a:solidFill>
                  <a:srgbClr val="5F5F5F"/>
                </a:solidFill>
              </a:rPr>
              <a:t>to:</a:t>
            </a:r>
          </a:p>
          <a:p>
            <a:pPr marL="685800" lvl="2" indent="-285750" fontAlgn="base">
              <a:spcBef>
                <a:spcPts val="400"/>
              </a:spcBef>
              <a:spcAft>
                <a:spcPct val="0"/>
              </a:spcAft>
              <a:buClr>
                <a:srgbClr val="004780"/>
              </a:buClr>
              <a:buSzPct val="50000"/>
              <a:buFont typeface="Webdings" pitchFamily="18" charset="2"/>
              <a:buChar char="="/>
              <a:defRPr sz="1800"/>
            </a:pPr>
            <a:r>
              <a:rPr kumimoji="1" lang="en-GB" sz="2000" i="1" dirty="0" smtClean="0">
                <a:solidFill>
                  <a:srgbClr val="5F5F5F"/>
                </a:solidFill>
              </a:rPr>
              <a:t>Get object satisfying description. </a:t>
            </a:r>
          </a:p>
          <a:p>
            <a:pPr marL="685800" lvl="2" indent="-285750" fontAlgn="base">
              <a:spcBef>
                <a:spcPts val="400"/>
              </a:spcBef>
              <a:spcAft>
                <a:spcPct val="0"/>
              </a:spcAft>
              <a:buClr>
                <a:srgbClr val="004780"/>
              </a:buClr>
              <a:buSzPct val="50000"/>
              <a:buFont typeface="Webdings" pitchFamily="18" charset="2"/>
              <a:buChar char="="/>
              <a:defRPr sz="1800"/>
            </a:pPr>
            <a:r>
              <a:rPr kumimoji="1" lang="en-GB" sz="2000" i="1" dirty="0" smtClean="0">
                <a:solidFill>
                  <a:srgbClr val="5F5F5F"/>
                </a:solidFill>
              </a:rPr>
              <a:t>Handle </a:t>
            </a:r>
            <a:r>
              <a:rPr kumimoji="1" lang="en-GB" sz="2000" b="1" i="1" dirty="0" smtClean="0">
                <a:solidFill>
                  <a:srgbClr val="5F5F5F"/>
                </a:solidFill>
              </a:rPr>
              <a:t>the</a:t>
            </a:r>
            <a:r>
              <a:rPr kumimoji="1" lang="en-GB" sz="2000" i="1" dirty="0" smtClean="0">
                <a:solidFill>
                  <a:srgbClr val="5F5F5F"/>
                </a:solidFill>
              </a:rPr>
              <a:t>, </a:t>
            </a:r>
            <a:r>
              <a:rPr kumimoji="1" lang="en-GB" sz="2000" b="1" i="1" dirty="0" smtClean="0">
                <a:solidFill>
                  <a:srgbClr val="5F5F5F"/>
                </a:solidFill>
              </a:rPr>
              <a:t>any</a:t>
            </a:r>
            <a:r>
              <a:rPr kumimoji="1" lang="en-GB" sz="2000" i="1" dirty="0" smtClean="0">
                <a:solidFill>
                  <a:srgbClr val="5F5F5F"/>
                </a:solidFill>
              </a:rPr>
              <a:t>, or </a:t>
            </a:r>
            <a:r>
              <a:rPr kumimoji="1" lang="en-GB" sz="2000" b="1" i="1" dirty="0" smtClean="0">
                <a:solidFill>
                  <a:srgbClr val="5F5F5F"/>
                </a:solidFill>
              </a:rPr>
              <a:t>all</a:t>
            </a:r>
            <a:r>
              <a:rPr kumimoji="1" lang="en-GB" sz="2000" i="1" dirty="0" smtClean="0">
                <a:solidFill>
                  <a:srgbClr val="5F5F5F"/>
                </a:solidFill>
              </a:rPr>
              <a:t> cases for basic entities. </a:t>
            </a:r>
          </a:p>
          <a:p>
            <a:pPr marL="685800" lvl="2" indent="-285750" fontAlgn="base">
              <a:spcBef>
                <a:spcPts val="400"/>
              </a:spcBef>
              <a:spcAft>
                <a:spcPct val="0"/>
              </a:spcAft>
              <a:buClr>
                <a:srgbClr val="004780"/>
              </a:buClr>
              <a:buSzPct val="50000"/>
              <a:buFont typeface="Webdings" pitchFamily="18" charset="2"/>
              <a:buChar char="="/>
              <a:defRPr sz="1800"/>
            </a:pPr>
            <a:r>
              <a:rPr kumimoji="1" lang="en-GB" sz="2000" i="1" dirty="0" smtClean="0">
                <a:solidFill>
                  <a:srgbClr val="5F5F5F"/>
                </a:solidFill>
              </a:rPr>
              <a:t>Get object which satisfies relation to "object X". </a:t>
            </a:r>
          </a:p>
          <a:p>
            <a:pPr marL="685800" lvl="2" indent="-285750" fontAlgn="base">
              <a:spcBef>
                <a:spcPts val="400"/>
              </a:spcBef>
              <a:spcAft>
                <a:spcPct val="0"/>
              </a:spcAft>
              <a:buClr>
                <a:srgbClr val="004780"/>
              </a:buClr>
              <a:buSzPct val="50000"/>
              <a:buFont typeface="Webdings" pitchFamily="18" charset="2"/>
              <a:buChar char="="/>
              <a:defRPr sz="1800"/>
            </a:pPr>
            <a:r>
              <a:rPr kumimoji="1" lang="en-GB" sz="2000" i="1" dirty="0" smtClean="0">
                <a:solidFill>
                  <a:srgbClr val="5F5F5F"/>
                </a:solidFill>
              </a:rPr>
              <a:t>Get object which satisfies relation to stack. </a:t>
            </a:r>
          </a:p>
          <a:p>
            <a:pPr marL="685800" lvl="2" indent="-285750" fontAlgn="base">
              <a:spcBef>
                <a:spcPts val="400"/>
              </a:spcBef>
              <a:spcAft>
                <a:spcPct val="0"/>
              </a:spcAft>
              <a:buClr>
                <a:srgbClr val="004780"/>
              </a:buClr>
              <a:buSzPct val="50000"/>
              <a:buFont typeface="Webdings" pitchFamily="18" charset="2"/>
              <a:buChar char="="/>
              <a:defRPr sz="1800"/>
            </a:pPr>
            <a:r>
              <a:rPr kumimoji="1" lang="en-GB" sz="2000" i="1" dirty="0" smtClean="0">
                <a:solidFill>
                  <a:srgbClr val="5F5F5F"/>
                </a:solidFill>
              </a:rPr>
              <a:t>Process output to goal. 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94174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Interpreter – Interpretation rules (2/2)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83099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000" dirty="0" smtClean="0"/>
              <a:t>Further, we have some rules to see if an object is e.g. beside any other object </a:t>
            </a:r>
            <a:endParaRPr lang="en-GB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421558"/>
            <a:ext cx="82296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marL="274638" lvl="0" indent="-274638" fontAlgn="base">
              <a:spcBef>
                <a:spcPct val="50000"/>
              </a:spcBef>
              <a:spcAft>
                <a:spcPct val="0"/>
              </a:spcAft>
              <a:buClr>
                <a:srgbClr val="004780"/>
              </a:buClr>
              <a:buFont typeface="Wingdings" pitchFamily="2" charset="2"/>
              <a:buChar char="§"/>
            </a:pPr>
            <a:r>
              <a:rPr kumimoji="1" lang="en-GB" sz="2000" dirty="0" smtClean="0">
                <a:solidFill>
                  <a:srgbClr val="5F5F5F"/>
                </a:solidFill>
              </a:rPr>
              <a:t>We also added rules to support the new count, where and what questions.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88" y="2333625"/>
            <a:ext cx="50006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13588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>
            <a:off x="2667000" y="1905000"/>
            <a:ext cx="0" cy="38989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/>
              </a:rPr>
              <a:t>Agenda</a:t>
            </a:r>
            <a:endParaRPr lang="en-GB">
              <a:latin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921000" y="1803400"/>
            <a:ext cx="5224507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1. Presentation of the application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921000" y="2438400"/>
            <a:ext cx="2031325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2. Grammar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21000" y="3073400"/>
            <a:ext cx="2165978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00477F"/>
                </a:solidFill>
                <a:latin typeface="Arial"/>
              </a:rPr>
              <a:t>3. Interpreter</a:t>
            </a:r>
            <a:endParaRPr lang="en-GB" sz="27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527300" y="30353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2400" smtClean="0">
                <a:solidFill>
                  <a:srgbClr val="00477F"/>
                </a:solidFill>
                <a:latin typeface="Arial"/>
                <a:cs typeface="Arial"/>
              </a:rPr>
              <a:t>►</a:t>
            </a:r>
            <a:endParaRPr lang="en-GB" sz="24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302000" y="3517900"/>
            <a:ext cx="176362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200" i="1" smtClean="0">
                <a:solidFill>
                  <a:srgbClr val="C0C0C0"/>
                </a:solidFill>
                <a:latin typeface="Arial"/>
              </a:rPr>
              <a:t>3. 1 Interpretation rules</a:t>
            </a:r>
            <a:endParaRPr lang="en-GB" sz="1200" i="1">
              <a:solidFill>
                <a:srgbClr val="C0C0C0"/>
              </a:solidFill>
              <a:latin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302000" y="3771900"/>
            <a:ext cx="122661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200" i="1" smtClean="0">
                <a:solidFill>
                  <a:srgbClr val="00477F"/>
                </a:solidFill>
                <a:latin typeface="Arial"/>
              </a:rPr>
              <a:t>3. 2 Quantifiers</a:t>
            </a:r>
            <a:endParaRPr lang="en-GB" sz="1200" i="1">
              <a:solidFill>
                <a:srgbClr val="00477F"/>
              </a:solidFill>
              <a:latin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921000" y="4216400"/>
            <a:ext cx="176202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4. Planner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921000" y="4851400"/>
            <a:ext cx="374346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5. Ambiguities handling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21000" y="5486400"/>
            <a:ext cx="4147289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6. Possible improvements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4784575"/>
      </p:ext>
    </p:extLst>
  </p:cSld>
  <p:clrMapOvr>
    <a:masterClrMapping/>
  </p:clrMapOvr>
  <p:transition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NAME0" val="Presentation of the application"/>
  <p:tag name="AGENDA_NAME1" val="Grammar"/>
  <p:tag name="AGENDA_NAME2" val="Interpreter"/>
  <p:tag name="AGENDA_NAME3" val="- Interpretation rules"/>
  <p:tag name="AGENDA_NAME4" val="- Quantifiers"/>
  <p:tag name="AGENDA_NAME5" val="Planner"/>
  <p:tag name="AGENDA_NAME6" val="Ambiguities handling"/>
  <p:tag name="AGENDA_NAME7" val="Possible improvement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8"/>
</p:tagLst>
</file>

<file path=ppt/theme/theme1.xml><?xml version="1.0" encoding="utf-8"?>
<a:theme xmlns:a="http://schemas.openxmlformats.org/drawingml/2006/main" name="Solucom">
  <a:themeElements>
    <a:clrScheme name="Solucom 43">
      <a:dk1>
        <a:srgbClr val="5F5F5F"/>
      </a:dk1>
      <a:lt1>
        <a:sysClr val="window" lastClr="FFFFFF"/>
      </a:lt1>
      <a:dk2>
        <a:srgbClr val="B00058"/>
      </a:dk2>
      <a:lt2>
        <a:srgbClr val="00477F"/>
      </a:lt2>
      <a:accent1>
        <a:srgbClr val="9CB9D8"/>
      </a:accent1>
      <a:accent2>
        <a:srgbClr val="C79DA4"/>
      </a:accent2>
      <a:accent3>
        <a:srgbClr val="C0C0C0"/>
      </a:accent3>
      <a:accent4>
        <a:srgbClr val="C8E0A2"/>
      </a:accent4>
      <a:accent5>
        <a:srgbClr val="F4CA92"/>
      </a:accent5>
      <a:accent6>
        <a:srgbClr val="D6DCE4"/>
      </a:accent6>
      <a:hlink>
        <a:srgbClr val="00477F"/>
      </a:hlink>
      <a:folHlink>
        <a:srgbClr val="00477F"/>
      </a:folHlink>
    </a:clrScheme>
    <a:fontScheme name="Modele_Complet_Groupe_Soluco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Solucom</Template>
  <TotalTime>310</TotalTime>
  <Words>677</Words>
  <Application>Microsoft Office PowerPoint</Application>
  <PresentationFormat>Affichage à l'écran (4:3)</PresentationFormat>
  <Paragraphs>130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Solucom</vt:lpstr>
      <vt:lpstr> Artificial Intelligence – TIN172 Project presentation</vt:lpstr>
      <vt:lpstr>Agenda</vt:lpstr>
      <vt:lpstr>Presentation of the application</vt:lpstr>
      <vt:lpstr>Agenda</vt:lpstr>
      <vt:lpstr>Grammar</vt:lpstr>
      <vt:lpstr>Agenda</vt:lpstr>
      <vt:lpstr>Interpreter – Interpretation rules (1/2)</vt:lpstr>
      <vt:lpstr>Interpreter – Interpretation rules (2/2)</vt:lpstr>
      <vt:lpstr>Agenda</vt:lpstr>
      <vt:lpstr>Interpreter - Quantifiers</vt:lpstr>
      <vt:lpstr>Agenda</vt:lpstr>
      <vt:lpstr>Planner</vt:lpstr>
      <vt:lpstr>Planner - Heuristic</vt:lpstr>
      <vt:lpstr>Agenda</vt:lpstr>
      <vt:lpstr>Ambiguities handling</vt:lpstr>
      <vt:lpstr>Agenda</vt:lpstr>
      <vt:lpstr>Possible improvements</vt:lpstr>
      <vt:lpstr>Questions</vt:lpstr>
    </vt:vector>
  </TitlesOfParts>
  <Company>Air Liquide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project report</dc:title>
  <dc:creator>emeric.roverch</dc:creator>
  <cp:lastModifiedBy>Emeric ROVERC'H</cp:lastModifiedBy>
  <cp:revision>41</cp:revision>
  <dcterms:created xsi:type="dcterms:W3CDTF">2014-05-19T10:26:19Z</dcterms:created>
  <dcterms:modified xsi:type="dcterms:W3CDTF">2014-05-21T11:42:33Z</dcterms:modified>
</cp:coreProperties>
</file>