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90" r:id="rId4"/>
    <p:sldId id="292" r:id="rId5"/>
    <p:sldId id="258" r:id="rId6"/>
    <p:sldId id="260" r:id="rId7"/>
    <p:sldId id="264" r:id="rId8"/>
    <p:sldId id="265" r:id="rId9"/>
    <p:sldId id="297" r:id="rId10"/>
    <p:sldId id="296" r:id="rId11"/>
    <p:sldId id="270" r:id="rId12"/>
    <p:sldId id="271" r:id="rId13"/>
    <p:sldId id="282" r:id="rId14"/>
    <p:sldId id="283" r:id="rId15"/>
    <p:sldId id="305" r:id="rId16"/>
    <p:sldId id="287" r:id="rId17"/>
    <p:sldId id="288" r:id="rId18"/>
    <p:sldId id="289" r:id="rId19"/>
    <p:sldId id="300" r:id="rId20"/>
    <p:sldId id="298" r:id="rId21"/>
    <p:sldId id="272" r:id="rId22"/>
    <p:sldId id="281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C0"/>
    <a:srgbClr val="CC1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014"/>
    <p:restoredTop sz="94643"/>
  </p:normalViewPr>
  <p:slideViewPr>
    <p:cSldViewPr snapToGrid="0" snapToObjects="1">
      <p:cViewPr>
        <p:scale>
          <a:sx n="78" d="100"/>
          <a:sy n="78" d="100"/>
        </p:scale>
        <p:origin x="672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FD211-3DB2-C042-A578-0AC10FC6670D}" type="datetimeFigureOut">
              <a:rPr lang="en-US" smtClean="0"/>
              <a:t>6/22/16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9FC1B-3DB7-1842-947E-25802EE9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1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learn how to break down</a:t>
            </a:r>
            <a:r>
              <a:rPr lang="en-US" baseline="0" dirty="0" smtClean="0"/>
              <a:t> hard problems into very simple components</a:t>
            </a:r>
            <a:r>
              <a:rPr lang="is-IS" baseline="0" dirty="0" smtClean="0"/>
              <a:t>… because that’s what computers need to function properly. VERY SIMPLE instructions,</a:t>
            </a:r>
          </a:p>
          <a:p>
            <a:r>
              <a:rPr lang="en-US" baseline="0" dirty="0" smtClean="0"/>
              <a:t>O</a:t>
            </a:r>
            <a:r>
              <a:rPr lang="is-IS" baseline="0" dirty="0" smtClean="0"/>
              <a:t>nce you know that each computer is running on simple instructions, you can work to solve very hard problems. We’ll go through a bunch of examples so we’re comfortable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9FC1B-3DB7-1842-947E-25802EE93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08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good way</a:t>
            </a:r>
            <a:r>
              <a:rPr lang="en-US" baseline="0" dirty="0" smtClean="0"/>
              <a:t> to think about how computers work. </a:t>
            </a:r>
            <a:r>
              <a:rPr lang="en-US" baseline="0" dirty="0" err="1" smtClean="0"/>
              <a:t>Paralell</a:t>
            </a:r>
            <a:r>
              <a:rPr lang="en-US" baseline="0" dirty="0" smtClean="0"/>
              <a:t> processing, how do you do that? Well it’s like having more than one secretary, YOU (the boss) have to tell them how to split up the work first.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9FC1B-3DB7-1842-947E-25802EE93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4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9FC1B-3DB7-1842-947E-25802EE93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04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go through</a:t>
            </a:r>
            <a:r>
              <a:rPr lang="en-US" baseline="0" dirty="0" smtClean="0"/>
              <a:t> examples of HARD problems that SEEM EASY, then talk about how to DEFINE those problems better to make them TOTALLY DOABLE! That process will seem like MAGIC! But it</a:t>
            </a:r>
            <a:r>
              <a:rPr lang="uk-UA" baseline="0" dirty="0" smtClean="0"/>
              <a:t>’</a:t>
            </a:r>
            <a:r>
              <a:rPr lang="en-US" baseline="0" dirty="0" smtClean="0"/>
              <a:t>s not!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9FC1B-3DB7-1842-947E-25802EE93A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20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</a:t>
            </a:r>
            <a:r>
              <a:rPr lang="en-US" baseline="0" dirty="0" smtClean="0"/>
              <a:t>h the right data mapping, you can recommend anything! But the MAGIC of the problem all comes from the data that you put in. If you put in a data map that is really bad, you’ll have a really bad product and really bad recommendations. Making a good recommendation map by COLLECTING DATA is really the hard part. This is why people PAY FOR DATA!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9FC1B-3DB7-1842-947E-25802EE93A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89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Glasses, Shadows, People with missing eyes, these are all problems</a:t>
            </a:r>
            <a:r>
              <a:rPr lang="is-IS" dirty="0" smtClean="0"/>
              <a:t>… Facebook doesn’t ACTUALLY RECOGNICE</a:t>
            </a:r>
            <a:r>
              <a:rPr lang="is-IS" baseline="0" dirty="0" smtClean="0"/>
              <a:t> FACES, that’s a very hard problem,... </a:t>
            </a:r>
            <a:r>
              <a:rPr lang="en-US" baseline="0" dirty="0" smtClean="0"/>
              <a:t>W</a:t>
            </a:r>
            <a:r>
              <a:rPr lang="is-IS" baseline="0" dirty="0" smtClean="0"/>
              <a:t>hat it does is it recognizes patterns that look like faces. Two dark holes with a line underneath. Any deviation from that it won’t recognize as a face. It’s a very similar problem, but note how the crafty programmer solved a slightly different problem than the one you asked him to solve. Just like a politican who answers the question he wants to answer, rather than the one you asked him/her.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9FC1B-3DB7-1842-947E-25802EE93A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2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9"/>
          <p:cNvSpPr/>
          <p:nvPr userDrawn="1"/>
        </p:nvSpPr>
        <p:spPr>
          <a:xfrm>
            <a:off x="0" y="1"/>
            <a:ext cx="12192000" cy="7014948"/>
          </a:xfrm>
          <a:prstGeom prst="rect">
            <a:avLst/>
          </a:prstGeom>
          <a:solidFill>
            <a:srgbClr val="0076C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0594-8166-7E49-8B0A-D9D5E88AA792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3671-A63A-274C-8A2E-A51FB50470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Shape 130"/>
          <p:cNvPicPr preferRelativeResize="0"/>
          <p:nvPr userDrawn="1"/>
        </p:nvPicPr>
        <p:blipFill rotWithShape="1">
          <a:blip r:embed="rId2">
            <a:alphaModFix/>
          </a:blip>
          <a:srcRect l="9223" r="9223"/>
          <a:stretch/>
        </p:blipFill>
        <p:spPr>
          <a:xfrm>
            <a:off x="9982200" y="-32538"/>
            <a:ext cx="2093535" cy="1260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023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0594-8166-7E49-8B0A-D9D5E88AA792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3671-A63A-274C-8A2E-A51FB504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5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0594-8166-7E49-8B0A-D9D5E88AA792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3671-A63A-274C-8A2E-A51FB504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1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0594-8166-7E49-8B0A-D9D5E88AA792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3671-A63A-274C-8A2E-A51FB504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4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0594-8166-7E49-8B0A-D9D5E88AA792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3671-A63A-274C-8A2E-A51FB504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7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0594-8166-7E49-8B0A-D9D5E88AA792}" type="datetimeFigureOut">
              <a:rPr lang="en-US" smtClean="0"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3671-A63A-274C-8A2E-A51FB504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6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0594-8166-7E49-8B0A-D9D5E88AA792}" type="datetimeFigureOut">
              <a:rPr lang="en-US" smtClean="0"/>
              <a:t>6/22/16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3671-A63A-274C-8A2E-A51FB504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1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0594-8166-7E49-8B0A-D9D5E88AA792}" type="datetimeFigureOut">
              <a:rPr lang="en-US" smtClean="0"/>
              <a:t>6/22/16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3671-A63A-274C-8A2E-A51FB504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0594-8166-7E49-8B0A-D9D5E88AA792}" type="datetimeFigureOut">
              <a:rPr lang="en-US" smtClean="0"/>
              <a:t>6/22/16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3671-A63A-274C-8A2E-A51FB504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0594-8166-7E49-8B0A-D9D5E88AA792}" type="datetimeFigureOut">
              <a:rPr lang="en-US" smtClean="0"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3671-A63A-274C-8A2E-A51FB504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1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0594-8166-7E49-8B0A-D9D5E88AA792}" type="datetimeFigureOut">
              <a:rPr lang="en-US" smtClean="0"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3671-A63A-274C-8A2E-A51FB504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8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5"/>
          <p:cNvSpPr/>
          <p:nvPr userDrawn="1"/>
        </p:nvSpPr>
        <p:spPr>
          <a:xfrm>
            <a:off x="0" y="0"/>
            <a:ext cx="12192000" cy="1378424"/>
          </a:xfrm>
          <a:prstGeom prst="rect">
            <a:avLst/>
          </a:prstGeom>
          <a:solidFill>
            <a:srgbClr val="0076C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60594-8166-7E49-8B0A-D9D5E88AA792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53671-A63A-274C-8A2E-A51FB50470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Shape 130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 l="9223" r="9223"/>
          <a:stretch/>
        </p:blipFill>
        <p:spPr>
          <a:xfrm>
            <a:off x="10823389" y="1"/>
            <a:ext cx="1256121" cy="805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691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hyperlink" Target="http://computer.howstuffworks.com/internet/basics/pandora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hyperlink" Target="https://www.youtube.com/watch?v=vsruvXDRtdo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atson_(computer)" TargetMode="External"/><Relationship Id="rId4" Type="http://schemas.openxmlformats.org/officeDocument/2006/relationships/hyperlink" Target="https://deepmind.com/alpha-go.html" TargetMode="External"/><Relationship Id="rId5" Type="http://schemas.openxmlformats.org/officeDocument/2006/relationships/hyperlink" Target="http://www.dcine.com/2016/01/28/alphag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Deep_Blue_(chess_computer)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se.ac.uk/publicEvents/events/2015/11/20151130t1830vOT.aspx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yperpolyglot.org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lolearn.com/" TargetMode="External"/><Relationship Id="rId4" Type="http://schemas.openxmlformats.org/officeDocument/2006/relationships/hyperlink" Target="http://www.amazon.com/Automate-Boring-Stuff-Python-Programming/dp/1593275994" TargetMode="External"/><Relationship Id="rId5" Type="http://schemas.openxmlformats.org/officeDocument/2006/relationships/hyperlink" Target="http://flask.pocoo.org/docs/0.10/tutorial/introduction/" TargetMode="External"/><Relationship Id="rId6" Type="http://schemas.openxmlformats.org/officeDocument/2006/relationships/hyperlink" Target="https://github.com/" TargetMode="External"/><Relationship Id="rId7" Type="http://schemas.openxmlformats.org/officeDocument/2006/relationships/hyperlink" Target="mailto:brad@breadfactorystudios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decademy.com/learn/pyth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tiff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28417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Intro to Programming with </a:t>
            </a:r>
            <a:r>
              <a:rPr lang="en-US" b="1" dirty="0" smtClean="0"/>
              <a:t>Python</a:t>
            </a:r>
            <a:br>
              <a:rPr lang="en-US" b="1" dirty="0" smtClean="0"/>
            </a:br>
            <a:r>
              <a:rPr lang="en-US" sz="4400" b="1" dirty="0" smtClean="0"/>
              <a:t>Automate </a:t>
            </a:r>
            <a:r>
              <a:rPr lang="en-US" sz="4400" b="1" dirty="0"/>
              <a:t>the boring stuff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0798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473" y="392835"/>
            <a:ext cx="10515600" cy="108960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Find me the cheapest flight online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07473" y="5729836"/>
            <a:ext cx="10515600" cy="1089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Tell me an algorithm!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37" y="1895537"/>
            <a:ext cx="7966075" cy="342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8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473" y="392835"/>
            <a:ext cx="10515600" cy="108960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Recommend A Song for Me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07473" y="5729836"/>
            <a:ext cx="10515600" cy="1089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Tell me an algorithm!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326" y="1531676"/>
            <a:ext cx="5531893" cy="414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Recommending a song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481" y="1825624"/>
            <a:ext cx="5855898" cy="4471658"/>
          </a:xfrm>
        </p:spPr>
        <p:txBody>
          <a:bodyPr/>
          <a:lstStyle/>
          <a:p>
            <a:r>
              <a:rPr lang="en-US" dirty="0" smtClean="0"/>
              <a:t>Computers need data to analyze</a:t>
            </a:r>
          </a:p>
          <a:p>
            <a:pPr lvl="1"/>
            <a:r>
              <a:rPr lang="en-US" dirty="0" smtClean="0"/>
              <a:t>BPM could work</a:t>
            </a:r>
          </a:p>
          <a:p>
            <a:pPr lvl="1"/>
            <a:r>
              <a:rPr lang="en-US" dirty="0" smtClean="0"/>
              <a:t>Genre-based recommendations could work, if genre is provided</a:t>
            </a:r>
          </a:p>
          <a:p>
            <a:r>
              <a:rPr lang="en-US" dirty="0" smtClean="0"/>
              <a:t>Apple, Spotify, Pandora, et al. all use humans to create better data</a:t>
            </a:r>
          </a:p>
          <a:p>
            <a:pPr lvl="1"/>
            <a:r>
              <a:rPr lang="is-IS" dirty="0" smtClean="0"/>
              <a:t>Apple Editors handpick many playlists</a:t>
            </a:r>
          </a:p>
          <a:p>
            <a:pPr lvl="1"/>
            <a:r>
              <a:rPr lang="is-IS" dirty="0" smtClean="0"/>
              <a:t>Pandora uses human data to create a music “Genome”</a:t>
            </a:r>
          </a:p>
          <a:p>
            <a:pPr lvl="1"/>
            <a:r>
              <a:rPr lang="is-IS" dirty="0" smtClean="0"/>
              <a:t>Spotify leverages social data sharing</a:t>
            </a:r>
          </a:p>
          <a:p>
            <a:pPr lvl="1"/>
            <a:r>
              <a:rPr lang="is-IS" dirty="0" smtClean="0"/>
              <a:t>DJ’s aren’t going out of business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379" y="2008322"/>
            <a:ext cx="5359754" cy="41062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4047" y="6432218"/>
            <a:ext cx="4839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4"/>
              </a:rPr>
              <a:t>http://</a:t>
            </a:r>
            <a:r>
              <a:rPr lang="en-US" sz="1200" dirty="0" smtClean="0">
                <a:hlinkClick r:id="rId4"/>
              </a:rPr>
              <a:t>computer.howstuffworks.com/internet/basics/pandora.htm</a:t>
            </a:r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473" y="249585"/>
            <a:ext cx="10515600" cy="108960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Point out the faces in this picture.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07473" y="5729836"/>
            <a:ext cx="10515600" cy="1089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Tell me an algorithm!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373" y="1448371"/>
            <a:ext cx="77978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34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Face Recognition Failure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761" y="1528932"/>
            <a:ext cx="7696200" cy="467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84561" y="6304002"/>
            <a:ext cx="56228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Source: </a:t>
            </a:r>
            <a:r>
              <a:rPr lang="en-US" sz="1200" dirty="0" smtClean="0">
                <a:hlinkClick r:id="rId4"/>
              </a:rPr>
              <a:t>https</a:t>
            </a:r>
            <a:r>
              <a:rPr lang="en-US" sz="1200" dirty="0">
                <a:hlinkClick r:id="rId4"/>
              </a:rPr>
              <a:t>://</a:t>
            </a:r>
            <a:r>
              <a:rPr lang="en-US" sz="1200" dirty="0" smtClean="0">
                <a:hlinkClick r:id="rId4"/>
              </a:rPr>
              <a:t>www.youtube.com/watch?v=vsruvXDRtdo</a:t>
            </a:r>
            <a:endParaRPr lang="en-US" sz="1200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0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473" y="392835"/>
            <a:ext cx="10515600" cy="108960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Does the number “24” exist in this sorted list?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07473" y="5729836"/>
            <a:ext cx="10515600" cy="1089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Tell me an algorithm!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36023" y="3068865"/>
            <a:ext cx="10515600" cy="1089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1, 12, 24, 29, 89, 90, 112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Computers don’t think like humans (They’re Dumb!), but can solve human problems.</a:t>
            </a:r>
          </a:p>
          <a:p>
            <a:r>
              <a:rPr lang="en-US" dirty="0" smtClean="0"/>
              <a:t>1996: </a:t>
            </a:r>
            <a:r>
              <a:rPr lang="en-US" dirty="0" smtClean="0">
                <a:hlinkClick r:id="rId2"/>
              </a:rPr>
              <a:t>“Deep Blue” beats Garry Kasparov in one chess match </a:t>
            </a:r>
            <a:r>
              <a:rPr lang="en-US" dirty="0" smtClean="0"/>
              <a:t>(eventually lost 4-2) by brute force situational testing.</a:t>
            </a:r>
          </a:p>
          <a:p>
            <a:r>
              <a:rPr lang="en-US" dirty="0" smtClean="0"/>
              <a:t>2011: </a:t>
            </a:r>
            <a:r>
              <a:rPr lang="en-US" dirty="0" smtClean="0">
                <a:hlinkClick r:id="rId3"/>
              </a:rPr>
              <a:t>“Watson” beats Ken Jennings and Co in Jeopoardy</a:t>
            </a:r>
            <a:r>
              <a:rPr lang="en-US" dirty="0" smtClean="0"/>
              <a:t> by processing massive amounts of prepopulated data (Think Wikipedia) and </a:t>
            </a:r>
            <a:r>
              <a:rPr lang="en-US" dirty="0" err="1" smtClean="0"/>
              <a:t>correllating</a:t>
            </a:r>
            <a:r>
              <a:rPr lang="en-US" dirty="0"/>
              <a:t> </a:t>
            </a:r>
            <a:r>
              <a:rPr lang="en-US" dirty="0" smtClean="0"/>
              <a:t>“Answers” to possible “Questions” using statistics.</a:t>
            </a:r>
          </a:p>
          <a:p>
            <a:r>
              <a:rPr lang="en-US" dirty="0" smtClean="0"/>
              <a:t>2016: “</a:t>
            </a:r>
            <a:r>
              <a:rPr lang="en-US" dirty="0" err="1" smtClean="0"/>
              <a:t>AlphaGo</a:t>
            </a:r>
            <a:r>
              <a:rPr lang="en-US" dirty="0" smtClean="0"/>
              <a:t>” </a:t>
            </a:r>
            <a:r>
              <a:rPr lang="en-US" dirty="0" smtClean="0">
                <a:hlinkClick r:id="rId4"/>
              </a:rPr>
              <a:t>Beats a professional player in Go</a:t>
            </a:r>
            <a:r>
              <a:rPr lang="en-US" dirty="0" smtClean="0"/>
              <a:t>. A link explaining </a:t>
            </a:r>
            <a:r>
              <a:rPr lang="en-US" dirty="0" smtClean="0">
                <a:hlinkClick r:id="rId5"/>
              </a:rPr>
              <a:t>how it works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18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256" y="1467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Watson does not understand,</a:t>
            </a:r>
            <a:br>
              <a:rPr lang="en-US" dirty="0" smtClean="0"/>
            </a:br>
            <a:r>
              <a:rPr lang="en-US" dirty="0" smtClean="0"/>
              <a:t>but is useful nonetheless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632" y="2470244"/>
            <a:ext cx="4158019" cy="3118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238" y="2456597"/>
            <a:ext cx="4176215" cy="313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Computers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Data (Sounds boring, but that’s the internet!)</a:t>
            </a:r>
          </a:p>
          <a:p>
            <a:r>
              <a:rPr lang="en-US" dirty="0" smtClean="0"/>
              <a:t>Summarize Data, Organize Data, Recognize Patterns (Watson!)</a:t>
            </a:r>
          </a:p>
          <a:p>
            <a:r>
              <a:rPr lang="en-US" dirty="0" smtClean="0"/>
              <a:t>Create Data given logical rules (try many combinations) then report back (AKA Summarize, Organize, Recognize). (Deep Blue!)</a:t>
            </a:r>
          </a:p>
          <a:p>
            <a:r>
              <a:rPr lang="en-US" dirty="0" smtClean="0"/>
              <a:t>Use sensors to respond to their environment in a programmatic fashion (Self-Driving Cars and Roombas)</a:t>
            </a: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A </a:t>
            </a:r>
            <a:r>
              <a:rPr lang="en-US" dirty="0">
                <a:hlinkClick r:id="rId2"/>
              </a:rPr>
              <a:t>good lecture on the future of AI from LSE</a:t>
            </a:r>
            <a:r>
              <a:rPr lang="en-US" dirty="0" smtClean="0">
                <a:hlinkClick r:id="rId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7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785" y="248704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Why Python?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6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about the types of tasks that are suitable for programming</a:t>
            </a:r>
          </a:p>
          <a:p>
            <a:r>
              <a:rPr lang="en-US" dirty="0" smtClean="0"/>
              <a:t>Build simple python programs by reading existing documentation and guides</a:t>
            </a:r>
          </a:p>
          <a:p>
            <a:pPr lvl="1"/>
            <a:r>
              <a:rPr lang="en-US" dirty="0" smtClean="0"/>
              <a:t>Learn how to write a fun version of “Hello World”</a:t>
            </a:r>
          </a:p>
          <a:p>
            <a:pPr lvl="1"/>
            <a:r>
              <a:rPr lang="en-US" dirty="0" smtClean="0"/>
              <a:t>Writing a simple web-scraping tool</a:t>
            </a:r>
          </a:p>
          <a:p>
            <a:pPr lvl="1"/>
            <a:r>
              <a:rPr lang="en-US" dirty="0" smtClean="0"/>
              <a:t>Solve a complex data problem (Sudoku!)</a:t>
            </a:r>
          </a:p>
          <a:p>
            <a:r>
              <a:rPr lang="en-US" dirty="0" smtClean="0"/>
              <a:t>Learn how to find guides for new projects, how to get help debugging</a:t>
            </a:r>
          </a:p>
        </p:txBody>
      </p:sp>
    </p:spTree>
    <p:extLst>
      <p:ext uri="{BB962C8B-B14F-4D97-AF65-F5344CB8AC3E}">
        <p14:creationId xmlns:p14="http://schemas.microsoft.com/office/powerpoint/2010/main" val="110406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3690261" y="1029845"/>
            <a:ext cx="3295023" cy="305824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Java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1995 Sun Microsystems (Oracle)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Web, Android, Enterprise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16" name="Oval 15"/>
          <p:cNvSpPr/>
          <p:nvPr/>
        </p:nvSpPr>
        <p:spPr>
          <a:xfrm>
            <a:off x="58369" y="1861458"/>
            <a:ext cx="1796928" cy="173967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Swift and Objective-C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1988 Apple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840770" y="4329022"/>
            <a:ext cx="2404643" cy="234110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C#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2000 Microsoft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7%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949095" y="1681846"/>
            <a:ext cx="1699944" cy="1781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Go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2009 Google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2%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094522" y="618345"/>
            <a:ext cx="4106611" cy="379734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Python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1991 Guido Van </a:t>
            </a:r>
            <a:r>
              <a:rPr lang="en-US" sz="1200" dirty="0" err="1" smtClean="0">
                <a:solidFill>
                  <a:schemeClr val="bg1"/>
                </a:solidFill>
              </a:rPr>
              <a:t>Rossum</a:t>
            </a: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Scripting + Web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31%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66818" y="3657600"/>
            <a:ext cx="3143825" cy="301252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  </a:t>
            </a:r>
            <a:r>
              <a:rPr lang="en-US" dirty="0" smtClean="0">
                <a:solidFill>
                  <a:schemeClr val="bg1"/>
                </a:solidFill>
              </a:rPr>
              <a:t>and C++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1973 and 1979 Bell Labs @ AT&amp;T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Embedded Systems and Operating Systems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1</a:t>
            </a:r>
            <a:r>
              <a:rPr lang="en-US" sz="1200" dirty="0">
                <a:solidFill>
                  <a:schemeClr val="bg1"/>
                </a:solidFill>
              </a:rPr>
              <a:t>4</a:t>
            </a:r>
            <a:r>
              <a:rPr lang="en-US" sz="1200" dirty="0" smtClean="0">
                <a:solidFill>
                  <a:schemeClr val="bg1"/>
                </a:solidFill>
              </a:rPr>
              <a:t>%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378176" y="4329022"/>
            <a:ext cx="2354188" cy="23107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Ruby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1995 Yuki Matsumoto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err="1" smtClean="0">
                <a:solidFill>
                  <a:schemeClr val="bg1"/>
                </a:solidFill>
              </a:rPr>
              <a:t>Scripting+Web</a:t>
            </a: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7.1%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894841" y="4588328"/>
            <a:ext cx="2297108" cy="208179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1995 Netscape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Interactive Web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6</a:t>
            </a:r>
            <a:r>
              <a:rPr lang="en-US" sz="1200" dirty="0" smtClean="0">
                <a:solidFill>
                  <a:schemeClr val="bg1"/>
                </a:solidFill>
              </a:rPr>
              <a:t>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77390" y="29644"/>
            <a:ext cx="4357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further info go to </a:t>
            </a:r>
            <a:r>
              <a:rPr lang="en-US" dirty="0" smtClean="0">
                <a:hlinkClick r:id="rId2"/>
              </a:rPr>
              <a:t>hyperpolyglot.org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50722" y="3120446"/>
            <a:ext cx="2545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7030A0"/>
                </a:solidFill>
              </a:rPr>
              <a:t>Pinterest and Instagram</a:t>
            </a:r>
          </a:p>
          <a:p>
            <a:pPr algn="ctr"/>
            <a:r>
              <a:rPr lang="en-US" i="1" dirty="0" err="1" smtClean="0">
                <a:solidFill>
                  <a:srgbClr val="7030A0"/>
                </a:solidFill>
              </a:rPr>
              <a:t>Webscraping</a:t>
            </a:r>
            <a:r>
              <a:rPr lang="en-US" i="1" dirty="0" smtClean="0">
                <a:solidFill>
                  <a:srgbClr val="7030A0"/>
                </a:solidFill>
              </a:rPr>
              <a:t> and finance research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27859" y="5909350"/>
            <a:ext cx="1825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7030A0"/>
                </a:solidFill>
              </a:rPr>
              <a:t>Twitter and </a:t>
            </a:r>
            <a:r>
              <a:rPr lang="en-US" i="1" dirty="0" err="1" smtClean="0">
                <a:solidFill>
                  <a:srgbClr val="7030A0"/>
                </a:solidFill>
              </a:rPr>
              <a:t>Github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83166" y="6047849"/>
            <a:ext cx="176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7030A0"/>
                </a:solidFill>
              </a:rPr>
              <a:t>Every Website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73370" y="5730463"/>
            <a:ext cx="1768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7030A0"/>
                </a:solidFill>
              </a:rPr>
              <a:t>Enterprise data, for Microsoft customers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37529" y="3004374"/>
            <a:ext cx="1768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7030A0"/>
                </a:solidFill>
              </a:rPr>
              <a:t>Big-Data (Hadoop) and Android apps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67344" y="5667429"/>
            <a:ext cx="1768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solidFill>
                  <a:srgbClr val="7030A0"/>
                </a:solidFill>
              </a:rPr>
              <a:t>Operating Systems and Video Games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16436" y="2820112"/>
            <a:ext cx="1768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7030A0"/>
                </a:solidFill>
              </a:rPr>
              <a:t>Data-heavy websites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2019" y="3205797"/>
            <a:ext cx="176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7030A0"/>
                </a:solidFill>
              </a:rPr>
              <a:t>iOS Apps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0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7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497" y="47250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Practice Time (google: “bflaug32 </a:t>
            </a:r>
            <a:r>
              <a:rPr lang="en-US" dirty="0" err="1" smtClean="0"/>
              <a:t>github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58340" y="2238233"/>
            <a:ext cx="96899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Problem </a:t>
            </a:r>
            <a:r>
              <a:rPr lang="en-US" sz="3200" dirty="0" smtClean="0">
                <a:solidFill>
                  <a:schemeClr val="bg1"/>
                </a:solidFill>
              </a:rPr>
              <a:t>0: Install Python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Problem 1: “Hello World”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Problem 10: Web Scraper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Problem 11: Sudoku Solver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37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6740" y="18370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-Computers don’t answer complex problems</a:t>
            </a:r>
          </a:p>
          <a:p>
            <a:pPr marL="0" indent="0">
              <a:buNone/>
            </a:pPr>
            <a:r>
              <a:rPr lang="en-US" dirty="0" smtClean="0"/>
              <a:t>-Programmers do!</a:t>
            </a:r>
          </a:p>
          <a:p>
            <a:pPr marL="0" indent="0">
              <a:buNone/>
            </a:pPr>
            <a:r>
              <a:rPr lang="en-US" dirty="0" smtClean="0"/>
              <a:t>-Programming is nothing to be scared of.</a:t>
            </a:r>
          </a:p>
          <a:p>
            <a:pPr marL="0" indent="0">
              <a:buNone/>
            </a:pPr>
            <a:r>
              <a:rPr lang="en-US" dirty="0" smtClean="0"/>
              <a:t>-You don’t need to be smart, just clever!</a:t>
            </a:r>
          </a:p>
          <a:p>
            <a:pPr marL="0" indent="0">
              <a:buNone/>
            </a:pPr>
            <a:r>
              <a:rPr lang="en-US" dirty="0" smtClean="0"/>
              <a:t>-Boring tasks are fun to automate!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061" y="1446663"/>
            <a:ext cx="4152176" cy="432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7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Learn Python,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, SQL, Java, and Ruby </a:t>
            </a:r>
            <a:r>
              <a:rPr lang="en-US" sz="2400" dirty="0" smtClean="0">
                <a:hlinkClick r:id="rId2"/>
              </a:rPr>
              <a:t>for free at codecademy</a:t>
            </a:r>
            <a:endParaRPr lang="en-US" sz="2400" dirty="0" smtClean="0"/>
          </a:p>
          <a:p>
            <a:r>
              <a:rPr lang="en-US" sz="2400" dirty="0" smtClean="0"/>
              <a:t>Learn C++, </a:t>
            </a:r>
            <a:r>
              <a:rPr lang="en-US" sz="2400" smtClean="0"/>
              <a:t>or Java (on your phone too!): </a:t>
            </a:r>
            <a:r>
              <a:rPr lang="en-US" sz="2400" dirty="0" smtClean="0">
                <a:hlinkClick r:id="rId3"/>
              </a:rPr>
              <a:t>for free at sololearn</a:t>
            </a:r>
            <a:endParaRPr lang="en-US" sz="2400" dirty="0" smtClean="0"/>
          </a:p>
          <a:p>
            <a:r>
              <a:rPr lang="en-US" sz="2400" dirty="0" smtClean="0"/>
              <a:t>Project examples in: </a:t>
            </a:r>
            <a:r>
              <a:rPr lang="en-US" sz="2400" dirty="0" smtClean="0">
                <a:hlinkClick r:id="rId4"/>
              </a:rPr>
              <a:t>Automate the boring stuff with python (amazon)</a:t>
            </a:r>
            <a:endParaRPr lang="en-US" sz="2400" dirty="0" smtClean="0"/>
          </a:p>
          <a:p>
            <a:r>
              <a:rPr lang="en-US" sz="2400" dirty="0" smtClean="0"/>
              <a:t>Recreate the functionality of twitter in Python:</a:t>
            </a:r>
            <a:r>
              <a:rPr lang="en-US" sz="2400" dirty="0" smtClean="0">
                <a:hlinkClick r:id="rId5"/>
              </a:rPr>
              <a:t> Flaskr Tutorial</a:t>
            </a:r>
            <a:endParaRPr lang="en-US" sz="2400" dirty="0" smtClean="0"/>
          </a:p>
          <a:p>
            <a:r>
              <a:rPr lang="en-US" sz="2400" dirty="0" smtClean="0"/>
              <a:t>Look at other peoples code: </a:t>
            </a:r>
            <a:r>
              <a:rPr lang="en-US" sz="2400" dirty="0" smtClean="0">
                <a:hlinkClick r:id="rId6"/>
              </a:rPr>
              <a:t>(github)</a:t>
            </a:r>
            <a:endParaRPr lang="en-US" sz="2400" dirty="0" smtClean="0"/>
          </a:p>
          <a:p>
            <a:r>
              <a:rPr lang="en-US" sz="2400" dirty="0" smtClean="0"/>
              <a:t>Email </a:t>
            </a:r>
            <a:r>
              <a:rPr lang="en-US" sz="2400" dirty="0"/>
              <a:t>me if you get </a:t>
            </a:r>
            <a:r>
              <a:rPr lang="en-US" sz="2400" dirty="0" smtClean="0"/>
              <a:t>stuck: </a:t>
            </a:r>
            <a:r>
              <a:rPr lang="en-US" sz="2400" dirty="0" smtClean="0">
                <a:hlinkClick r:id="rId7"/>
              </a:rPr>
              <a:t>brad@breadfactorystudios.com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FEEDBACK FORMS!!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3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“normal” Programming 101 class</a:t>
            </a:r>
            <a:endParaRPr lang="en-US" dirty="0"/>
          </a:p>
        </p:txBody>
      </p:sp>
      <p:sp>
        <p:nvSpPr>
          <p:cNvPr id="4" name="AutoShape 2" descr="http://images.clipartpanda.com/food-pyramid-clipart-pyramid.svg"/>
          <p:cNvSpPr>
            <a:spLocks noChangeAspect="1" noChangeArrowheads="1"/>
          </p:cNvSpPr>
          <p:nvPr/>
        </p:nvSpPr>
        <p:spPr bwMode="auto">
          <a:xfrm>
            <a:off x="0" y="0"/>
            <a:ext cx="681990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23" y="1763375"/>
            <a:ext cx="6220820" cy="45047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89194" y="5533674"/>
            <a:ext cx="410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Learn All of the basics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09950" y="4624095"/>
            <a:ext cx="410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Practice Simple Problems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09950" y="3799974"/>
            <a:ext cx="410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Practice Hard Problems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9950" y="2883519"/>
            <a:ext cx="4109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Theoretical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Boundaries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9194" y="2346228"/>
            <a:ext cx="4109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Mastery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55" y="4801200"/>
            <a:ext cx="1372168" cy="1464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613" y="1562197"/>
            <a:ext cx="1522501" cy="152250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2115403" y="3084698"/>
            <a:ext cx="1133856" cy="164592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659" y="2870743"/>
            <a:ext cx="1418134" cy="207383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8259518" y="3101617"/>
            <a:ext cx="1516323" cy="1892988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48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Programming 101 Class</a:t>
            </a:r>
            <a:endParaRPr lang="en-US" dirty="0"/>
          </a:p>
        </p:txBody>
      </p:sp>
      <p:sp>
        <p:nvSpPr>
          <p:cNvPr id="4" name="AutoShape 2" descr="http://images.clipartpanda.com/food-pyramid-clipart-pyramid.svg"/>
          <p:cNvSpPr>
            <a:spLocks noChangeAspect="1" noChangeArrowheads="1"/>
          </p:cNvSpPr>
          <p:nvPr/>
        </p:nvSpPr>
        <p:spPr bwMode="auto">
          <a:xfrm>
            <a:off x="0" y="0"/>
            <a:ext cx="681990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23" y="1763375"/>
            <a:ext cx="6220820" cy="45047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89194" y="5533674"/>
            <a:ext cx="410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Practice the basics on the internet for free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09950" y="4624095"/>
            <a:ext cx="410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 simple problems on your own 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09950" y="3799974"/>
            <a:ext cx="410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Let’s do hard problems!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9950" y="2883519"/>
            <a:ext cx="4109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Here are your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constraints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9194" y="2318363"/>
            <a:ext cx="4109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See the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mountaintop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806" y="1520280"/>
            <a:ext cx="1827021" cy="13632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5392638"/>
            <a:ext cx="2313011" cy="486204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1671639" y="3200400"/>
            <a:ext cx="1343024" cy="1793027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773" y="3228474"/>
            <a:ext cx="1509713" cy="1308953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8551532" y="2447983"/>
            <a:ext cx="1492581" cy="2176112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8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108" y="4292600"/>
            <a:ext cx="11005970" cy="2339340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“Computers are stupid and nothing to be afraid of”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-Brad Flaugher, right now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068" y="774700"/>
            <a:ext cx="2686050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593" y="774700"/>
            <a:ext cx="46990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1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865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Computer: a room of people with calculators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819" y="1690688"/>
            <a:ext cx="5177692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98638" y="6015037"/>
            <a:ext cx="2958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Computers, Los Alamos, 1945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0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of the programmer: define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a clear and concise recipe</a:t>
            </a:r>
          </a:p>
          <a:p>
            <a:r>
              <a:rPr lang="en-US" dirty="0" smtClean="0"/>
              <a:t>You’re the “manager” of the room of people (the processors), be a good manager</a:t>
            </a:r>
          </a:p>
          <a:p>
            <a:r>
              <a:rPr lang="en-US" dirty="0" smtClean="0"/>
              <a:t>Don</a:t>
            </a:r>
            <a:r>
              <a:rPr lang="uk-UA" dirty="0" smtClean="0"/>
              <a:t>’</a:t>
            </a:r>
            <a:r>
              <a:rPr lang="en-US" dirty="0" smtClean="0"/>
              <a:t>t ask for anything that requires </a:t>
            </a:r>
            <a:r>
              <a:rPr lang="en-US" dirty="0" smtClean="0">
                <a:solidFill>
                  <a:srgbClr val="FF0000"/>
                </a:solidFill>
              </a:rPr>
              <a:t>empathy, creativity, or judgment</a:t>
            </a:r>
            <a:r>
              <a:rPr lang="en-US" dirty="0" smtClean="0"/>
              <a:t>, you won’t get it.</a:t>
            </a:r>
          </a:p>
          <a:p>
            <a:r>
              <a:rPr lang="en-US" dirty="0" smtClean="0"/>
              <a:t>Delegate the </a:t>
            </a:r>
            <a:r>
              <a:rPr lang="en-US" b="1" dirty="0" smtClean="0"/>
              <a:t>boring </a:t>
            </a:r>
            <a:r>
              <a:rPr lang="en-US" dirty="0" smtClean="0"/>
              <a:t>stuff</a:t>
            </a:r>
          </a:p>
          <a:p>
            <a:r>
              <a:rPr lang="en-US" b="1" dirty="0" smtClean="0"/>
              <a:t>Don’t worry about not knowing it all before you start</a:t>
            </a:r>
          </a:p>
        </p:txBody>
      </p:sp>
    </p:spTree>
    <p:extLst>
      <p:ext uri="{BB962C8B-B14F-4D97-AF65-F5344CB8AC3E}">
        <p14:creationId xmlns:p14="http://schemas.microsoft.com/office/powerpoint/2010/main" val="19729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7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720" y="1864880"/>
            <a:ext cx="8808893" cy="2664258"/>
          </a:xfrm>
          <a:solidFill>
            <a:srgbClr val="CC1D33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NAME THAT ALGORITHM!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02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473" y="392835"/>
            <a:ext cx="10515600" cy="108960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Find The Maximum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07473" y="5729836"/>
            <a:ext cx="10515600" cy="1089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Tell me an algorithm!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36023" y="3068865"/>
            <a:ext cx="10515600" cy="1089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24, 89, 29, 90, 112, 12, 1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1102</Words>
  <Application>Microsoft Macintosh PowerPoint</Application>
  <PresentationFormat>Widescreen</PresentationFormat>
  <Paragraphs>127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Arial</vt:lpstr>
      <vt:lpstr>Office Theme</vt:lpstr>
      <vt:lpstr>Intro to Programming with Python Automate the boring stuff</vt:lpstr>
      <vt:lpstr>Learning Objectives</vt:lpstr>
      <vt:lpstr>A “normal” Programming 101 class</vt:lpstr>
      <vt:lpstr>This Programming 101 Class</vt:lpstr>
      <vt:lpstr>“Computers are stupid and nothing to be afraid of” -Brad Flaugher, right now</vt:lpstr>
      <vt:lpstr>Computer: a room of people with calculators</vt:lpstr>
      <vt:lpstr>Task of the programmer: define the problem</vt:lpstr>
      <vt:lpstr>NAME THAT ALGORITHM!</vt:lpstr>
      <vt:lpstr>Find The Maximum</vt:lpstr>
      <vt:lpstr>Find me the cheapest flight online</vt:lpstr>
      <vt:lpstr>Recommend A Song for Me</vt:lpstr>
      <vt:lpstr>Recommending a song</vt:lpstr>
      <vt:lpstr>Point out the faces in this picture.</vt:lpstr>
      <vt:lpstr>Face Recognition Failure</vt:lpstr>
      <vt:lpstr>Does the number “24” exist in this sorted list?</vt:lpstr>
      <vt:lpstr>Artificial Intelligence</vt:lpstr>
      <vt:lpstr>Watson does not understand, but is useful nonetheless</vt:lpstr>
      <vt:lpstr>Things Computers Do</vt:lpstr>
      <vt:lpstr>Why Python?</vt:lpstr>
      <vt:lpstr>PowerPoint Presentation</vt:lpstr>
      <vt:lpstr>Practice Time (google: “bflaug32 github”)</vt:lpstr>
      <vt:lpstr>What did we learn?</vt:lpstr>
      <vt:lpstr>Further Learning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Programming with Python Automate the boring stuff</dc:title>
  <dc:creator>Brad Flaugher</dc:creator>
  <cp:lastModifiedBy>Brad Flaugher</cp:lastModifiedBy>
  <cp:revision>90</cp:revision>
  <dcterms:created xsi:type="dcterms:W3CDTF">2015-11-01T18:47:22Z</dcterms:created>
  <dcterms:modified xsi:type="dcterms:W3CDTF">2016-06-23T01:58:42Z</dcterms:modified>
</cp:coreProperties>
</file>