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8" r:id="rId5"/>
    <p:sldId id="267" r:id="rId6"/>
    <p:sldId id="269" r:id="rId7"/>
    <p:sldId id="279" r:id="rId8"/>
    <p:sldId id="278" r:id="rId9"/>
    <p:sldId id="282" r:id="rId10"/>
    <p:sldId id="271" r:id="rId11"/>
    <p:sldId id="276" r:id="rId12"/>
    <p:sldId id="277" r:id="rId13"/>
    <p:sldId id="273" r:id="rId14"/>
    <p:sldId id="272" r:id="rId15"/>
    <p:sldId id="284" r:id="rId16"/>
    <p:sldId id="285" r:id="rId17"/>
    <p:sldId id="283" r:id="rId18"/>
    <p:sldId id="280" r:id="rId19"/>
    <p:sldId id="281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5DC7E-B94C-2E1C-5173-D7A6280C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23839C-4E6A-7641-9907-699A957BB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CC4AE5-5A76-745C-93A7-AC0010C3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13E6-C545-4C2E-B8F0-A05243275D21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EB8D3E-9621-20AF-A72D-5A7577C9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EE2816-E7A3-3F84-1817-E4EA7704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9174-8620-4246-8475-AC92DA0DF0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55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7B137-B17E-CECC-9B23-83760C4A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45E894-695D-11C6-0D4A-47EFB7C35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CA54AC-180C-BCCE-65E9-C18A8922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13E6-C545-4C2E-B8F0-A05243275D21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424BA9-B34B-2896-3A64-AA3A79DF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325780-E436-C7A1-BFFA-7B90314C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9174-8620-4246-8475-AC92DA0DF0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34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B517D9-2A0A-9C7E-B6CA-76A301954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B256F5-2297-5B19-0BAD-97D050460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D707E4-35A2-F53D-0295-306C3875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13E6-C545-4C2E-B8F0-A05243275D21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A6495E-942F-3BEB-06F4-A5DAE3AC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51AF15-4DAB-70CD-0771-B12CD88E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9174-8620-4246-8475-AC92DA0DF0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37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8E6E-48E3-B59B-A39D-D3A93C22C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C330F-3AE0-634E-9517-C795F6401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A3E0A-80D0-4170-60C0-ABEAB50D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CA18-DF48-4BCB-9D7D-916CF85944AC}" type="datetime1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98578-1E6B-C147-8C55-0982CE4F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OCR Formation Data Scientist - Projet 4: Anticipez les besoins en consommation de bâtiments - Rémi Vaillant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64E93-835C-14A9-C097-893D15CB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8A2-4E93-44AC-B685-F6B5664416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330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E266-6630-AB85-62B0-52064113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0AA3-31DF-1E34-00C3-A34DA9A2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99783-0BCC-B07D-5E4D-5241C939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82A1-0EE1-4A25-9FC8-94B6FA80D584}" type="datetime1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6BE74-0B08-0214-2CBC-71CE642B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OCR Formation Data Scientist - Projet 4: Anticipez les besoins en consommation de bâtiments - Rémi Vaillant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C6351-C02E-3267-65D1-3BEF5F34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8A2-4E93-44AC-B685-F6B5664416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84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F88E-5E33-EC46-E442-46F7EC93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DACF2-9BC4-38AD-85E0-F04D9E28D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47AC9-6B88-8153-DB9B-DE36A150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6D8-6DC9-49EE-BBC6-BE911970F0C5}" type="datetime1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DB942-EA40-C64B-AE97-134E82EF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OCR Formation Data Scientist - Projet 4: Anticipez les besoins en consommation de bâtiments - Rémi Vaillant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BC0D-8210-9CCA-0A78-AC346E81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8A2-4E93-44AC-B685-F6B5664416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356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FBA6-1036-07C8-9E4F-328FA011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5AC9-C3CB-383B-4FD8-951A175C6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A9F-10FE-54A4-9746-56BFC9661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FD7D4-C51F-967A-D450-573F891B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5A51-BE72-45F4-ABE1-E8F09B00C121}" type="datetime1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626E7-AEAB-64D8-6664-E087D678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OCR Formation Data Scientist - Projet 4: Anticipez les besoins en consommation de bâtiments - Rémi Vaillant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01D12-73E1-2DAC-72BB-84F605A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8A2-4E93-44AC-B685-F6B5664416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979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6F73-5624-27CE-9A63-20A78A4C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CBB54-85D0-B84F-8DE5-A556E13F6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ED1C4-BEB9-DA62-26B9-5CDC19B8C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1AA1A-47D7-4F49-FBB9-E05F74376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590DD-B9E9-7912-E2E2-14B6E5F15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387FD-FA4A-3421-BEC9-9217DF9E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06B2-A299-4741-B50D-10FE1F92D777}" type="datetime1">
              <a:rPr lang="en-GB" smtClean="0"/>
              <a:t>15/11/2023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0D032-F4EF-10C5-27D1-CD94AC6B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OCR Formation Data Scientist - Projet 4: Anticipez les besoins en consommation de bâtiments - Rémi Vaillant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AA86B-82C2-CE00-09A6-36D9B469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8A2-4E93-44AC-B685-F6B5664416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892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2254-4834-6B28-53FE-B949F13D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1421E-6DDD-FE89-DFDD-E7B959A9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DD26-5947-4056-854C-50EC96B82DDC}" type="datetime1">
              <a:rPr lang="en-GB" smtClean="0"/>
              <a:t>15/11/2023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447A3-06C4-7632-6678-61CB6C09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OCR Formation Data Scientist - Projet 4: Anticipez les besoins en consommation de bâtiments - Rémi Vaillant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B552A-280C-A032-F181-B31BC910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8A2-4E93-44AC-B685-F6B5664416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04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C6FE4-A9D3-8760-827A-A247A0E7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573-73C9-4666-8170-D489381DEB57}" type="datetime1">
              <a:rPr lang="en-GB" smtClean="0"/>
              <a:t>15/11/2023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4C145-9F0E-D790-DD32-1ABC6B3E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OCR Formation Data Scientist - Projet 4: Anticipez les besoins en consommation de bâtiments - Rémi Vaillant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28DB7-7616-C4E8-135D-AD27B7F0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8A2-4E93-44AC-B685-F6B5664416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292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29A3-22C4-6128-8A3B-F3E873CD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2E60-4CB2-70F3-ABDB-6F1B2E289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DC307-B67E-F89B-ECEF-BC3FD3E7C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C609B-D4C4-863C-3464-9AE0E43B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04E6-2CAA-4200-B3C2-0F288DEE099B}" type="datetime1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97FC0-94BC-6AD6-14CF-EA865F99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OCR Formation Data Scientist - Projet 4: Anticipez les besoins en consommation de bâtiments - Rémi Vaillant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D2CFB-3756-ABD2-596A-6CF05966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8A2-4E93-44AC-B685-F6B5664416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8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E0456-FBAF-AAE7-35CA-9CF694A4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A83A3E-5823-FADB-AA2C-A0D1B7A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F5E6C2-7002-CD77-B389-74049457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13E6-C545-4C2E-B8F0-A05243275D21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5DADD0-EE09-42EA-F213-C23C472B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45BF87-6F1A-C8AC-9D20-2D825224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9174-8620-4246-8475-AC92DA0DF0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275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7B0F-EFB2-278D-1B6E-B62DD245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76D38-1A4A-C43A-A4BF-9DFA5BB2E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1FA84-DAA7-0A0D-8693-4C92EF2B9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34DBA-916A-3CF3-42BC-639086FC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511C-F28B-4D8C-BB39-0785077C40AC}" type="datetime1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2C05-26CE-0269-08E2-EA914F12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OCR Formation Data Scientist - Projet 4: Anticipez les besoins en consommation de bâtiments - Rémi Vaillant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F0A40-E75B-FAC7-02B2-A4028D92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8A2-4E93-44AC-B685-F6B5664416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884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9BBE-2A9D-AEE4-BB1F-A4772F48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F3187-3164-70D1-8ECB-4D29E7A57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C88E8-54EE-1CCC-24AD-4DC62D33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1298-A818-446F-BB6C-982ECAE304C9}" type="datetime1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F7552-DCDF-383D-FB0E-53F0336B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OCR Formation Data Scientist - Projet 4: Anticipez les besoins en consommation de bâtiments - Rémi Vaillant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27FA1-B39E-7498-73F6-C4565978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8A2-4E93-44AC-B685-F6B5664416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02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89555-643F-70D8-AE8C-BBEE608A0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357AA-5C8C-9FB6-6C68-4775CC1A3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5BA57-A0A0-78E6-B887-B9B1186B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0987-3970-4387-8084-FD5956BE72D8}" type="datetime1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068FA-0ACA-48EA-B5AB-93FCDAAD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OCR Formation Data Scientist - Projet 4: Anticipez les besoins en consommation de bâtiments - Rémi Vaillant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46C62-D5AE-9FDB-8E37-B0DFE607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8A2-4E93-44AC-B685-F6B5664416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75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256AB-5B5E-7033-6714-9F0094BD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31E07A-6F06-391C-AA4B-935B1C10D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28A8D1-273F-3B17-63DA-40610817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13E6-C545-4C2E-B8F0-A05243275D21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38FB9-138D-7CF9-A9F9-38B92CEA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090C28-7321-2346-710A-C0226E85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9174-8620-4246-8475-AC92DA0DF0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1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A7DF4-DFE3-7A35-869E-1BF3CD8D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D380B7-1CF3-8212-B6A6-6B70CCE7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F38342-BF9F-75C6-6B30-779D930F3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FE8838-5690-22A2-48EE-E226EB6D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13E6-C545-4C2E-B8F0-A05243275D21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24EF52-0CDB-A1CB-E256-5F1D467C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001867-DA33-2385-125D-D179FE38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9174-8620-4246-8475-AC92DA0DF0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0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EA8DD-5E17-C117-0559-90D66062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C5CD20-DA6E-2A79-4DDB-C613A9BCF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442A0E-9D17-9A4A-750B-8572BA37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7250A9-304A-3DC9-19B8-CE18C909F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FD309A-E9C1-FD82-A63C-32C34700F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B67F60-BAB6-7EDF-8246-C94190A0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13E6-C545-4C2E-B8F0-A05243275D21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57872C-F341-E713-B9B1-2A809649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120B89-2108-3992-0B24-BA070CC7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9174-8620-4246-8475-AC92DA0DF0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54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04256-0376-DDFB-3F87-30978430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12BA08-4ED0-AD9A-5522-A87AF8D9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13E6-C545-4C2E-B8F0-A05243275D21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A7A8E8-E710-0EC8-0ACC-340371E9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B28A1D-74FB-D1DA-6600-69A5365E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9174-8620-4246-8475-AC92DA0DF0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70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66CDF9-7627-39B2-24DA-77710DBF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13E6-C545-4C2E-B8F0-A05243275D21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E5ADF8-14F1-848B-42BD-A6657BE6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D1073-DC33-D4A8-2AE6-CD75904C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9174-8620-4246-8475-AC92DA0DF0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36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F4C6C-0247-B1E5-FFE2-E4C3B62B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231AF4-3469-4123-3807-787302A12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520FAC-164E-E3C9-EF16-0EEF69ED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969535-CA15-958C-BFF3-9C4CD48F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13E6-C545-4C2E-B8F0-A05243275D21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D9354D-F328-4246-5B7D-51571B1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1C1BC6-E32E-3552-DCE8-6B5B5BE5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9174-8620-4246-8475-AC92DA0DF0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23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453B4-5D43-4134-BA27-79BA9DA2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D4D202-674B-A9F3-C48D-5BAC56FDF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ACCC52-8357-6A61-C9D3-21FA051DB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21226B-5D79-1DA2-10BD-51EB3733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13E6-C545-4C2E-B8F0-A05243275D21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E21874-1656-49A9-8A82-D05F72FF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C66BCB-BDCE-D3E1-F365-2C9EF288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9174-8620-4246-8475-AC92DA0DF0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8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CD63E0-D65B-281B-4684-2FE3D4E4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27A787-0205-6538-71D5-97BD49BC6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466FF7-606D-3D07-7498-3EF867A97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913E6-C545-4C2E-B8F0-A05243275D21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A46750-9720-1AB4-C2CA-A2E1AA132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85C23F-0039-1EFC-BCFF-566851C44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A9174-8620-4246-8475-AC92DA0DF0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38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19C67-9FA8-4A83-3CC6-CF50FFE1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0AB7A-6923-9E9D-F086-F0E97EC68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90D52-7A2B-8013-7F36-AD9EFF079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F225-645D-4338-88AE-5E002524107A}" type="datetime1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3396-43F9-1CA8-0110-027BA7EB3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OCR Formation Data Scientist - Projet 4: Anticipez les besoins en consommation de bâtiments - Rémi Vaillant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4EDCE-A066-8B08-47E3-EAD920E6E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DA8A2-4E93-44AC-B685-F6B5664416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0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Medusix/OCRProject7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Une image contenant art&#10;&#10;Description générée automatiquement avec une confiance faible">
            <a:extLst>
              <a:ext uri="{FF2B5EF4-FFF2-40B4-BE49-F238E27FC236}">
                <a16:creationId xmlns:a16="http://schemas.microsoft.com/office/drawing/2014/main" id="{F86763D2-1774-9965-6A68-AF3BA4AFE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134" b="198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1710EFA-AE2C-B86B-268D-2F2948D2EBE3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IMPLEMENTEZ UN MODELE DE SCORING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FC0E6A-0BB3-8893-BF79-9E32554FE50A}"/>
              </a:ext>
            </a:extLst>
          </p:cNvPr>
          <p:cNvSpPr txBox="1"/>
          <p:nvPr/>
        </p:nvSpPr>
        <p:spPr>
          <a:xfrm>
            <a:off x="207264" y="5823613"/>
            <a:ext cx="2453640" cy="82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Formation Data Scientist</a:t>
            </a:r>
          </a:p>
          <a:p>
            <a:pPr>
              <a:lnSpc>
                <a:spcPct val="90000"/>
              </a:lnSpc>
            </a:pPr>
            <a:r>
              <a:rPr lang="en-US" sz="1700" dirty="0" err="1">
                <a:solidFill>
                  <a:srgbClr val="FFFFFF"/>
                </a:solidFill>
              </a:rPr>
              <a:t>Projet</a:t>
            </a:r>
            <a:r>
              <a:rPr lang="en-US" sz="1700" dirty="0">
                <a:solidFill>
                  <a:srgbClr val="FFFFFF"/>
                </a:solidFill>
              </a:rPr>
              <a:t> 7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Vaillant </a:t>
            </a:r>
            <a:r>
              <a:rPr lang="en-US" sz="1700" dirty="0" err="1">
                <a:solidFill>
                  <a:srgbClr val="FFFFFF"/>
                </a:solidFill>
              </a:rPr>
              <a:t>Rémi</a:t>
            </a: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612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DF67F-39E5-9F6E-F697-51BB0A93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</a:rPr>
              <a:t>3. Analyse feature importance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437F7D0-35AA-9E5B-9FBA-3AFB19EE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96338" y="6601784"/>
            <a:ext cx="5095658" cy="27362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OCR Formation Data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Scientist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Projet 7: Implémentez un modèle de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scoring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Rémi Vaillant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0184127-12E0-9BF2-6BBC-828957192972}"/>
              </a:ext>
            </a:extLst>
          </p:cNvPr>
          <p:cNvSpPr txBox="1"/>
          <p:nvPr/>
        </p:nvSpPr>
        <p:spPr>
          <a:xfrm>
            <a:off x="330093" y="1891970"/>
            <a:ext cx="54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Analyse locale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A56081-7DE2-326D-FF8F-8C91A0EDE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75" y="2086572"/>
            <a:ext cx="7920000" cy="446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3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DF67F-39E5-9F6E-F697-51BB0A93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</a:rPr>
              <a:t>3. Analyse feature importance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437F7D0-35AA-9E5B-9FBA-3AFB19EE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96338" y="6601784"/>
            <a:ext cx="5095658" cy="27362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OCR Formation Data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Scientist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Projet 7: Implémentez un modèle de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scoring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Rémi Vaillant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0184127-12E0-9BF2-6BBC-828957192972}"/>
              </a:ext>
            </a:extLst>
          </p:cNvPr>
          <p:cNvSpPr txBox="1"/>
          <p:nvPr/>
        </p:nvSpPr>
        <p:spPr>
          <a:xfrm>
            <a:off x="330093" y="1891970"/>
            <a:ext cx="54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Analyse locale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ED1DCD-2964-E44C-C156-E9DF4F99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75" y="2061945"/>
            <a:ext cx="7920000" cy="452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6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DF67F-39E5-9F6E-F697-51BB0A93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</a:rPr>
              <a:t>4. Data drift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437F7D0-35AA-9E5B-9FBA-3AFB19EE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96338" y="6601784"/>
            <a:ext cx="5095658" cy="27362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OCR Formation Data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Scientist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Projet 7: Implémentez un modèle de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scoring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Rémi Vaillant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0184127-12E0-9BF2-6BBC-828957192972}"/>
              </a:ext>
            </a:extLst>
          </p:cNvPr>
          <p:cNvSpPr txBox="1"/>
          <p:nvPr/>
        </p:nvSpPr>
        <p:spPr>
          <a:xfrm>
            <a:off x="110637" y="1707304"/>
            <a:ext cx="5451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Analyse de data drift: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Utilisation de la librairie </a:t>
            </a:r>
            <a:r>
              <a:rPr lang="fr-FR" dirty="0" err="1">
                <a:solidFill>
                  <a:prstClr val="black"/>
                </a:solidFill>
                <a:latin typeface="Calibri" panose="020F0502020204030204"/>
              </a:rPr>
              <a:t>Evidently</a:t>
            </a:r>
            <a:endParaRPr lang="fr-FR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Identification d’un début de data drift =&gt; A monitorer</a:t>
            </a:r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80E5A2F0-DB7C-D8D0-9C2A-3AEC5BC83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164303"/>
              </p:ext>
            </p:extLst>
          </p:nvPr>
        </p:nvGraphicFramePr>
        <p:xfrm>
          <a:off x="1612198" y="4377913"/>
          <a:ext cx="14509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 d’environnement du Gestionnaire de liaisons" showAsIcon="1" r:id="rId2" imgW="1451160" imgH="438480" progId="Package">
                  <p:embed/>
                </p:oleObj>
              </mc:Choice>
              <mc:Fallback>
                <p:oleObj name="Objet d’environnement du Gestionnaire de liaisons" showAsIcon="1" r:id="rId2" imgW="1451160" imgH="438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2198" y="4377913"/>
                        <a:ext cx="145097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9755866B-9D4A-2101-1EA9-FE140CD28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463" y="1828028"/>
            <a:ext cx="5925292" cy="450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8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DF67F-39E5-9F6E-F697-51BB0A93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</a:rPr>
              <a:t>5. Pipeline de </a:t>
            </a:r>
            <a:r>
              <a:rPr lang="en-GB" sz="4000" b="1" dirty="0" err="1">
                <a:solidFill>
                  <a:schemeClr val="bg1">
                    <a:lumMod val="95000"/>
                  </a:schemeClr>
                </a:solidFill>
              </a:rPr>
              <a:t>déploiement</a:t>
            </a:r>
            <a:endParaRPr lang="en-GB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437F7D0-35AA-9E5B-9FBA-3AFB19EE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96338" y="6601784"/>
            <a:ext cx="5095658" cy="27362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OCR Formation Data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Scientist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Projet 7: Implémentez un modèle de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scoring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Rémi Vaillant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0184127-12E0-9BF2-6BBC-828957192972}"/>
              </a:ext>
            </a:extLst>
          </p:cNvPr>
          <p:cNvSpPr txBox="1"/>
          <p:nvPr/>
        </p:nvSpPr>
        <p:spPr>
          <a:xfrm>
            <a:off x="186008" y="1710351"/>
            <a:ext cx="54515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https://github.com/Medusix/OCRProject7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000" b="1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dirty="0">
                <a:solidFill>
                  <a:prstClr val="black"/>
                </a:solidFill>
                <a:latin typeface="Calibri" panose="020F0502020204030204"/>
              </a:rPr>
              <a:t>Repo centralisé utilisé par: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Rémi Vaillant (étudiant)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000" b="1" dirty="0">
                <a:solidFill>
                  <a:prstClr val="black"/>
                </a:solidFill>
                <a:latin typeface="Calibri" panose="020F0502020204030204"/>
              </a:rPr>
              <a:t>Tristan Muscat (mentor)</a:t>
            </a:r>
            <a:br>
              <a:rPr lang="fr-FR" sz="1000" b="1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fr-FR" sz="1000" b="1" dirty="0">
                <a:solidFill>
                  <a:prstClr val="black"/>
                </a:solidFill>
                <a:latin typeface="Calibri" panose="020F0502020204030204"/>
              </a:rPr>
              <a:t>=&gt; Création d’un conflit.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000" b="1" dirty="0">
                <a:solidFill>
                  <a:prstClr val="black"/>
                </a:solidFill>
                <a:latin typeface="Calibri" panose="020F0502020204030204"/>
              </a:rPr>
              <a:t>AWS pour déploiement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F2C78F-5522-5981-CF50-766417BD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005" y="1769479"/>
            <a:ext cx="9430139" cy="479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9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DF67F-39E5-9F6E-F697-51BB0A93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</a:rPr>
              <a:t>5. Pipeline de </a:t>
            </a:r>
            <a:r>
              <a:rPr lang="en-GB" sz="4000" b="1" dirty="0" err="1">
                <a:solidFill>
                  <a:schemeClr val="bg1">
                    <a:lumMod val="95000"/>
                  </a:schemeClr>
                </a:solidFill>
              </a:rPr>
              <a:t>déploiement</a:t>
            </a:r>
            <a:endParaRPr lang="en-GB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437F7D0-35AA-9E5B-9FBA-3AFB19EE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96338" y="6601784"/>
            <a:ext cx="5095658" cy="27362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OCR Formation Data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Scientist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Projet 7: Implémentez un modèle de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scoring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Rémi Vaillant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0184127-12E0-9BF2-6BBC-828957192972}"/>
              </a:ext>
            </a:extLst>
          </p:cNvPr>
          <p:cNvSpPr txBox="1"/>
          <p:nvPr/>
        </p:nvSpPr>
        <p:spPr>
          <a:xfrm>
            <a:off x="186008" y="1710351"/>
            <a:ext cx="545158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 </a:t>
            </a:r>
            <a:r>
              <a:rPr kumimoji="0" lang="fr-FR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</a:t>
            </a:r>
            <a:r>
              <a:rPr lang="fr-FR" sz="1050" b="1" dirty="0">
                <a:solidFill>
                  <a:prstClr val="black"/>
                </a:solidFill>
                <a:latin typeface="Calibri" panose="020F0502020204030204"/>
              </a:rPr>
              <a:t>l et Push</a:t>
            </a:r>
            <a:endParaRPr kumimoji="0" lang="fr-F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7487AB-0E47-90D0-CFE9-D53DFA486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546" y="1835006"/>
            <a:ext cx="9495453" cy="445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21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DF67F-39E5-9F6E-F697-51BB0A93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</a:rPr>
              <a:t>5. Pipeline de </a:t>
            </a:r>
            <a:r>
              <a:rPr lang="en-GB" sz="4000" b="1" dirty="0" err="1">
                <a:solidFill>
                  <a:schemeClr val="bg1">
                    <a:lumMod val="95000"/>
                  </a:schemeClr>
                </a:solidFill>
              </a:rPr>
              <a:t>déploiement</a:t>
            </a:r>
            <a:endParaRPr lang="en-GB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437F7D0-35AA-9E5B-9FBA-3AFB19EE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96338" y="6601784"/>
            <a:ext cx="5095658" cy="27362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OCR Formation Data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Scientist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Projet 7: Implémentez un modèle de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scoring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Rémi Vaillant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0184127-12E0-9BF2-6BBC-828957192972}"/>
              </a:ext>
            </a:extLst>
          </p:cNvPr>
          <p:cNvSpPr txBox="1"/>
          <p:nvPr/>
        </p:nvSpPr>
        <p:spPr>
          <a:xfrm>
            <a:off x="186008" y="1710351"/>
            <a:ext cx="545158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action</a:t>
            </a:r>
            <a:r>
              <a:rPr lang="fr-FR" b="1" dirty="0">
                <a:solidFill>
                  <a:prstClr val="black"/>
                </a:solidFill>
                <a:latin typeface="Calibri" panose="020F0502020204030204"/>
              </a:rPr>
              <a:t>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 </a:t>
            </a:r>
            <a:r>
              <a:rPr kumimoji="0" lang="fr-FR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</a:t>
            </a:r>
            <a:r>
              <a:rPr lang="fr-FR" sz="1050" b="1" dirty="0">
                <a:solidFill>
                  <a:prstClr val="black"/>
                </a:solidFill>
                <a:latin typeface="Calibri" panose="020F0502020204030204"/>
              </a:rPr>
              <a:t>l et Push de la branche principale</a:t>
            </a:r>
            <a:endParaRPr kumimoji="0" lang="fr-F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B8DD5A-DD72-8575-E402-8C9E8AE5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266" y="1649689"/>
            <a:ext cx="3822652" cy="508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14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DF67F-39E5-9F6E-F697-51BB0A93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</a:rPr>
              <a:t>5. Pipeline de </a:t>
            </a:r>
            <a:r>
              <a:rPr lang="en-GB" sz="4000" b="1" dirty="0" err="1">
                <a:solidFill>
                  <a:schemeClr val="bg1">
                    <a:lumMod val="95000"/>
                  </a:schemeClr>
                </a:solidFill>
              </a:rPr>
              <a:t>déploiement</a:t>
            </a:r>
            <a:endParaRPr lang="en-GB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437F7D0-35AA-9E5B-9FBA-3AFB19EE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96338" y="6601784"/>
            <a:ext cx="5095658" cy="27362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OCR Formation Data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Scientist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Projet 7: Implémentez un modèle de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scoring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Rémi Vaillant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93FADA-FDEB-7FFB-54AE-9AD502A66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62" y="1843005"/>
            <a:ext cx="10073951" cy="359483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8DC683C-92EE-B0A6-80CE-D05A440EF1B2}"/>
              </a:ext>
            </a:extLst>
          </p:cNvPr>
          <p:cNvSpPr txBox="1"/>
          <p:nvPr/>
        </p:nvSpPr>
        <p:spPr>
          <a:xfrm>
            <a:off x="186008" y="1710351"/>
            <a:ext cx="5451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Inc. Tests unitaires </a:t>
            </a: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Pytest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22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DF67F-39E5-9F6E-F697-51BB0A93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</a:rPr>
              <a:t>5. Pipeline de </a:t>
            </a:r>
            <a:r>
              <a:rPr lang="en-GB" sz="4000" b="1" dirty="0" err="1">
                <a:solidFill>
                  <a:schemeClr val="bg1">
                    <a:lumMod val="95000"/>
                  </a:schemeClr>
                </a:solidFill>
              </a:rPr>
              <a:t>déploiement</a:t>
            </a:r>
            <a:endParaRPr lang="en-GB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437F7D0-35AA-9E5B-9FBA-3AFB19EE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96338" y="6601784"/>
            <a:ext cx="5095658" cy="27362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OCR Formation Data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Scientist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Projet 7: Implémentez un modèle de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scoring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Rémi Vaillant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DDA8A93-93FA-AE44-C634-206D06B1F9D5}"/>
              </a:ext>
            </a:extLst>
          </p:cNvPr>
          <p:cNvSpPr txBox="1"/>
          <p:nvPr/>
        </p:nvSpPr>
        <p:spPr>
          <a:xfrm>
            <a:off x="186008" y="1710351"/>
            <a:ext cx="5451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Inc. Tests unitaires </a:t>
            </a: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Pytest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3B18CC2-B495-E8CE-FB84-6F7AF3B86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40" y="1622745"/>
            <a:ext cx="9895952" cy="499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9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DF67F-39E5-9F6E-F697-51BB0A93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</a:rPr>
              <a:t>6. API de scoring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437F7D0-35AA-9E5B-9FBA-3AFB19EE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96338" y="6601784"/>
            <a:ext cx="5095658" cy="27362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OCR Formation Data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Scientist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Projet 7: Implémentez un modèle de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scoring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Rémi Vaillant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0184127-12E0-9BF2-6BBC-828957192972}"/>
              </a:ext>
            </a:extLst>
          </p:cNvPr>
          <p:cNvSpPr txBox="1"/>
          <p:nvPr/>
        </p:nvSpPr>
        <p:spPr>
          <a:xfrm>
            <a:off x="330093" y="1891970"/>
            <a:ext cx="5451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Déploiement Cloud de l’API via AWS avec: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(EC2) Virtual Server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(RDS) DB pour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mlflow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registry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(S3)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Bucket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pour Artefacts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200" b="1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Calibri" panose="020F0502020204030204"/>
              </a:rPr>
              <a:t>Lien: http://13.49.44.23:5001/</a:t>
            </a:r>
            <a:endParaRPr kumimoji="0" lang="fr-FR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E00E48-51B3-7552-5EAB-4D9A9E73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743" y="2172979"/>
            <a:ext cx="5387807" cy="99830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B127F69-7B46-3833-0FC1-126E8BD96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743" y="3291391"/>
            <a:ext cx="5319221" cy="106689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DA5122A-D797-E80F-8BA8-35E656AE9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364" y="4541137"/>
            <a:ext cx="5380186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9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Une image contenant art&#10;&#10;Description générée automatiquement avec une confiance faible">
            <a:extLst>
              <a:ext uri="{FF2B5EF4-FFF2-40B4-BE49-F238E27FC236}">
                <a16:creationId xmlns:a16="http://schemas.microsoft.com/office/drawing/2014/main" id="{F86763D2-1774-9965-6A68-AF3BA4AFE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134" b="198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1710EFA-AE2C-B86B-268D-2F2948D2EBE3}"/>
              </a:ext>
            </a:extLst>
          </p:cNvPr>
          <p:cNvSpPr txBox="1"/>
          <p:nvPr/>
        </p:nvSpPr>
        <p:spPr>
          <a:xfrm>
            <a:off x="96416" y="210311"/>
            <a:ext cx="7950304" cy="4114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b="1" u="sng" dirty="0">
                <a:latin typeface="+mj-lt"/>
              </a:rPr>
              <a:t>Problématique:</a:t>
            </a:r>
            <a:r>
              <a:rPr lang="fr-FR" sz="2000" dirty="0">
                <a:latin typeface="+mj-lt"/>
              </a:rPr>
              <a:t> </a:t>
            </a:r>
          </a:p>
          <a:p>
            <a:r>
              <a:rPr lang="fr-FR" sz="2000" dirty="0">
                <a:latin typeface="+mj-lt"/>
              </a:rPr>
              <a:t>La société financière « Prêt à dépenser » souhaite mettre en œuvre un outil de « </a:t>
            </a:r>
            <a:r>
              <a:rPr lang="fr-FR" sz="2000" dirty="0" err="1">
                <a:latin typeface="+mj-lt"/>
              </a:rPr>
              <a:t>scoring</a:t>
            </a:r>
            <a:r>
              <a:rPr lang="fr-FR" sz="2000" dirty="0">
                <a:latin typeface="+mj-lt"/>
              </a:rPr>
              <a:t> crédit » pour calculer la probabilité  qu’un client rembourse  son crédit.</a:t>
            </a:r>
          </a:p>
          <a:p>
            <a:endParaRPr lang="fr-FR" sz="2000" dirty="0">
              <a:latin typeface="+mj-lt"/>
            </a:endParaRPr>
          </a:p>
          <a:p>
            <a:r>
              <a:rPr lang="fr-FR" sz="2000" b="1" u="sng" dirty="0">
                <a:latin typeface="+mj-lt"/>
              </a:rPr>
              <a:t>Objectif:</a:t>
            </a:r>
          </a:p>
          <a:p>
            <a:pPr algn="l">
              <a:buFont typeface="+mj-lt"/>
              <a:buAutoNum type="arabicPeriod"/>
            </a:pPr>
            <a:r>
              <a:rPr lang="fr-FR" sz="2000" dirty="0">
                <a:latin typeface="+mj-lt"/>
              </a:rPr>
              <a:t> Développer un modèle de prédiction probabilité de faillite d'un client.</a:t>
            </a:r>
          </a:p>
          <a:p>
            <a:pPr algn="l">
              <a:buFont typeface="+mj-lt"/>
              <a:buAutoNum type="arabicPeriod"/>
            </a:pPr>
            <a:r>
              <a:rPr lang="fr-FR" sz="2000" dirty="0">
                <a:latin typeface="+mj-lt"/>
              </a:rPr>
              <a:t> Analyser les </a:t>
            </a:r>
            <a:r>
              <a:rPr lang="fr-FR" sz="2000" dirty="0" err="1">
                <a:latin typeface="+mj-lt"/>
              </a:rPr>
              <a:t>features</a:t>
            </a:r>
            <a:r>
              <a:rPr lang="fr-FR" sz="2000" dirty="0">
                <a:latin typeface="+mj-lt"/>
              </a:rPr>
              <a:t> qui contribuent le plus au modèle.</a:t>
            </a:r>
          </a:p>
          <a:p>
            <a:pPr algn="l">
              <a:buFont typeface="+mj-lt"/>
              <a:buAutoNum type="arabicPeriod"/>
            </a:pPr>
            <a:r>
              <a:rPr lang="fr-FR" sz="2000" dirty="0">
                <a:latin typeface="+mj-lt"/>
              </a:rPr>
              <a:t> Mettre en production le modèle de prédiction à l’aide d’une API.</a:t>
            </a:r>
          </a:p>
          <a:p>
            <a:pPr algn="l">
              <a:buFont typeface="+mj-lt"/>
              <a:buAutoNum type="arabicPeriod"/>
            </a:pPr>
            <a:r>
              <a:rPr lang="fr-FR" sz="2000" dirty="0">
                <a:latin typeface="+mj-lt"/>
              </a:rPr>
              <a:t> Mettre en </a:t>
            </a:r>
            <a:r>
              <a:rPr lang="fr-FR" sz="2000" dirty="0" err="1">
                <a:latin typeface="+mj-lt"/>
              </a:rPr>
              <a:t>oeuvre</a:t>
            </a:r>
            <a:r>
              <a:rPr lang="fr-FR" sz="2000" dirty="0">
                <a:latin typeface="+mj-lt"/>
              </a:rPr>
              <a:t> une approche globale </a:t>
            </a:r>
            <a:r>
              <a:rPr lang="fr-FR" sz="2000" dirty="0" err="1">
                <a:latin typeface="+mj-lt"/>
              </a:rPr>
              <a:t>MLOps</a:t>
            </a:r>
            <a:r>
              <a:rPr lang="fr-FR" sz="2000" dirty="0">
                <a:latin typeface="+mj-lt"/>
              </a:rPr>
              <a:t> de bout en bout.</a:t>
            </a:r>
          </a:p>
          <a:p>
            <a:endParaRPr lang="fr-FR" sz="2000" dirty="0">
              <a:latin typeface="+mj-lt"/>
            </a:endParaRPr>
          </a:p>
          <a:p>
            <a:r>
              <a:rPr lang="fr-FR" sz="2000" b="1" u="sng" dirty="0">
                <a:latin typeface="+mj-lt"/>
              </a:rPr>
              <a:t>Jeu de données à disposition:</a:t>
            </a:r>
          </a:p>
          <a:p>
            <a:r>
              <a:rPr lang="fr-FR" sz="2000" dirty="0">
                <a:latin typeface="+mj-lt"/>
              </a:rPr>
              <a:t>- 10 </a:t>
            </a:r>
            <a:r>
              <a:rPr lang="fr-FR" sz="2000" dirty="0" err="1">
                <a:latin typeface="+mj-lt"/>
              </a:rPr>
              <a:t>dataset</a:t>
            </a:r>
            <a:r>
              <a:rPr lang="fr-FR" sz="2000" dirty="0">
                <a:latin typeface="+mj-lt"/>
              </a:rPr>
              <a:t> descriptif des comportements financiers des clients.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5809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6FF18-4614-34DD-2212-87A3DA5D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 dirty="0" err="1">
                <a:solidFill>
                  <a:srgbClr val="FFFFFF"/>
                </a:solidFill>
              </a:rPr>
              <a:t>Sommaire</a:t>
            </a:r>
            <a:endParaRPr lang="en-GB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2DE6C-0B50-EA9B-2095-EAF2CC02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461635"/>
            <a:ext cx="7206989" cy="6101211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GB" sz="2400" b="1" u="sng" dirty="0" err="1"/>
              <a:t>Modélisation</a:t>
            </a:r>
            <a:r>
              <a:rPr lang="en-GB" sz="2400" b="1" u="sng" dirty="0"/>
              <a:t> et </a:t>
            </a:r>
            <a:r>
              <a:rPr lang="en-GB" sz="2400" b="1" u="sng" dirty="0" err="1"/>
              <a:t>résultats</a:t>
            </a:r>
            <a:endParaRPr lang="en-GB" sz="2400" b="1" u="sng" dirty="0"/>
          </a:p>
          <a:p>
            <a:pPr marL="457200" indent="-457200">
              <a:buAutoNum type="arabicPeriod"/>
            </a:pPr>
            <a:r>
              <a:rPr lang="en-GB" sz="2400" b="1" u="sng" dirty="0"/>
              <a:t>Tracking via </a:t>
            </a:r>
            <a:r>
              <a:rPr lang="en-GB" sz="2400" b="1" u="sng" dirty="0" err="1"/>
              <a:t>MLFlow</a:t>
            </a:r>
            <a:r>
              <a:rPr lang="en-GB" sz="2400" b="1" u="sng" dirty="0"/>
              <a:t> (local et AWS)</a:t>
            </a:r>
          </a:p>
          <a:p>
            <a:pPr marL="457200" indent="-457200">
              <a:buAutoNum type="arabicPeriod"/>
            </a:pPr>
            <a:r>
              <a:rPr lang="en-GB" sz="2400" b="1" u="sng" dirty="0"/>
              <a:t>Analyse feature importance (</a:t>
            </a:r>
            <a:r>
              <a:rPr lang="en-GB" sz="2400" b="1" u="sng" dirty="0" err="1"/>
              <a:t>globale</a:t>
            </a:r>
            <a:r>
              <a:rPr lang="en-GB" sz="2400" b="1" u="sng" dirty="0"/>
              <a:t> et locale)</a:t>
            </a:r>
          </a:p>
          <a:p>
            <a:pPr marL="457200" indent="-457200">
              <a:buAutoNum type="arabicPeriod"/>
            </a:pPr>
            <a:r>
              <a:rPr lang="en-GB" sz="2400" b="1" u="sng" dirty="0"/>
              <a:t>Data drift</a:t>
            </a:r>
          </a:p>
          <a:p>
            <a:pPr marL="457200" indent="-457200">
              <a:buAutoNum type="arabicPeriod"/>
            </a:pPr>
            <a:r>
              <a:rPr lang="en-GB" sz="2400" b="1" u="sng" dirty="0"/>
              <a:t>Pipeline de </a:t>
            </a:r>
            <a:r>
              <a:rPr lang="en-GB" sz="2400" b="1" u="sng"/>
              <a:t>déploiement</a:t>
            </a:r>
            <a:endParaRPr lang="en-GB" sz="2400" b="1" u="sng" dirty="0"/>
          </a:p>
          <a:p>
            <a:pPr marL="457200" indent="-457200">
              <a:buAutoNum type="arabicPeriod"/>
            </a:pPr>
            <a:r>
              <a:rPr lang="en-GB" sz="2400" b="1" u="sng" dirty="0"/>
              <a:t>API de scoring</a:t>
            </a:r>
          </a:p>
          <a:p>
            <a:pPr marL="457200" indent="-457200">
              <a:buAutoNum type="arabicPeriod"/>
            </a:pPr>
            <a:endParaRPr lang="en-GB" sz="2400" b="1" u="sng" dirty="0"/>
          </a:p>
        </p:txBody>
      </p:sp>
    </p:spTree>
    <p:extLst>
      <p:ext uri="{BB962C8B-B14F-4D97-AF65-F5344CB8AC3E}">
        <p14:creationId xmlns:p14="http://schemas.microsoft.com/office/powerpoint/2010/main" val="273731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DF67F-39E5-9F6E-F697-51BB0A93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en-GB" sz="4000" b="1" dirty="0" err="1">
                <a:solidFill>
                  <a:schemeClr val="bg1">
                    <a:lumMod val="95000"/>
                  </a:schemeClr>
                </a:solidFill>
              </a:rPr>
              <a:t>Modélisation</a:t>
            </a:r>
            <a:r>
              <a:rPr lang="en-GB" sz="4000" b="1" dirty="0">
                <a:solidFill>
                  <a:schemeClr val="bg1">
                    <a:lumMod val="95000"/>
                  </a:schemeClr>
                </a:solidFill>
              </a:rPr>
              <a:t> et </a:t>
            </a:r>
            <a:r>
              <a:rPr lang="en-GB" sz="4000" b="1" dirty="0" err="1">
                <a:solidFill>
                  <a:schemeClr val="bg1">
                    <a:lumMod val="95000"/>
                  </a:schemeClr>
                </a:solidFill>
              </a:rPr>
              <a:t>résultats</a:t>
            </a:r>
            <a:endParaRPr lang="en-GB" sz="4000" b="1" dirty="0">
              <a:solidFill>
                <a:srgbClr val="FFFFFF"/>
              </a:solidFill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437F7D0-35AA-9E5B-9FBA-3AFB19EE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96338" y="6601784"/>
            <a:ext cx="5095658" cy="27362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OCR Formation Data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Scientist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Projet 7: Implémentez un modèle de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scoring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Rémi Vaillant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0184127-12E0-9BF2-6BBC-828957192972}"/>
              </a:ext>
            </a:extLst>
          </p:cNvPr>
          <p:cNvSpPr txBox="1"/>
          <p:nvPr/>
        </p:nvSpPr>
        <p:spPr>
          <a:xfrm>
            <a:off x="331440" y="1733349"/>
            <a:ext cx="115291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b="1" u="sng" dirty="0">
                <a:solidFill>
                  <a:prstClr val="black"/>
                </a:solidFill>
                <a:latin typeface="Calibri" panose="020F0502020204030204"/>
              </a:rPr>
              <a:t>Préparation des données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Appui sur kernel </a:t>
            </a:r>
            <a:r>
              <a:rPr lang="fr-FR" sz="1600" dirty="0" err="1">
                <a:solidFill>
                  <a:prstClr val="black"/>
                </a:solidFill>
                <a:latin typeface="Calibri" panose="020F0502020204030204"/>
              </a:rPr>
              <a:t>Kaggel</a:t>
            </a: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 existant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Codage modulaire afin d’essayer plusieurs combinaisons (nombre de </a:t>
            </a:r>
            <a:r>
              <a:rPr lang="fr-FR" sz="1600" dirty="0" err="1">
                <a:solidFill>
                  <a:prstClr val="black"/>
                </a:solidFill>
                <a:latin typeface="Calibri" panose="020F0502020204030204"/>
              </a:rPr>
              <a:t>datasets</a:t>
            </a: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fr-FR" sz="1600" dirty="0" err="1">
                <a:solidFill>
                  <a:prstClr val="black"/>
                </a:solidFill>
                <a:latin typeface="Calibri" panose="020F0502020204030204"/>
              </a:rPr>
              <a:t>feature</a:t>
            </a: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Calibri" panose="020F0502020204030204"/>
              </a:rPr>
              <a:t>selection</a:t>
            </a: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fr-FR" sz="1600" dirty="0" err="1">
                <a:solidFill>
                  <a:prstClr val="black"/>
                </a:solidFill>
                <a:latin typeface="Calibri" panose="020F0502020204030204"/>
              </a:rPr>
              <a:t>resampling</a:t>
            </a: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b="1" u="sng" dirty="0">
                <a:solidFill>
                  <a:prstClr val="black"/>
                </a:solidFill>
                <a:latin typeface="Calibri" panose="020F0502020204030204"/>
              </a:rPr>
              <a:t>Essai sur 3 modèles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Logistic</a:t>
            </a: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600" dirty="0" err="1">
                <a:solidFill>
                  <a:prstClr val="black"/>
                </a:solidFill>
                <a:latin typeface="Calibri" panose="020F0502020204030204"/>
              </a:rPr>
              <a:t>Random</a:t>
            </a: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 Forest Classifier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Gradient </a:t>
            </a:r>
            <a:r>
              <a:rPr lang="fr-FR" sz="1600" dirty="0" err="1">
                <a:solidFill>
                  <a:prstClr val="black"/>
                </a:solidFill>
                <a:latin typeface="Calibri" panose="020F0502020204030204"/>
              </a:rPr>
              <a:t>Boosting</a:t>
            </a: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 Classifier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de </a:t>
            </a:r>
            <a:r>
              <a:rPr kumimoji="0" lang="fr-FR" sz="16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scoring</a:t>
            </a:r>
            <a:endParaRPr lang="fr-FR" sz="1600" b="1" u="sng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Préparation des données </a:t>
            </a:r>
            <a:r>
              <a:rPr kumimoji="0" lang="fr-FR" sz="16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(imputer, encoder, </a:t>
            </a:r>
            <a:r>
              <a:rPr kumimoji="0" lang="fr-FR" sz="1600" i="0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scaler</a:t>
            </a:r>
            <a:r>
              <a:rPr kumimoji="0" lang="fr-FR" sz="16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Modélisation</a:t>
            </a:r>
            <a:endParaRPr kumimoji="0" lang="fr-FR" sz="16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du déséquilibre de classe</a:t>
            </a:r>
            <a:endParaRPr kumimoji="0" lang="fr-FR" sz="16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600" dirty="0" err="1">
                <a:solidFill>
                  <a:prstClr val="black"/>
                </a:solidFill>
                <a:latin typeface="Calibri" panose="020F0502020204030204"/>
              </a:rPr>
              <a:t>Resampling</a:t>
            </a: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: Original vs </a:t>
            </a:r>
            <a:r>
              <a:rPr lang="fr-FR" sz="1600" dirty="0" err="1">
                <a:solidFill>
                  <a:prstClr val="black"/>
                </a:solidFill>
                <a:latin typeface="Calibri" panose="020F0502020204030204"/>
              </a:rPr>
              <a:t>undersampling</a:t>
            </a: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 vs </a:t>
            </a:r>
            <a:r>
              <a:rPr kumimoji="0" lang="fr-FR" sz="16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SMOTE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Cross-validation</a:t>
            </a:r>
            <a:endParaRPr kumimoji="0" lang="fr-FR" sz="16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Algorithmes: Arbres de décisions et modèles ensemblistes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Métriques: F1-Score et AUROC.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16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b="1" u="sng" dirty="0">
                <a:solidFill>
                  <a:prstClr val="black"/>
                </a:solidFill>
                <a:latin typeface="Calibri" panose="020F0502020204030204"/>
              </a:rPr>
              <a:t>Résultats:</a:t>
            </a:r>
            <a:r>
              <a:rPr lang="fr-FR" sz="16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Trackés via </a:t>
            </a:r>
            <a:r>
              <a:rPr lang="fr-FR" sz="1600" dirty="0" err="1">
                <a:solidFill>
                  <a:prstClr val="black"/>
                </a:solidFill>
                <a:latin typeface="Calibri" panose="020F0502020204030204"/>
              </a:rPr>
              <a:t>mlflow</a:t>
            </a:r>
            <a:endParaRPr kumimoji="0" lang="fr-FR" sz="16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57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DF67F-39E5-9F6E-F697-51BB0A93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</a:rPr>
              <a:t>2. Tracking via </a:t>
            </a:r>
            <a:r>
              <a:rPr lang="en-GB" sz="4000" b="1" dirty="0" err="1">
                <a:solidFill>
                  <a:schemeClr val="bg1">
                    <a:lumMod val="95000"/>
                  </a:schemeClr>
                </a:solidFill>
              </a:rPr>
              <a:t>MLFlow</a:t>
            </a:r>
            <a:r>
              <a:rPr lang="en-GB" sz="4000" b="1" dirty="0">
                <a:solidFill>
                  <a:schemeClr val="bg1">
                    <a:lumMod val="95000"/>
                  </a:schemeClr>
                </a:solidFill>
              </a:rPr>
              <a:t> (local et AWS)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437F7D0-35AA-9E5B-9FBA-3AFB19EE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96338" y="6601784"/>
            <a:ext cx="5095658" cy="27362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OCR Formation Data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Scientist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Projet 7: Implémentez un modèle de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scoring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Rémi Vaillant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50D07B-D32B-07DA-3ED3-1886A2C9505C}"/>
              </a:ext>
            </a:extLst>
          </p:cNvPr>
          <p:cNvSpPr txBox="1"/>
          <p:nvPr/>
        </p:nvSpPr>
        <p:spPr>
          <a:xfrm>
            <a:off x="68836" y="1694089"/>
            <a:ext cx="5451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fr-FR" sz="1600" b="1" i="0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Tracking</a:t>
            </a:r>
            <a:r>
              <a:rPr kumimoji="0" lang="fr-FR" sz="16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fr-FR" sz="1600" b="1" dirty="0" err="1">
                <a:solidFill>
                  <a:prstClr val="black"/>
                </a:solidFill>
                <a:latin typeface="Calibri" panose="020F0502020204030204"/>
              </a:rPr>
              <a:t>experiment</a:t>
            </a:r>
            <a:endParaRPr kumimoji="0" lang="fr-FR" sz="16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Local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CB68C46-D322-613B-8103-10E34080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442" y="1855049"/>
            <a:ext cx="8525202" cy="480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3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DF67F-39E5-9F6E-F697-51BB0A93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</a:rPr>
              <a:t>2. Tracking via </a:t>
            </a:r>
            <a:r>
              <a:rPr lang="en-GB" sz="4000" b="1" dirty="0" err="1">
                <a:solidFill>
                  <a:schemeClr val="bg1">
                    <a:lumMod val="95000"/>
                  </a:schemeClr>
                </a:solidFill>
              </a:rPr>
              <a:t>MLFlow</a:t>
            </a:r>
            <a:r>
              <a:rPr lang="en-GB" sz="4000" b="1" dirty="0">
                <a:solidFill>
                  <a:schemeClr val="bg1">
                    <a:lumMod val="95000"/>
                  </a:schemeClr>
                </a:solidFill>
              </a:rPr>
              <a:t> - Local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437F7D0-35AA-9E5B-9FBA-3AFB19EE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96338" y="6601784"/>
            <a:ext cx="5095658" cy="27362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OCR Formation Data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Scientist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Projet 7: Implémentez un modèle de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scoring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Rémi Vaillant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314A99-54AE-6AF7-548A-CEE91DA3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441" y="1825923"/>
            <a:ext cx="8413102" cy="472060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3DB0FBB-F0A4-DD7D-5DD2-C74B040521F9}"/>
              </a:ext>
            </a:extLst>
          </p:cNvPr>
          <p:cNvSpPr txBox="1"/>
          <p:nvPr/>
        </p:nvSpPr>
        <p:spPr>
          <a:xfrm>
            <a:off x="68836" y="1694089"/>
            <a:ext cx="5451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fr-FR" sz="1600" b="1" i="0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Tracking</a:t>
            </a:r>
            <a:r>
              <a:rPr kumimoji="0" lang="fr-FR" sz="16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fr-FR" sz="1600" b="1" dirty="0" err="1">
                <a:solidFill>
                  <a:prstClr val="black"/>
                </a:solidFill>
                <a:latin typeface="Calibri" panose="020F0502020204030204"/>
              </a:rPr>
              <a:t>models</a:t>
            </a:r>
            <a:endParaRPr lang="fr-FR" sz="1600" b="1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186707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DF67F-39E5-9F6E-F697-51BB0A93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</a:rPr>
              <a:t>2. Tracking via </a:t>
            </a:r>
            <a:r>
              <a:rPr lang="en-GB" sz="4000" b="1" dirty="0" err="1">
                <a:solidFill>
                  <a:schemeClr val="bg1">
                    <a:lumMod val="95000"/>
                  </a:schemeClr>
                </a:solidFill>
              </a:rPr>
              <a:t>MLFlow</a:t>
            </a:r>
            <a:r>
              <a:rPr lang="en-GB" sz="4000" b="1" dirty="0">
                <a:solidFill>
                  <a:schemeClr val="bg1">
                    <a:lumMod val="95000"/>
                  </a:schemeClr>
                </a:solidFill>
              </a:rPr>
              <a:t> - AWS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437F7D0-35AA-9E5B-9FBA-3AFB19EE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96338" y="6601784"/>
            <a:ext cx="5095658" cy="27362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OCR Formation Data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Scientist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Projet 7: Implémentez un modèle de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scoring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Rémi Vaillant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9C5863-B76D-0783-5358-7B7554E349C3}"/>
              </a:ext>
            </a:extLst>
          </p:cNvPr>
          <p:cNvSpPr txBox="1"/>
          <p:nvPr/>
        </p:nvSpPr>
        <p:spPr>
          <a:xfrm>
            <a:off x="68836" y="1694089"/>
            <a:ext cx="5451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fr-FR" sz="1600" b="1" i="0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Tracking</a:t>
            </a:r>
            <a:r>
              <a:rPr kumimoji="0" lang="fr-FR" sz="16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fr-FR" sz="1600" b="1" dirty="0" err="1">
                <a:solidFill>
                  <a:prstClr val="black"/>
                </a:solidFill>
                <a:latin typeface="Calibri" panose="020F0502020204030204"/>
              </a:rPr>
              <a:t>experiment</a:t>
            </a:r>
            <a:endParaRPr kumimoji="0" lang="fr-FR" sz="16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AWS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E816FC9-880C-1AB7-87C6-BEC53FDD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246" y="2001786"/>
            <a:ext cx="10185918" cy="418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7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DF67F-39E5-9F6E-F697-51BB0A93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</a:rPr>
              <a:t>2. Tracking via </a:t>
            </a:r>
            <a:r>
              <a:rPr lang="en-GB" sz="4000" b="1" dirty="0" err="1">
                <a:solidFill>
                  <a:schemeClr val="bg1">
                    <a:lumMod val="95000"/>
                  </a:schemeClr>
                </a:solidFill>
              </a:rPr>
              <a:t>MLFlow</a:t>
            </a:r>
            <a:r>
              <a:rPr lang="en-GB" sz="4000" b="1" dirty="0">
                <a:solidFill>
                  <a:schemeClr val="bg1">
                    <a:lumMod val="95000"/>
                  </a:schemeClr>
                </a:solidFill>
              </a:rPr>
              <a:t> - AWS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437F7D0-35AA-9E5B-9FBA-3AFB19EE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96338" y="6601784"/>
            <a:ext cx="5095658" cy="27362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OCR Formation Data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Scientist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Projet 7: Implémentez un modèle de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scoring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Rémi Vaillant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3DB0FBB-F0A4-DD7D-5DD2-C74B040521F9}"/>
              </a:ext>
            </a:extLst>
          </p:cNvPr>
          <p:cNvSpPr txBox="1"/>
          <p:nvPr/>
        </p:nvSpPr>
        <p:spPr>
          <a:xfrm>
            <a:off x="68836" y="1694089"/>
            <a:ext cx="5451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fr-FR" sz="1600" b="1" i="0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Tracking</a:t>
            </a:r>
            <a:r>
              <a:rPr kumimoji="0" lang="fr-FR" sz="16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fr-FR" sz="1600" b="1" dirty="0" err="1">
                <a:solidFill>
                  <a:prstClr val="black"/>
                </a:solidFill>
                <a:latin typeface="Calibri" panose="020F0502020204030204"/>
              </a:rPr>
              <a:t>models</a:t>
            </a:r>
            <a:endParaRPr lang="fr-FR" sz="1600" b="1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AWS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E4CE208-3331-83D9-1524-7AA7BAC8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94" y="1694089"/>
            <a:ext cx="9656032" cy="491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1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DF67F-39E5-9F6E-F697-51BB0A93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</a:rPr>
              <a:t>3. Analyse feature importance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437F7D0-35AA-9E5B-9FBA-3AFB19EE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96338" y="6601784"/>
            <a:ext cx="5095658" cy="27362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OCR Formation Data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Scientist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Projet 7: Implémentez un modèle de </a:t>
            </a:r>
            <a:r>
              <a:rPr kumimoji="0" lang="fr-F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scoring</a:t>
            </a: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Rémi Vaillant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0184127-12E0-9BF2-6BBC-828957192972}"/>
              </a:ext>
            </a:extLst>
          </p:cNvPr>
          <p:cNvSpPr txBox="1"/>
          <p:nvPr/>
        </p:nvSpPr>
        <p:spPr>
          <a:xfrm>
            <a:off x="330093" y="1891970"/>
            <a:ext cx="54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Analyse globale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76B492-9F6C-386E-812F-D7286591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98" y="2261302"/>
            <a:ext cx="792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020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9217</TotalTime>
  <Words>680</Words>
  <Application>Microsoft Office PowerPoint</Application>
  <PresentationFormat>Grand écran</PresentationFormat>
  <Paragraphs>109</Paragraphs>
  <Slides>18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Office Theme</vt:lpstr>
      <vt:lpstr>Objet d’environnement du Gestionnaire de liaisons</vt:lpstr>
      <vt:lpstr>Présentation PowerPoint</vt:lpstr>
      <vt:lpstr>Présentation PowerPoint</vt:lpstr>
      <vt:lpstr>Sommaire</vt:lpstr>
      <vt:lpstr>1. Modélisation et résultats</vt:lpstr>
      <vt:lpstr>2. Tracking via MLFlow (local et AWS)</vt:lpstr>
      <vt:lpstr>2. Tracking via MLFlow - Local</vt:lpstr>
      <vt:lpstr>2. Tracking via MLFlow - AWS</vt:lpstr>
      <vt:lpstr>2. Tracking via MLFlow - AWS</vt:lpstr>
      <vt:lpstr>3. Analyse feature importance</vt:lpstr>
      <vt:lpstr>3. Analyse feature importance</vt:lpstr>
      <vt:lpstr>3. Analyse feature importance</vt:lpstr>
      <vt:lpstr>4. Data drift</vt:lpstr>
      <vt:lpstr>5. Pipeline de déploiement</vt:lpstr>
      <vt:lpstr>5. Pipeline de déploiement</vt:lpstr>
      <vt:lpstr>5. Pipeline de déploiement</vt:lpstr>
      <vt:lpstr>5. Pipeline de déploiement</vt:lpstr>
      <vt:lpstr>5. Pipeline de déploiement</vt:lpstr>
      <vt:lpstr>6. API de scoring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Alexandra Vaillant</dc:creator>
  <cp:lastModifiedBy>Alexandra Vaillant</cp:lastModifiedBy>
  <cp:revision>8</cp:revision>
  <dcterms:created xsi:type="dcterms:W3CDTF">2023-11-05T08:35:57Z</dcterms:created>
  <dcterms:modified xsi:type="dcterms:W3CDTF">2023-11-15T15:09:49Z</dcterms:modified>
</cp:coreProperties>
</file>