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96" r:id="rId2"/>
    <p:sldId id="418" r:id="rId3"/>
    <p:sldId id="419" r:id="rId4"/>
    <p:sldId id="420" r:id="rId5"/>
    <p:sldId id="428" r:id="rId6"/>
    <p:sldId id="421" r:id="rId7"/>
    <p:sldId id="427" r:id="rId8"/>
    <p:sldId id="422" r:id="rId9"/>
    <p:sldId id="423" r:id="rId10"/>
    <p:sldId id="424" r:id="rId11"/>
    <p:sldId id="414" r:id="rId12"/>
    <p:sldId id="413" r:id="rId13"/>
    <p:sldId id="409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Trispace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483"/>
    <a:srgbClr val="46447A"/>
    <a:srgbClr val="2F2C65"/>
    <a:srgbClr val="81B2D6"/>
    <a:srgbClr val="B5E0D2"/>
    <a:srgbClr val="FECA6E"/>
    <a:srgbClr val="F38281"/>
    <a:srgbClr val="433675"/>
    <a:srgbClr val="2E2E6D"/>
    <a:srgbClr val="DDC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C3E09-1DC1-43E8-85B7-931DFE6086EA}">
  <a:tblStyle styleId="{03BC3E09-1DC1-43E8-85B7-931DFE608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6C4F0B-3B59-4D36-A5AE-A758C41108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0"/>
  </p:normalViewPr>
  <p:slideViewPr>
    <p:cSldViewPr snapToGrid="0">
      <p:cViewPr>
        <p:scale>
          <a:sx n="102" d="100"/>
          <a:sy n="102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6:32:40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6:32:41.3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2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EEF09B-53BB-92C6-E5DF-062D43B4D7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96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27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5D0B2F-9D5E-C8A4-9685-CD7DE054A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0869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4F3C-8939-582C-BD56-4D7977117F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215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F262-A1DF-5C03-7129-CD2F12060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9579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904B-79C0-1FEC-D477-3CD8A76AA2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2381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E2BE0B2-BCBA-095E-88EF-D32ED8758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8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2E2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ED341-7399-BEB9-8070-9C8EBCF47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642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1EAC-4778-0CF6-79F5-30A59074F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040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932E-A3F9-6E38-5B6E-0911E31401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762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8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9" r:id="rId5"/>
    <p:sldLayoutId id="2147483664" r:id="rId6"/>
    <p:sldLayoutId id="2147483660" r:id="rId7"/>
    <p:sldLayoutId id="2147483661" r:id="rId8"/>
    <p:sldLayoutId id="2147483665" r:id="rId9"/>
    <p:sldLayoutId id="2147483666" r:id="rId10"/>
    <p:sldLayoutId id="2147483663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F198B-5DCB-DB4B-F744-62DF936D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76" y="1862022"/>
            <a:ext cx="1419455" cy="141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85BCC-673A-D208-5D7B-A1F2D727891F}"/>
              </a:ext>
            </a:extLst>
          </p:cNvPr>
          <p:cNvSpPr txBox="1"/>
          <p:nvPr/>
        </p:nvSpPr>
        <p:spPr>
          <a:xfrm>
            <a:off x="1115122" y="2110084"/>
            <a:ext cx="4549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Chalkboard"/>
              </a:rPr>
              <a:t>Pyhton</a:t>
            </a:r>
            <a:r>
              <a:rPr lang="en-US" sz="5400" b="1" dirty="0">
                <a:solidFill>
                  <a:schemeClr val="tx1"/>
                </a:solidFill>
                <a:latin typeface="Chalkboard"/>
              </a:rPr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185165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8405CA-F2D4-0B0A-6585-C6E2B35316DA}"/>
              </a:ext>
            </a:extLst>
          </p:cNvPr>
          <p:cNvGrpSpPr/>
          <p:nvPr/>
        </p:nvGrpSpPr>
        <p:grpSpPr>
          <a:xfrm>
            <a:off x="3079146" y="1225708"/>
            <a:ext cx="2985707" cy="858760"/>
            <a:chOff x="1249014" y="1959391"/>
            <a:chExt cx="2985707" cy="858760"/>
          </a:xfrm>
        </p:grpSpPr>
        <p:pic>
          <p:nvPicPr>
            <p:cNvPr id="4" name="Picture 3" descr="A blue circle with black background&#10;&#10;Description automatically generated">
              <a:extLst>
                <a:ext uri="{FF2B5EF4-FFF2-40B4-BE49-F238E27FC236}">
                  <a16:creationId xmlns:a16="http://schemas.microsoft.com/office/drawing/2014/main" id="{CF6EA9D4-8457-6227-01A5-DB65D6EFA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6262" b="4367"/>
            <a:stretch/>
          </p:blipFill>
          <p:spPr>
            <a:xfrm>
              <a:off x="1249014" y="1959391"/>
              <a:ext cx="2985707" cy="858760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C6013C3-48C9-DBE4-FB74-EF98CAF42878}"/>
                </a:ext>
              </a:extLst>
            </p:cNvPr>
            <p:cNvSpPr txBox="1">
              <a:spLocks/>
            </p:cNvSpPr>
            <p:nvPr/>
          </p:nvSpPr>
          <p:spPr>
            <a:xfrm>
              <a:off x="2051216" y="2193526"/>
              <a:ext cx="1277344" cy="3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1" i="0" u="none" strike="noStrike" cap="none">
                  <a:solidFill>
                    <a:schemeClr val="dk1"/>
                  </a:solidFill>
                  <a:latin typeface="Chalkboard"/>
                  <a:ea typeface="Trispace"/>
                  <a:cs typeface="Trispace"/>
                  <a:sym typeface="Trispac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9pPr>
            </a:lstStyle>
            <a:p>
              <a:pPr fontAlgn="base"/>
              <a:r>
                <a:rPr lang="en-US" sz="18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Loop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E41A0D6-B086-EFB0-5BA2-F1C4353AD41D}"/>
              </a:ext>
            </a:extLst>
          </p:cNvPr>
          <p:cNvSpPr/>
          <p:nvPr/>
        </p:nvSpPr>
        <p:spPr>
          <a:xfrm>
            <a:off x="1719923" y="2450897"/>
            <a:ext cx="2718445" cy="1230044"/>
          </a:xfrm>
          <a:prstGeom prst="round2DiagRect">
            <a:avLst>
              <a:gd name="adj1" fmla="val 8566"/>
              <a:gd name="adj2" fmla="val 50000"/>
            </a:avLst>
          </a:prstGeom>
          <a:solidFill>
            <a:srgbClr val="4644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For loop:</a:t>
            </a:r>
          </a:p>
          <a:p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range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(5):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print("Hello!")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F668F3-F5FF-BB27-8C88-755678CF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FFFFFF"/>
                </a:solidFill>
                <a:effectLst/>
              </a:rPr>
              <a:t>Python Control Flow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E5CA36-346D-D444-0A62-1B1864D0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22" y="96805"/>
            <a:ext cx="843820" cy="65494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6322328F-A8B1-27C4-87B3-7DFFDC520CA1}"/>
              </a:ext>
            </a:extLst>
          </p:cNvPr>
          <p:cNvSpPr/>
          <p:nvPr/>
        </p:nvSpPr>
        <p:spPr>
          <a:xfrm>
            <a:off x="4849805" y="2474826"/>
            <a:ext cx="2718445" cy="1230044"/>
          </a:xfrm>
          <a:prstGeom prst="round2DiagRect">
            <a:avLst>
              <a:gd name="adj1" fmla="val 8566"/>
              <a:gd name="adj2" fmla="val 50000"/>
            </a:avLst>
          </a:prstGeom>
          <a:solidFill>
            <a:srgbClr val="4644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while loop:</a:t>
            </a:r>
          </a:p>
          <a:p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count 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= 0</a:t>
            </a: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while 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count &lt; 5: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print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("Hello!")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count += 1</a:t>
            </a:r>
          </a:p>
        </p:txBody>
      </p:sp>
    </p:spTree>
    <p:extLst>
      <p:ext uri="{BB962C8B-B14F-4D97-AF65-F5344CB8AC3E}">
        <p14:creationId xmlns:p14="http://schemas.microsoft.com/office/powerpoint/2010/main" val="311068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B89DB-1F20-7BC6-DB98-0904E30D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B3D3D-A658-BC3E-2219-C1F9A29A9DDE}"/>
              </a:ext>
            </a:extLst>
          </p:cNvPr>
          <p:cNvSpPr txBox="1"/>
          <p:nvPr/>
        </p:nvSpPr>
        <p:spPr>
          <a:xfrm>
            <a:off x="2286000" y="10528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Block of code that performs a specific task. 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D4A868-75F8-CB3F-8CC5-ED643CB89176}"/>
              </a:ext>
            </a:extLst>
          </p:cNvPr>
          <p:cNvGrpSpPr/>
          <p:nvPr/>
        </p:nvGrpSpPr>
        <p:grpSpPr>
          <a:xfrm>
            <a:off x="2963554" y="1837034"/>
            <a:ext cx="3077482" cy="1945870"/>
            <a:chOff x="2533338" y="1739597"/>
            <a:chExt cx="3936420" cy="166430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53B165-A84B-D526-59F8-CE0EE409FA2C}"/>
                </a:ext>
              </a:extLst>
            </p:cNvPr>
            <p:cNvSpPr/>
            <p:nvPr/>
          </p:nvSpPr>
          <p:spPr>
            <a:xfrm>
              <a:off x="2533338" y="1739597"/>
              <a:ext cx="3936420" cy="1664305"/>
            </a:xfrm>
            <a:prstGeom prst="roundRect">
              <a:avLst/>
            </a:prstGeom>
            <a:solidFill>
              <a:srgbClr val="B5E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dirty="0">
                  <a:solidFill>
                    <a:srgbClr val="00B0F0"/>
                  </a:solidFill>
                </a:rPr>
                <a:t>def</a:t>
              </a:r>
              <a:r>
                <a:rPr lang="en-US" dirty="0"/>
                <a:t> </a:t>
              </a:r>
              <a:r>
                <a:rPr lang="en-US" dirty="0" err="1"/>
                <a:t>sum_values</a:t>
              </a:r>
              <a:r>
                <a:rPr lang="en-US" dirty="0"/>
                <a:t>(</a:t>
              </a:r>
              <a:r>
                <a:rPr lang="en-US" dirty="0" err="1"/>
                <a:t>a,b,c</a:t>
              </a:r>
              <a:r>
                <a:rPr lang="en-US" dirty="0"/>
                <a:t>):</a:t>
              </a:r>
            </a:p>
            <a:p>
              <a:r>
                <a:rPr lang="en-US" dirty="0"/>
                <a:t>     </a:t>
              </a:r>
              <a:r>
                <a:rPr lang="en-US" dirty="0" err="1"/>
                <a:t>sum_vals</a:t>
              </a:r>
              <a:r>
                <a:rPr lang="en-US" dirty="0"/>
                <a:t> = </a:t>
              </a:r>
              <a:r>
                <a:rPr lang="en-US" dirty="0" err="1"/>
                <a:t>a+b+c</a:t>
              </a:r>
              <a:endParaRPr lang="en-US" dirty="0"/>
            </a:p>
            <a:p>
              <a:r>
                <a:rPr lang="en-US" dirty="0"/>
                <a:t>     </a:t>
              </a:r>
              <a:r>
                <a:rPr lang="en-US" dirty="0">
                  <a:solidFill>
                    <a:srgbClr val="815483"/>
                  </a:solidFill>
                </a:rPr>
                <a:t>return</a:t>
              </a:r>
              <a:r>
                <a:rPr lang="en-US" dirty="0"/>
                <a:t> </a:t>
              </a:r>
              <a:r>
                <a:rPr lang="en-US" dirty="0" err="1"/>
                <a:t>sum_vals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result = </a:t>
              </a:r>
              <a:r>
                <a:rPr lang="en-US" dirty="0" err="1"/>
                <a:t>sum_values</a:t>
              </a:r>
              <a:r>
                <a:rPr lang="en-US" dirty="0"/>
                <a:t>(2,5,3)</a:t>
              </a:r>
            </a:p>
            <a:p>
              <a:r>
                <a:rPr lang="en-US" dirty="0"/>
                <a:t>print(result)</a:t>
              </a: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D10B9603-777C-0C67-ECD7-FFD21F2CD370}"/>
                </a:ext>
              </a:extLst>
            </p:cNvPr>
            <p:cNvSpPr/>
            <p:nvPr/>
          </p:nvSpPr>
          <p:spPr>
            <a:xfrm>
              <a:off x="2533338" y="1739675"/>
              <a:ext cx="3936420" cy="367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1B2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92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92-16CC-DF9B-8B60-32DF9111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EE5B6-1B7C-52A8-5684-5061E517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11" y="944880"/>
            <a:ext cx="6001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Modules are files containing Python code that can be imported into other programs.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DA5EC3-EB91-54A0-F08B-C51FD12B8151}"/>
              </a:ext>
            </a:extLst>
          </p:cNvPr>
          <p:cNvGrpSpPr/>
          <p:nvPr/>
        </p:nvGrpSpPr>
        <p:grpSpPr>
          <a:xfrm>
            <a:off x="2963554" y="1837033"/>
            <a:ext cx="3077482" cy="1603209"/>
            <a:chOff x="2533338" y="1739597"/>
            <a:chExt cx="3936420" cy="13712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2AA70D-17A4-6FEF-7C07-43CE567D49DB}"/>
                </a:ext>
              </a:extLst>
            </p:cNvPr>
            <p:cNvSpPr/>
            <p:nvPr/>
          </p:nvSpPr>
          <p:spPr>
            <a:xfrm>
              <a:off x="2533338" y="1739597"/>
              <a:ext cx="3936420" cy="1371227"/>
            </a:xfrm>
            <a:prstGeom prst="roundRect">
              <a:avLst/>
            </a:prstGeom>
            <a:solidFill>
              <a:srgbClr val="B5E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815483"/>
                  </a:solidFill>
                </a:rPr>
                <a:t>\</a:t>
              </a:r>
            </a:p>
            <a:p>
              <a:r>
                <a:rPr lang="en-US" dirty="0">
                  <a:solidFill>
                    <a:srgbClr val="815483"/>
                  </a:solidFill>
                </a:rPr>
                <a:t>from</a:t>
              </a:r>
              <a:r>
                <a:rPr lang="en-US" dirty="0">
                  <a:solidFill>
                    <a:srgbClr val="00B0F0"/>
                  </a:solidFill>
                </a:rPr>
                <a:t> math </a:t>
              </a:r>
              <a:r>
                <a:rPr lang="en-US" dirty="0">
                  <a:solidFill>
                    <a:srgbClr val="815483"/>
                  </a:solidFill>
                </a:rPr>
                <a:t>import</a:t>
              </a:r>
              <a:r>
                <a:rPr lang="en-US" dirty="0">
                  <a:solidFill>
                    <a:srgbClr val="00B0F0"/>
                  </a:solidFill>
                </a:rPr>
                <a:t> sqrt</a:t>
              </a:r>
            </a:p>
            <a:p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dirty="0">
                  <a:solidFill>
                    <a:srgbClr val="815483"/>
                  </a:solidFill>
                </a:rPr>
                <a:t>print</a:t>
              </a:r>
              <a:r>
                <a:rPr lang="en-US" dirty="0">
                  <a:solidFill>
                    <a:srgbClr val="00B0F0"/>
                  </a:solidFill>
                </a:rPr>
                <a:t>(sqrt(16))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Output: 4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F6A7B3CB-F19C-C542-D947-C97BD3EEA5F1}"/>
                </a:ext>
              </a:extLst>
            </p:cNvPr>
            <p:cNvSpPr/>
            <p:nvPr/>
          </p:nvSpPr>
          <p:spPr>
            <a:xfrm>
              <a:off x="2533338" y="1739675"/>
              <a:ext cx="3936420" cy="367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1B2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Modules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59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909342-1CD2-E046-3CF1-03D7CD476142}"/>
              </a:ext>
            </a:extLst>
          </p:cNvPr>
          <p:cNvGrpSpPr/>
          <p:nvPr/>
        </p:nvGrpSpPr>
        <p:grpSpPr>
          <a:xfrm>
            <a:off x="2294753" y="2196162"/>
            <a:ext cx="360" cy="360"/>
            <a:chOff x="2294753" y="21961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F1E00B4-437B-CBCB-DBAA-2DA5C776B614}"/>
                    </a:ext>
                  </a:extLst>
                </p14:cNvPr>
                <p14:cNvContentPartPr/>
                <p14:nvPr/>
              </p14:nvContentPartPr>
              <p14:xfrm>
                <a:off x="2294753" y="2196162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F1E00B4-437B-CBCB-DBAA-2DA5C776B6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8633" y="21900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3687A1-E63A-2277-445B-DEC41312DB24}"/>
                    </a:ext>
                  </a:extLst>
                </p14:cNvPr>
                <p14:cNvContentPartPr/>
                <p14:nvPr/>
              </p14:nvContentPartPr>
              <p14:xfrm>
                <a:off x="2294753" y="219616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3687A1-E63A-2277-445B-DEC41312DB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8633" y="21900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208CD6-142C-A1A8-B96B-6133F29B3066}"/>
              </a:ext>
            </a:extLst>
          </p:cNvPr>
          <p:cNvSpPr txBox="1"/>
          <p:nvPr/>
        </p:nvSpPr>
        <p:spPr>
          <a:xfrm>
            <a:off x="1478250" y="1910030"/>
            <a:ext cx="618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Chalkboard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3AF3B-E65F-0A88-5E2B-9DF5792C24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58" t="23345" r="25313" b="24469"/>
          <a:stretch/>
        </p:blipFill>
        <p:spPr>
          <a:xfrm>
            <a:off x="7926266" y="59427"/>
            <a:ext cx="664449" cy="649233"/>
          </a:xfrm>
          <a:prstGeom prst="ellipse">
            <a:avLst/>
          </a:prstGeom>
        </p:spPr>
      </p:pic>
      <p:pic>
        <p:nvPicPr>
          <p:cNvPr id="10" name="Picture 9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A02BA571-C3C8-F3E6-B3AE-EC4FC9B41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38" y="59427"/>
            <a:ext cx="655082" cy="6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00CEA-87C0-267F-B1D9-AC2A8F25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0" y="356520"/>
            <a:ext cx="5992500" cy="58836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Chalkboard"/>
              </a:rPr>
              <a:t>What is </a:t>
            </a:r>
            <a:r>
              <a:rPr lang="en-US" sz="3200" b="1" dirty="0" err="1">
                <a:solidFill>
                  <a:schemeClr val="tx1"/>
                </a:solidFill>
                <a:latin typeface="Chalkboard"/>
              </a:rPr>
              <a:t>Pyhton</a:t>
            </a:r>
            <a:r>
              <a:rPr lang="en-US" sz="3200" b="1" dirty="0">
                <a:solidFill>
                  <a:schemeClr val="tx1"/>
                </a:solidFill>
                <a:latin typeface="Chalkboard"/>
              </a:rPr>
              <a:t>?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4DCA5-6C6E-894F-C96A-5662F0BAC69C}"/>
              </a:ext>
            </a:extLst>
          </p:cNvPr>
          <p:cNvSpPr txBox="1"/>
          <p:nvPr/>
        </p:nvSpPr>
        <p:spPr>
          <a:xfrm>
            <a:off x="1460810" y="1775785"/>
            <a:ext cx="6449122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Python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is a most popular, </a:t>
            </a:r>
            <a:r>
              <a:rPr lang="en-US" b="1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high-level 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(a language that is understandable for humans) language, created by Guido van Rossum and released in 1991. It is interpreted programming language (a language that directly converts human-written code into machine code) that focuses on code readability. It is famous among programmers for its </a:t>
            </a:r>
            <a:r>
              <a:rPr lang="en-US" b="1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clear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and </a:t>
            </a:r>
            <a:r>
              <a:rPr lang="en-US" b="1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simple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syntax, which makes it </a:t>
            </a:r>
            <a:r>
              <a:rPr lang="en-US" b="1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easy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to read and </a:t>
            </a:r>
            <a:r>
              <a:rPr lang="en-US" b="1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understand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54623-2B83-6BE8-35E0-CE03537A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38" y="143684"/>
            <a:ext cx="588361" cy="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8C69-C487-40EE-8E58-8F0D5FCA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E589-F8ED-4B4E-248E-E42D261C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93" y="3575679"/>
            <a:ext cx="1211301" cy="12113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3CA91D-88D7-952F-0164-9B11319EE229}"/>
              </a:ext>
            </a:extLst>
          </p:cNvPr>
          <p:cNvGrpSpPr/>
          <p:nvPr/>
        </p:nvGrpSpPr>
        <p:grpSpPr>
          <a:xfrm>
            <a:off x="2603790" y="1739597"/>
            <a:ext cx="3936420" cy="1664305"/>
            <a:chOff x="2533338" y="1739597"/>
            <a:chExt cx="3936420" cy="166430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2124768-7DD6-94C5-CA73-1A2F5A05C8E2}"/>
                </a:ext>
              </a:extLst>
            </p:cNvPr>
            <p:cNvSpPr/>
            <p:nvPr/>
          </p:nvSpPr>
          <p:spPr>
            <a:xfrm>
              <a:off x="2533338" y="1739597"/>
              <a:ext cx="3936420" cy="1664305"/>
            </a:xfrm>
            <a:prstGeom prst="roundRect">
              <a:avLst/>
            </a:prstGeom>
            <a:solidFill>
              <a:srgbClr val="B5E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C4712705-270D-D6A2-FCF4-273E8ABE5A3A}"/>
                </a:ext>
              </a:extLst>
            </p:cNvPr>
            <p:cNvSpPr/>
            <p:nvPr/>
          </p:nvSpPr>
          <p:spPr>
            <a:xfrm>
              <a:off x="2533338" y="1739675"/>
              <a:ext cx="3936420" cy="367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1B2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27E671D-0492-E01C-77CF-4AD85E3D5773}"/>
              </a:ext>
            </a:extLst>
          </p:cNvPr>
          <p:cNvSpPr txBox="1">
            <a:spLocks/>
          </p:cNvSpPr>
          <p:nvPr/>
        </p:nvSpPr>
        <p:spPr>
          <a:xfrm>
            <a:off x="2954845" y="2108858"/>
            <a:ext cx="3234310" cy="113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1" i="0" u="none" strike="noStrike" cap="none">
                <a:solidFill>
                  <a:schemeClr val="dk1"/>
                </a:solidFill>
                <a:latin typeface="Chalkboard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     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416328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3EF1-42D1-E761-64CC-A7EE6A15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FFFFFF"/>
                </a:solidFill>
                <a:effectLst/>
              </a:rPr>
              <a:t>Python Variables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08256-2B3B-7BF5-D589-48FC2042A112}"/>
              </a:ext>
            </a:extLst>
          </p:cNvPr>
          <p:cNvSpPr/>
          <p:nvPr/>
        </p:nvSpPr>
        <p:spPr>
          <a:xfrm>
            <a:off x="679674" y="1724182"/>
            <a:ext cx="3069153" cy="820729"/>
          </a:xfrm>
          <a:prstGeom prst="roundRect">
            <a:avLst/>
          </a:prstGeom>
          <a:solidFill>
            <a:srgbClr val="815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“Hala Ahmed"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my_box</a:t>
            </a:r>
            <a:r>
              <a:rPr lang="en-US" dirty="0">
                <a:solidFill>
                  <a:schemeClr val="tx1"/>
                </a:solidFill>
              </a:rPr>
              <a:t>)  </a:t>
            </a:r>
          </a:p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B050"/>
                </a:solidFill>
              </a:rPr>
              <a:t>Hala Ahmed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323697-B5CE-C54D-3F65-9C73B77091B6}"/>
              </a:ext>
            </a:extLst>
          </p:cNvPr>
          <p:cNvSpPr/>
          <p:nvPr/>
        </p:nvSpPr>
        <p:spPr>
          <a:xfrm>
            <a:off x="679673" y="2719055"/>
            <a:ext cx="3069153" cy="820729"/>
          </a:xfrm>
          <a:prstGeom prst="roundRect">
            <a:avLst/>
          </a:prstGeom>
          <a:solidFill>
            <a:srgbClr val="81B2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age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14</a:t>
            </a:r>
          </a:p>
          <a:p>
            <a:r>
              <a:rPr lang="en-US" dirty="0">
                <a:solidFill>
                  <a:schemeClr val="tx1"/>
                </a:solidFill>
              </a:rPr>
              <a:t>print(age)  </a:t>
            </a:r>
          </a:p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9CC67E-D69D-79CF-9DDE-A8613DC7460A}"/>
              </a:ext>
            </a:extLst>
          </p:cNvPr>
          <p:cNvSpPr/>
          <p:nvPr/>
        </p:nvSpPr>
        <p:spPr>
          <a:xfrm>
            <a:off x="679673" y="3642956"/>
            <a:ext cx="3069153" cy="820729"/>
          </a:xfrm>
          <a:prstGeom prst="roundRect">
            <a:avLst/>
          </a:prstGeom>
          <a:solidFill>
            <a:srgbClr val="4336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my_message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"Hello, " + "World!" 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my_message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B050"/>
                </a:solidFill>
              </a:rPr>
              <a:t>Hello, world!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E2C7BF-015A-3F38-10CD-D30B7324950B}"/>
              </a:ext>
            </a:extLst>
          </p:cNvPr>
          <p:cNvSpPr/>
          <p:nvPr/>
        </p:nvSpPr>
        <p:spPr>
          <a:xfrm>
            <a:off x="4049354" y="1723220"/>
            <a:ext cx="4592473" cy="2812400"/>
          </a:xfrm>
          <a:prstGeom prst="roundRect">
            <a:avLst/>
          </a:prstGeom>
          <a:solidFill>
            <a:srgbClr val="F382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Python variable name: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Must start with a </a:t>
            </a:r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letter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or the underscore character.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Cannot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start with a </a:t>
            </a:r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number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Can only contain alpha-numeric characters and underscores (A-z, 0-9, and _ 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They are case-sensitive (name, Name, and NAME are three different variables).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The reserved words (keywords) in Python cannot be used to name the variable in Python.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7626C-84B0-5828-472E-BCDE054F6C6E}"/>
              </a:ext>
            </a:extLst>
          </p:cNvPr>
          <p:cNvSpPr txBox="1"/>
          <p:nvPr/>
        </p:nvSpPr>
        <p:spPr>
          <a:xfrm>
            <a:off x="1103560" y="1385628"/>
            <a:ext cx="212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B47C6-749C-22D1-197A-2DF737C3DD68}"/>
              </a:ext>
            </a:extLst>
          </p:cNvPr>
          <p:cNvSpPr txBox="1"/>
          <p:nvPr/>
        </p:nvSpPr>
        <p:spPr>
          <a:xfrm>
            <a:off x="5177250" y="1384666"/>
            <a:ext cx="212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5025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AFA-36D2-B31D-1D8B-372988FC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7502C-48D3-74E9-D940-E75F6F2A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61764"/>
              </p:ext>
            </p:extLst>
          </p:nvPr>
        </p:nvGraphicFramePr>
        <p:xfrm>
          <a:off x="1762235" y="1491626"/>
          <a:ext cx="5619530" cy="2503256"/>
        </p:xfrm>
        <a:graphic>
          <a:graphicData uri="http://schemas.openxmlformats.org/drawingml/2006/table">
            <a:tbl>
              <a:tblPr firstRow="1" bandRow="1">
                <a:tableStyleId>{03BC3E09-1DC1-43E8-85B7-931DFE6086EA}</a:tableStyleId>
              </a:tblPr>
              <a:tblGrid>
                <a:gridCol w="1123906">
                  <a:extLst>
                    <a:ext uri="{9D8B030D-6E8A-4147-A177-3AD203B41FA5}">
                      <a16:colId xmlns:a16="http://schemas.microsoft.com/office/drawing/2014/main" val="2878623069"/>
                    </a:ext>
                  </a:extLst>
                </a:gridCol>
                <a:gridCol w="1123906">
                  <a:extLst>
                    <a:ext uri="{9D8B030D-6E8A-4147-A177-3AD203B41FA5}">
                      <a16:colId xmlns:a16="http://schemas.microsoft.com/office/drawing/2014/main" val="952483655"/>
                    </a:ext>
                  </a:extLst>
                </a:gridCol>
                <a:gridCol w="1123906">
                  <a:extLst>
                    <a:ext uri="{9D8B030D-6E8A-4147-A177-3AD203B41FA5}">
                      <a16:colId xmlns:a16="http://schemas.microsoft.com/office/drawing/2014/main" val="1327032553"/>
                    </a:ext>
                  </a:extLst>
                </a:gridCol>
                <a:gridCol w="1123906">
                  <a:extLst>
                    <a:ext uri="{9D8B030D-6E8A-4147-A177-3AD203B41FA5}">
                      <a16:colId xmlns:a16="http://schemas.microsoft.com/office/drawing/2014/main" val="2893217936"/>
                    </a:ext>
                  </a:extLst>
                </a:gridCol>
                <a:gridCol w="1123906">
                  <a:extLst>
                    <a:ext uri="{9D8B030D-6E8A-4147-A177-3AD203B41FA5}">
                      <a16:colId xmlns:a16="http://schemas.microsoft.com/office/drawing/2014/main" val="1801398151"/>
                    </a:ext>
                  </a:extLst>
                </a:gridCol>
              </a:tblGrid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await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else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from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with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38650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pass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None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import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nonlocal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async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47084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except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while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elif</a:t>
                      </a:r>
                      <a:endParaRPr lang="en-US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95916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raise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class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assert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if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71551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finally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return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and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del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yield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68047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continue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for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lambda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global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Or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540041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try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as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def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not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is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4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41CB-9415-0539-DFF9-BE647D8A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chemeClr val="tx1"/>
                </a:solidFill>
                <a:effectLst/>
              </a:rPr>
              <a:t>Python Datatypes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99F33-68A8-04C8-6CDF-0824A95F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30" y="2505444"/>
            <a:ext cx="1265031" cy="125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0F88D7-9ED5-8F13-D53C-7DDB0C19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46" y="1931290"/>
            <a:ext cx="1165105" cy="1157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955B9-C3B6-91FE-8DF4-18F29075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87811">
            <a:off x="857915" y="3146504"/>
            <a:ext cx="1361322" cy="1352814"/>
          </a:xfrm>
          <a:prstGeom prst="rect">
            <a:avLst/>
          </a:prstGeom>
        </p:spPr>
      </p:pic>
      <p:pic>
        <p:nvPicPr>
          <p:cNvPr id="12" name="Picture 11" descr="A purple circle with white border&#10;&#10;Description automatically generated">
            <a:extLst>
              <a:ext uri="{FF2B5EF4-FFF2-40B4-BE49-F238E27FC236}">
                <a16:creationId xmlns:a16="http://schemas.microsoft.com/office/drawing/2014/main" id="{14CFF469-25A0-76E9-D377-9DAF116F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731" y="1566098"/>
            <a:ext cx="571667" cy="56725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D4B7E-E47F-409B-9BE3-221B34A16C55}"/>
              </a:ext>
            </a:extLst>
          </p:cNvPr>
          <p:cNvGrpSpPr/>
          <p:nvPr/>
        </p:nvGrpSpPr>
        <p:grpSpPr>
          <a:xfrm>
            <a:off x="912928" y="1231716"/>
            <a:ext cx="3755282" cy="1257124"/>
            <a:chOff x="2325849" y="2114637"/>
            <a:chExt cx="3755282" cy="1257124"/>
          </a:xfrm>
        </p:grpSpPr>
        <p:sp>
          <p:nvSpPr>
            <p:cNvPr id="5" name="Flowchart: Stored Data 4">
              <a:extLst>
                <a:ext uri="{FF2B5EF4-FFF2-40B4-BE49-F238E27FC236}">
                  <a16:creationId xmlns:a16="http://schemas.microsoft.com/office/drawing/2014/main" id="{D37E5C8F-6389-2C5D-6CFE-76DAF1F78E4A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F1E627-5B80-B08F-A62C-61327166A51E}"/>
                </a:ext>
              </a:extLst>
            </p:cNvPr>
            <p:cNvGrpSpPr/>
            <p:nvPr/>
          </p:nvGrpSpPr>
          <p:grpSpPr>
            <a:xfrm>
              <a:off x="2325849" y="2114637"/>
              <a:ext cx="3755282" cy="1257124"/>
              <a:chOff x="2325849" y="2114637"/>
              <a:chExt cx="3755282" cy="12571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29D1910-FFEC-ECEF-238C-25544A6A0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849" y="2114637"/>
                <a:ext cx="1265031" cy="1257124"/>
              </a:xfrm>
              <a:prstGeom prst="rect">
                <a:avLst/>
              </a:prstGeom>
            </p:spPr>
          </p:pic>
          <p:sp>
            <p:nvSpPr>
              <p:cNvPr id="13" name="Flowchart: Stored Data 12">
                <a:extLst>
                  <a:ext uri="{FF2B5EF4-FFF2-40B4-BE49-F238E27FC236}">
                    <a16:creationId xmlns:a16="http://schemas.microsoft.com/office/drawing/2014/main" id="{8A0678C3-11D4-A8BD-9505-BF6358F12F6C}"/>
                  </a:ext>
                </a:extLst>
              </p:cNvPr>
              <p:cNvSpPr/>
              <p:nvPr/>
            </p:nvSpPr>
            <p:spPr>
              <a:xfrm flipH="1">
                <a:off x="3271022" y="2449019"/>
                <a:ext cx="2810109" cy="588360"/>
              </a:xfrm>
              <a:prstGeom prst="flowChartOnlineStorage">
                <a:avLst/>
              </a:prstGeom>
              <a:solidFill>
                <a:srgbClr val="4336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 = ‘Salam’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FFB0A2-A63F-0B6E-827E-303344B730C8}"/>
              </a:ext>
            </a:extLst>
          </p:cNvPr>
          <p:cNvGrpSpPr/>
          <p:nvPr/>
        </p:nvGrpSpPr>
        <p:grpSpPr>
          <a:xfrm>
            <a:off x="1699660" y="2223366"/>
            <a:ext cx="2981093" cy="588360"/>
            <a:chOff x="3100038" y="2449019"/>
            <a:chExt cx="2981093" cy="588360"/>
          </a:xfrm>
        </p:grpSpPr>
        <p:sp>
          <p:nvSpPr>
            <p:cNvPr id="24" name="Flowchart: Stored Data 23">
              <a:extLst>
                <a:ext uri="{FF2B5EF4-FFF2-40B4-BE49-F238E27FC236}">
                  <a16:creationId xmlns:a16="http://schemas.microsoft.com/office/drawing/2014/main" id="{F99F2276-F28D-A486-2A8F-4167D269FD61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9689E3E0-7D09-89F2-4C84-A6980C39640D}"/>
                </a:ext>
              </a:extLst>
            </p:cNvPr>
            <p:cNvSpPr/>
            <p:nvPr/>
          </p:nvSpPr>
          <p:spPr>
            <a:xfrm flipH="1">
              <a:off x="3271022" y="2449019"/>
              <a:ext cx="2810109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 = 12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8B5523-B4B2-8BB1-602E-8C8B265F7670}"/>
              </a:ext>
            </a:extLst>
          </p:cNvPr>
          <p:cNvGrpSpPr/>
          <p:nvPr/>
        </p:nvGrpSpPr>
        <p:grpSpPr>
          <a:xfrm>
            <a:off x="1699660" y="2861248"/>
            <a:ext cx="2981093" cy="588360"/>
            <a:chOff x="3100038" y="2449019"/>
            <a:chExt cx="2981093" cy="588360"/>
          </a:xfrm>
        </p:grpSpPr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92FE0C63-D0EB-7335-B1AC-078252B0DF3F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Stored Data 31">
              <a:extLst>
                <a:ext uri="{FF2B5EF4-FFF2-40B4-BE49-F238E27FC236}">
                  <a16:creationId xmlns:a16="http://schemas.microsoft.com/office/drawing/2014/main" id="{3EB6575C-AE69-E887-35CB-172DA7D76584}"/>
                </a:ext>
              </a:extLst>
            </p:cNvPr>
            <p:cNvSpPr/>
            <p:nvPr/>
          </p:nvSpPr>
          <p:spPr>
            <a:xfrm flipH="1">
              <a:off x="3271022" y="2449019"/>
              <a:ext cx="2810109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hight</a:t>
              </a:r>
              <a:r>
                <a:rPr lang="en-US" dirty="0">
                  <a:solidFill>
                    <a:schemeClr val="tx1"/>
                  </a:solidFill>
                </a:rPr>
                <a:t> = 1.4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F6EA7B-3998-F741-64FB-1A944703DC1D}"/>
              </a:ext>
            </a:extLst>
          </p:cNvPr>
          <p:cNvGrpSpPr/>
          <p:nvPr/>
        </p:nvGrpSpPr>
        <p:grpSpPr>
          <a:xfrm>
            <a:off x="1687117" y="3521852"/>
            <a:ext cx="2981093" cy="568360"/>
            <a:chOff x="3100038" y="2449019"/>
            <a:chExt cx="2981093" cy="588360"/>
          </a:xfrm>
        </p:grpSpPr>
        <p:sp>
          <p:nvSpPr>
            <p:cNvPr id="34" name="Flowchart: Stored Data 33">
              <a:extLst>
                <a:ext uri="{FF2B5EF4-FFF2-40B4-BE49-F238E27FC236}">
                  <a16:creationId xmlns:a16="http://schemas.microsoft.com/office/drawing/2014/main" id="{26F5B16B-4E1E-F0A6-274F-EEA2A90171F4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Stored Data 36">
              <a:extLst>
                <a:ext uri="{FF2B5EF4-FFF2-40B4-BE49-F238E27FC236}">
                  <a16:creationId xmlns:a16="http://schemas.microsoft.com/office/drawing/2014/main" id="{81C76B00-C90F-C9A9-5C94-893F7BC330BD}"/>
                </a:ext>
              </a:extLst>
            </p:cNvPr>
            <p:cNvSpPr/>
            <p:nvPr/>
          </p:nvSpPr>
          <p:spPr>
            <a:xfrm flipH="1">
              <a:off x="3271022" y="2449019"/>
              <a:ext cx="2810109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Is_it_girl</a:t>
              </a:r>
              <a:r>
                <a:rPr lang="en-US" dirty="0">
                  <a:solidFill>
                    <a:schemeClr val="tx1"/>
                  </a:solidFill>
                </a:rPr>
                <a:t> = True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253B02-F654-B5D7-FD1A-B54F57753B63}"/>
              </a:ext>
            </a:extLst>
          </p:cNvPr>
          <p:cNvGrpSpPr/>
          <p:nvPr/>
        </p:nvGrpSpPr>
        <p:grpSpPr>
          <a:xfrm>
            <a:off x="5634239" y="1548201"/>
            <a:ext cx="2981093" cy="588360"/>
            <a:chOff x="3100038" y="2449019"/>
            <a:chExt cx="2981093" cy="588360"/>
          </a:xfrm>
        </p:grpSpPr>
        <p:sp>
          <p:nvSpPr>
            <p:cNvPr id="39" name="Flowchart: Stored Data 38">
              <a:extLst>
                <a:ext uri="{FF2B5EF4-FFF2-40B4-BE49-F238E27FC236}">
                  <a16:creationId xmlns:a16="http://schemas.microsoft.com/office/drawing/2014/main" id="{1B402C65-C3D0-FC72-CC3B-DFB3274D99A0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Stored Data 41">
              <a:extLst>
                <a:ext uri="{FF2B5EF4-FFF2-40B4-BE49-F238E27FC236}">
                  <a16:creationId xmlns:a16="http://schemas.microsoft.com/office/drawing/2014/main" id="{9100E564-C2D3-93C6-A211-29B1DFA4B5E9}"/>
                </a:ext>
              </a:extLst>
            </p:cNvPr>
            <p:cNvSpPr/>
            <p:nvPr/>
          </p:nvSpPr>
          <p:spPr>
            <a:xfrm flipH="1">
              <a:off x="3271022" y="2449019"/>
              <a:ext cx="2810109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F08D37-4BFC-46B6-2085-70B86387E482}"/>
              </a:ext>
            </a:extLst>
          </p:cNvPr>
          <p:cNvGrpSpPr/>
          <p:nvPr/>
        </p:nvGrpSpPr>
        <p:grpSpPr>
          <a:xfrm>
            <a:off x="5646782" y="2205469"/>
            <a:ext cx="2981093" cy="588360"/>
            <a:chOff x="3100038" y="2449019"/>
            <a:chExt cx="2981093" cy="588360"/>
          </a:xfrm>
        </p:grpSpPr>
        <p:sp>
          <p:nvSpPr>
            <p:cNvPr id="44" name="Flowchart: Stored Data 43">
              <a:extLst>
                <a:ext uri="{FF2B5EF4-FFF2-40B4-BE49-F238E27FC236}">
                  <a16:creationId xmlns:a16="http://schemas.microsoft.com/office/drawing/2014/main" id="{0BA7A789-12E5-F091-55D7-A532F79972D7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Stored Data 46">
              <a:extLst>
                <a:ext uri="{FF2B5EF4-FFF2-40B4-BE49-F238E27FC236}">
                  <a16:creationId xmlns:a16="http://schemas.microsoft.com/office/drawing/2014/main" id="{8AD934AB-E9A0-C233-F092-1321D602F98B}"/>
                </a:ext>
              </a:extLst>
            </p:cNvPr>
            <p:cNvSpPr/>
            <p:nvPr/>
          </p:nvSpPr>
          <p:spPr>
            <a:xfrm flipH="1">
              <a:off x="3271022" y="2449019"/>
              <a:ext cx="2810109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DD17F8-683E-08F9-18E9-5FABB6769099}"/>
              </a:ext>
            </a:extLst>
          </p:cNvPr>
          <p:cNvGrpSpPr/>
          <p:nvPr/>
        </p:nvGrpSpPr>
        <p:grpSpPr>
          <a:xfrm>
            <a:off x="4860050" y="3149573"/>
            <a:ext cx="3755282" cy="1257124"/>
            <a:chOff x="2325849" y="2114637"/>
            <a:chExt cx="3755282" cy="1257124"/>
          </a:xfrm>
        </p:grpSpPr>
        <p:sp>
          <p:nvSpPr>
            <p:cNvPr id="49" name="Flowchart: Stored Data 48">
              <a:extLst>
                <a:ext uri="{FF2B5EF4-FFF2-40B4-BE49-F238E27FC236}">
                  <a16:creationId xmlns:a16="http://schemas.microsoft.com/office/drawing/2014/main" id="{31EBA309-0065-CDED-0598-33B71D776AB1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623213C-DF5B-A5AB-B4AB-CF03C855AB3A}"/>
                </a:ext>
              </a:extLst>
            </p:cNvPr>
            <p:cNvGrpSpPr/>
            <p:nvPr/>
          </p:nvGrpSpPr>
          <p:grpSpPr>
            <a:xfrm>
              <a:off x="2325849" y="2114637"/>
              <a:ext cx="3755282" cy="1257124"/>
              <a:chOff x="2325849" y="2114637"/>
              <a:chExt cx="3755282" cy="1257124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94BA7416-D438-CDCB-86CC-31BC233B1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849" y="2114637"/>
                <a:ext cx="1265031" cy="1257124"/>
              </a:xfrm>
              <a:prstGeom prst="rect">
                <a:avLst/>
              </a:prstGeom>
            </p:spPr>
          </p:pic>
          <p:sp>
            <p:nvSpPr>
              <p:cNvPr id="52" name="Flowchart: Stored Data 51">
                <a:extLst>
                  <a:ext uri="{FF2B5EF4-FFF2-40B4-BE49-F238E27FC236}">
                    <a16:creationId xmlns:a16="http://schemas.microsoft.com/office/drawing/2014/main" id="{D81D0554-2023-BDBB-376F-EB3C811D88EC}"/>
                  </a:ext>
                </a:extLst>
              </p:cNvPr>
              <p:cNvSpPr/>
              <p:nvPr/>
            </p:nvSpPr>
            <p:spPr>
              <a:xfrm flipH="1">
                <a:off x="3271022" y="2449019"/>
                <a:ext cx="2810109" cy="588360"/>
              </a:xfrm>
              <a:prstGeom prst="flowChartOnlineStorage">
                <a:avLst/>
              </a:prstGeom>
              <a:solidFill>
                <a:srgbClr val="4336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02852-4715-1AAD-8CD3-A752C504C514}"/>
              </a:ext>
            </a:extLst>
          </p:cNvPr>
          <p:cNvGrpSpPr/>
          <p:nvPr/>
        </p:nvGrpSpPr>
        <p:grpSpPr>
          <a:xfrm>
            <a:off x="5634239" y="2834031"/>
            <a:ext cx="2981093" cy="588360"/>
            <a:chOff x="3100038" y="2449019"/>
            <a:chExt cx="2981093" cy="588360"/>
          </a:xfrm>
        </p:grpSpPr>
        <p:sp>
          <p:nvSpPr>
            <p:cNvPr id="54" name="Flowchart: Stored Data 53">
              <a:extLst>
                <a:ext uri="{FF2B5EF4-FFF2-40B4-BE49-F238E27FC236}">
                  <a16:creationId xmlns:a16="http://schemas.microsoft.com/office/drawing/2014/main" id="{F193385D-2C7F-28A9-D3C9-2804BB594BF2}"/>
                </a:ext>
              </a:extLst>
            </p:cNvPr>
            <p:cNvSpPr/>
            <p:nvPr/>
          </p:nvSpPr>
          <p:spPr>
            <a:xfrm flipH="1">
              <a:off x="3100038" y="2449019"/>
              <a:ext cx="1196897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Flowchart: Stored Data 56">
              <a:extLst>
                <a:ext uri="{FF2B5EF4-FFF2-40B4-BE49-F238E27FC236}">
                  <a16:creationId xmlns:a16="http://schemas.microsoft.com/office/drawing/2014/main" id="{9F676873-7154-98D3-0E38-4CFF88920DDC}"/>
                </a:ext>
              </a:extLst>
            </p:cNvPr>
            <p:cNvSpPr/>
            <p:nvPr/>
          </p:nvSpPr>
          <p:spPr>
            <a:xfrm flipH="1">
              <a:off x="3271022" y="2449019"/>
              <a:ext cx="2810109" cy="588360"/>
            </a:xfrm>
            <a:prstGeom prst="flowChartOnlineStorage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B1E7C5B-AB0E-1DB3-6635-437E0620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881565"/>
            <a:ext cx="1265031" cy="12571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164495-8F37-0333-80ED-A7C36975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44" y="2523416"/>
            <a:ext cx="1246947" cy="12391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11DB1F4-A4DD-5071-090C-98E5A92BA504}"/>
              </a:ext>
            </a:extLst>
          </p:cNvPr>
          <p:cNvSpPr txBox="1"/>
          <p:nvPr/>
        </p:nvSpPr>
        <p:spPr>
          <a:xfrm>
            <a:off x="1158070" y="3648368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Boolean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1E61C-67C2-5858-3EDF-68EFD38D1AC1}"/>
              </a:ext>
            </a:extLst>
          </p:cNvPr>
          <p:cNvSpPr txBox="1"/>
          <p:nvPr/>
        </p:nvSpPr>
        <p:spPr>
          <a:xfrm>
            <a:off x="1141397" y="1712049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String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633422-121B-44BF-4EDB-13B2ADA6022A}"/>
              </a:ext>
            </a:extLst>
          </p:cNvPr>
          <p:cNvSpPr txBox="1"/>
          <p:nvPr/>
        </p:nvSpPr>
        <p:spPr>
          <a:xfrm>
            <a:off x="1134807" y="2355259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Integer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EAA502-77C6-C59D-1049-66C725B6076E}"/>
              </a:ext>
            </a:extLst>
          </p:cNvPr>
          <p:cNvSpPr txBox="1"/>
          <p:nvPr/>
        </p:nvSpPr>
        <p:spPr>
          <a:xfrm>
            <a:off x="1111841" y="2994970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8BA805-0E67-A833-7396-0885161A7F4B}"/>
              </a:ext>
            </a:extLst>
          </p:cNvPr>
          <p:cNvSpPr txBox="1"/>
          <p:nvPr/>
        </p:nvSpPr>
        <p:spPr>
          <a:xfrm>
            <a:off x="5118468" y="1718920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List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E3D99A-4B36-EB67-BAD9-7E050470F61B}"/>
              </a:ext>
            </a:extLst>
          </p:cNvPr>
          <p:cNvSpPr txBox="1"/>
          <p:nvPr/>
        </p:nvSpPr>
        <p:spPr>
          <a:xfrm>
            <a:off x="5077197" y="2375714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Tuple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810D3-8E74-6691-5609-939CC9B59C69}"/>
              </a:ext>
            </a:extLst>
          </p:cNvPr>
          <p:cNvSpPr txBox="1"/>
          <p:nvPr/>
        </p:nvSpPr>
        <p:spPr>
          <a:xfrm>
            <a:off x="5092475" y="2984899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Dict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DDFADD-DA94-35ED-DDCC-6CA2B5B58C97}"/>
              </a:ext>
            </a:extLst>
          </p:cNvPr>
          <p:cNvSpPr txBox="1"/>
          <p:nvPr/>
        </p:nvSpPr>
        <p:spPr>
          <a:xfrm>
            <a:off x="5097454" y="3642647"/>
            <a:ext cx="77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7DA6F-5C8B-B51B-1382-4D312D787D0C}"/>
              </a:ext>
            </a:extLst>
          </p:cNvPr>
          <p:cNvSpPr txBox="1"/>
          <p:nvPr/>
        </p:nvSpPr>
        <p:spPr>
          <a:xfrm>
            <a:off x="4924277" y="167547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names = [“Ali”, “Hana”, “Lama”]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13FE7-D97C-8325-8DD2-536082BED244}"/>
              </a:ext>
            </a:extLst>
          </p:cNvPr>
          <p:cNvSpPr txBox="1"/>
          <p:nvPr/>
        </p:nvSpPr>
        <p:spPr>
          <a:xfrm>
            <a:off x="4888913" y="231495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names = (“Ali”, “Hana”, “Lama”)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FB270-16B3-27FE-C732-BA0841333479}"/>
              </a:ext>
            </a:extLst>
          </p:cNvPr>
          <p:cNvSpPr txBox="1"/>
          <p:nvPr/>
        </p:nvSpPr>
        <p:spPr>
          <a:xfrm>
            <a:off x="4888913" y="301408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 = {"name": "Bob", "age": 12}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8B715-D4D8-B912-48D5-3724837FDC6D}"/>
              </a:ext>
            </a:extLst>
          </p:cNvPr>
          <p:cNvSpPr txBox="1"/>
          <p:nvPr/>
        </p:nvSpPr>
        <p:spPr>
          <a:xfrm>
            <a:off x="4936820" y="363146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ages = {14, 12, 13, 11}</a:t>
            </a:r>
          </a:p>
        </p:txBody>
      </p:sp>
    </p:spTree>
    <p:extLst>
      <p:ext uri="{BB962C8B-B14F-4D97-AF65-F5344CB8AC3E}">
        <p14:creationId xmlns:p14="http://schemas.microsoft.com/office/powerpoint/2010/main" val="1688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E969-747C-C863-A741-59E9B823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chemeClr val="tx1"/>
                </a:solidFill>
                <a:effectLst/>
              </a:rPr>
              <a:t>Python Operators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BF66FA-50EB-695F-37D3-9A7E8AF9240F}"/>
              </a:ext>
            </a:extLst>
          </p:cNvPr>
          <p:cNvGrpSpPr/>
          <p:nvPr/>
        </p:nvGrpSpPr>
        <p:grpSpPr>
          <a:xfrm>
            <a:off x="498027" y="1307132"/>
            <a:ext cx="2497873" cy="1945734"/>
            <a:chOff x="1204332" y="1657816"/>
            <a:chExt cx="2497873" cy="1523999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1FE80F3-49BB-A25C-25B1-9D453C14AE8B}"/>
                </a:ext>
              </a:extLst>
            </p:cNvPr>
            <p:cNvSpPr/>
            <p:nvPr/>
          </p:nvSpPr>
          <p:spPr>
            <a:xfrm>
              <a:off x="1204332" y="1657816"/>
              <a:ext cx="2497873" cy="1523999"/>
            </a:xfrm>
            <a:prstGeom prst="round2SameRect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084DABB7-563F-49B6-ED09-A57322BC922B}"/>
                </a:ext>
              </a:extLst>
            </p:cNvPr>
            <p:cNvSpPr/>
            <p:nvPr/>
          </p:nvSpPr>
          <p:spPr>
            <a:xfrm>
              <a:off x="1204332" y="1657816"/>
              <a:ext cx="2497873" cy="2678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82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1" dirty="0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Arithmetic operators</a:t>
              </a:r>
              <a:endParaRPr 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84723-A8E7-EA42-97D4-16827D5F7C18}"/>
              </a:ext>
            </a:extLst>
          </p:cNvPr>
          <p:cNvGrpSpPr/>
          <p:nvPr/>
        </p:nvGrpSpPr>
        <p:grpSpPr>
          <a:xfrm>
            <a:off x="3259811" y="1307132"/>
            <a:ext cx="2497873" cy="1224140"/>
            <a:chOff x="1204332" y="1657816"/>
            <a:chExt cx="2497873" cy="1523999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D651B90E-4E6B-9200-1AFA-F3D47A5E18B7}"/>
                </a:ext>
              </a:extLst>
            </p:cNvPr>
            <p:cNvSpPr/>
            <p:nvPr/>
          </p:nvSpPr>
          <p:spPr>
            <a:xfrm>
              <a:off x="1204332" y="1657816"/>
              <a:ext cx="2497873" cy="1523999"/>
            </a:xfrm>
            <a:prstGeom prst="round2SameRect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C1D0F39F-3090-A9AD-476F-BCE38CBBEC11}"/>
                </a:ext>
              </a:extLst>
            </p:cNvPr>
            <p:cNvSpPr/>
            <p:nvPr/>
          </p:nvSpPr>
          <p:spPr>
            <a:xfrm>
              <a:off x="1204332" y="1657816"/>
              <a:ext cx="2497873" cy="4278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1B2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1" dirty="0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Assignment operators</a:t>
              </a:r>
              <a:endParaRPr 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81959-3034-335B-568D-D0D179915AD3}"/>
              </a:ext>
            </a:extLst>
          </p:cNvPr>
          <p:cNvGrpSpPr/>
          <p:nvPr/>
        </p:nvGrpSpPr>
        <p:grpSpPr>
          <a:xfrm>
            <a:off x="498027" y="3346929"/>
            <a:ext cx="2497873" cy="1639175"/>
            <a:chOff x="1204332" y="1657816"/>
            <a:chExt cx="2497873" cy="1523999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A893A16-F853-C2B9-1A4E-871E252C6526}"/>
                </a:ext>
              </a:extLst>
            </p:cNvPr>
            <p:cNvSpPr/>
            <p:nvPr/>
          </p:nvSpPr>
          <p:spPr>
            <a:xfrm>
              <a:off x="1204332" y="1657816"/>
              <a:ext cx="2497873" cy="1523999"/>
            </a:xfrm>
            <a:prstGeom prst="round2SameRect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 = [12, 13, 14, 15]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A40C5538-746A-7D2C-0A37-388AE396B44D}"/>
                </a:ext>
              </a:extLst>
            </p:cNvPr>
            <p:cNvSpPr/>
            <p:nvPr/>
          </p:nvSpPr>
          <p:spPr>
            <a:xfrm>
              <a:off x="1204332" y="1657816"/>
              <a:ext cx="2497873" cy="3419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5E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0" i="1" dirty="0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Membership operators</a:t>
              </a:r>
              <a:endParaRPr 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1C3BF7-8FD3-4FA6-C3C7-4132DC0A6546}"/>
              </a:ext>
            </a:extLst>
          </p:cNvPr>
          <p:cNvGrpSpPr/>
          <p:nvPr/>
        </p:nvGrpSpPr>
        <p:grpSpPr>
          <a:xfrm>
            <a:off x="6021595" y="1307130"/>
            <a:ext cx="2497874" cy="2635187"/>
            <a:chOff x="1204332" y="1657816"/>
            <a:chExt cx="2497873" cy="1523999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6080812C-A314-2E69-67B4-6D5B40F775B0}"/>
                </a:ext>
              </a:extLst>
            </p:cNvPr>
            <p:cNvSpPr/>
            <p:nvPr/>
          </p:nvSpPr>
          <p:spPr>
            <a:xfrm>
              <a:off x="1204332" y="1657816"/>
              <a:ext cx="2497873" cy="1523999"/>
            </a:xfrm>
            <a:prstGeom prst="round2SameRect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96D4E645-5EB9-4902-A627-D52053FB7CFC}"/>
                </a:ext>
              </a:extLst>
            </p:cNvPr>
            <p:cNvSpPr/>
            <p:nvPr/>
          </p:nvSpPr>
          <p:spPr>
            <a:xfrm>
              <a:off x="1204332" y="1657816"/>
              <a:ext cx="2497873" cy="1997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15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0" i="1" dirty="0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Comparison operators</a:t>
              </a:r>
              <a:endParaRPr 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" name="Picture 22" descr="A purple circle with white border&#10;&#10;Description automatically generated">
            <a:extLst>
              <a:ext uri="{FF2B5EF4-FFF2-40B4-BE49-F238E27FC236}">
                <a16:creationId xmlns:a16="http://schemas.microsoft.com/office/drawing/2014/main" id="{D7F35996-D359-FC81-6A17-FD0C652A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10" y="1375528"/>
            <a:ext cx="252640" cy="2506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F74B3-CE6A-391F-4423-379F1FD2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4" y="3281086"/>
            <a:ext cx="554759" cy="5512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5EDA4A-AD82-451E-D2EC-6FA32EC0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138" y="1202467"/>
            <a:ext cx="554759" cy="5512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61A0D0-A6A3-EF73-56CD-BF5805E5C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78" y="1183689"/>
            <a:ext cx="592062" cy="588362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F8D3A8-28C7-ABA1-81C6-D95D75F96641}"/>
              </a:ext>
            </a:extLst>
          </p:cNvPr>
          <p:cNvSpPr/>
          <p:nvPr/>
        </p:nvSpPr>
        <p:spPr>
          <a:xfrm>
            <a:off x="581479" y="1841454"/>
            <a:ext cx="1097420" cy="348368"/>
          </a:xfrm>
          <a:prstGeom prst="roundRect">
            <a:avLst/>
          </a:prstGeom>
          <a:solidFill>
            <a:srgbClr val="F38281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10+ 20=30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844F0D-49CB-0702-3544-4FD392F2D594}"/>
              </a:ext>
            </a:extLst>
          </p:cNvPr>
          <p:cNvSpPr/>
          <p:nvPr/>
        </p:nvSpPr>
        <p:spPr>
          <a:xfrm>
            <a:off x="1788689" y="1834306"/>
            <a:ext cx="1097420" cy="348368"/>
          </a:xfrm>
          <a:prstGeom prst="roundRect">
            <a:avLst/>
          </a:prstGeom>
          <a:solidFill>
            <a:srgbClr val="F38281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– 4 =8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B6854D-2FD3-9D41-AF70-8675FA653F5F}"/>
              </a:ext>
            </a:extLst>
          </p:cNvPr>
          <p:cNvSpPr/>
          <p:nvPr/>
        </p:nvSpPr>
        <p:spPr>
          <a:xfrm>
            <a:off x="581479" y="2310408"/>
            <a:ext cx="1097420" cy="348368"/>
          </a:xfrm>
          <a:prstGeom prst="roundRect">
            <a:avLst/>
          </a:prstGeom>
          <a:solidFill>
            <a:srgbClr val="F38281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13/4 =3.25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4EB36F-92B6-073D-2E91-13671A2E1442}"/>
              </a:ext>
            </a:extLst>
          </p:cNvPr>
          <p:cNvSpPr/>
          <p:nvPr/>
        </p:nvSpPr>
        <p:spPr>
          <a:xfrm>
            <a:off x="1791068" y="2310408"/>
            <a:ext cx="1097420" cy="348368"/>
          </a:xfrm>
          <a:prstGeom prst="roundRect">
            <a:avLst/>
          </a:prstGeom>
          <a:solidFill>
            <a:srgbClr val="F38281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4 = 12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D939FE2-5064-AC8F-C4F8-ACF96DAC41EA}"/>
              </a:ext>
            </a:extLst>
          </p:cNvPr>
          <p:cNvSpPr/>
          <p:nvPr/>
        </p:nvSpPr>
        <p:spPr>
          <a:xfrm>
            <a:off x="3357772" y="1714138"/>
            <a:ext cx="1097420" cy="321799"/>
          </a:xfrm>
          <a:prstGeom prst="roundRect">
            <a:avLst/>
          </a:prstGeom>
          <a:solidFill>
            <a:srgbClr val="81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= 12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DDCBA0-C149-D06F-8DEC-B701320E19BE}"/>
              </a:ext>
            </a:extLst>
          </p:cNvPr>
          <p:cNvSpPr/>
          <p:nvPr/>
        </p:nvSpPr>
        <p:spPr>
          <a:xfrm>
            <a:off x="4564524" y="1714138"/>
            <a:ext cx="1097420" cy="321799"/>
          </a:xfrm>
          <a:prstGeom prst="roundRect">
            <a:avLst/>
          </a:prstGeom>
          <a:solidFill>
            <a:srgbClr val="81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+= 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0AEA6B-BB83-1C9B-D811-05791026F59E}"/>
              </a:ext>
            </a:extLst>
          </p:cNvPr>
          <p:cNvSpPr/>
          <p:nvPr/>
        </p:nvSpPr>
        <p:spPr>
          <a:xfrm>
            <a:off x="3351958" y="2115717"/>
            <a:ext cx="1097420" cy="321799"/>
          </a:xfrm>
          <a:prstGeom prst="roundRect">
            <a:avLst/>
          </a:prstGeom>
          <a:solidFill>
            <a:srgbClr val="81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*= 11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AAD764-5AA8-325D-E3ED-F14BFA9973AA}"/>
              </a:ext>
            </a:extLst>
          </p:cNvPr>
          <p:cNvSpPr/>
          <p:nvPr/>
        </p:nvSpPr>
        <p:spPr>
          <a:xfrm>
            <a:off x="4564524" y="2123730"/>
            <a:ext cx="1097420" cy="321799"/>
          </a:xfrm>
          <a:prstGeom prst="roundRect">
            <a:avLst/>
          </a:prstGeom>
          <a:solidFill>
            <a:srgbClr val="81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/= 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D849D5-F8C9-6CDF-90B8-42D1C39D3305}"/>
              </a:ext>
            </a:extLst>
          </p:cNvPr>
          <p:cNvSpPr/>
          <p:nvPr/>
        </p:nvSpPr>
        <p:spPr>
          <a:xfrm>
            <a:off x="592573" y="4165149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age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156C2DE-734E-787B-7C97-15B26FA7784B}"/>
              </a:ext>
            </a:extLst>
          </p:cNvPr>
          <p:cNvSpPr/>
          <p:nvPr/>
        </p:nvSpPr>
        <p:spPr>
          <a:xfrm>
            <a:off x="582397" y="4507858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age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24214E-9FA2-A528-B0FF-4A11E2AF4B3C}"/>
              </a:ext>
            </a:extLst>
          </p:cNvPr>
          <p:cNvCxnSpPr/>
          <p:nvPr/>
        </p:nvCxnSpPr>
        <p:spPr>
          <a:xfrm>
            <a:off x="2067765" y="4296818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37CCCA-487B-750D-F84E-C0C491D5AF5B}"/>
              </a:ext>
            </a:extLst>
          </p:cNvPr>
          <p:cNvCxnSpPr/>
          <p:nvPr/>
        </p:nvCxnSpPr>
        <p:spPr>
          <a:xfrm>
            <a:off x="2067765" y="4651351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A4BCFB-5E54-A1BB-70B9-EF721BBCFCD5}"/>
              </a:ext>
            </a:extLst>
          </p:cNvPr>
          <p:cNvSpPr txBox="1"/>
          <p:nvPr/>
        </p:nvSpPr>
        <p:spPr>
          <a:xfrm>
            <a:off x="2398699" y="4150978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F30319-C357-FF5D-ECC2-240F708113E9}"/>
              </a:ext>
            </a:extLst>
          </p:cNvPr>
          <p:cNvSpPr txBox="1"/>
          <p:nvPr/>
        </p:nvSpPr>
        <p:spPr>
          <a:xfrm>
            <a:off x="2386115" y="4497462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746284-9491-CE7B-FAF3-A90AF3FF397A}"/>
              </a:ext>
            </a:extLst>
          </p:cNvPr>
          <p:cNvSpPr/>
          <p:nvPr/>
        </p:nvSpPr>
        <p:spPr>
          <a:xfrm>
            <a:off x="6125676" y="1745656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&gt; 7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18BB8F0-830B-758A-2A4E-7F231EE5383F}"/>
              </a:ext>
            </a:extLst>
          </p:cNvPr>
          <p:cNvSpPr/>
          <p:nvPr/>
        </p:nvSpPr>
        <p:spPr>
          <a:xfrm>
            <a:off x="6125675" y="2100933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&lt; 7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8ABC41B-1E7D-DC36-D7CD-7957C107A574}"/>
              </a:ext>
            </a:extLst>
          </p:cNvPr>
          <p:cNvSpPr/>
          <p:nvPr/>
        </p:nvSpPr>
        <p:spPr>
          <a:xfrm>
            <a:off x="6133110" y="2458640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&gt;= 7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A6AC93C-7C92-118E-0894-3DE6BBD542B7}"/>
              </a:ext>
            </a:extLst>
          </p:cNvPr>
          <p:cNvSpPr/>
          <p:nvPr/>
        </p:nvSpPr>
        <p:spPr>
          <a:xfrm>
            <a:off x="6144311" y="2827818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&lt;= 23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264D246-8C03-948F-0B79-F3AABE0441FC}"/>
              </a:ext>
            </a:extLst>
          </p:cNvPr>
          <p:cNvSpPr/>
          <p:nvPr/>
        </p:nvSpPr>
        <p:spPr>
          <a:xfrm>
            <a:off x="6144310" y="3183095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== 7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1445EB5-BD73-A8D3-CDB8-1A9CB037318A}"/>
              </a:ext>
            </a:extLst>
          </p:cNvPr>
          <p:cNvSpPr/>
          <p:nvPr/>
        </p:nvSpPr>
        <p:spPr>
          <a:xfrm>
            <a:off x="6151745" y="3540802"/>
            <a:ext cx="1427645" cy="27929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!= 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AFAFD-40B9-974D-3A52-D01277D6EBE7}"/>
              </a:ext>
            </a:extLst>
          </p:cNvPr>
          <p:cNvCxnSpPr/>
          <p:nvPr/>
        </p:nvCxnSpPr>
        <p:spPr>
          <a:xfrm>
            <a:off x="7577208" y="1888322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77F18A-AF49-02B6-88B5-75F683AE532D}"/>
              </a:ext>
            </a:extLst>
          </p:cNvPr>
          <p:cNvCxnSpPr/>
          <p:nvPr/>
        </p:nvCxnSpPr>
        <p:spPr>
          <a:xfrm>
            <a:off x="7577208" y="2242855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2B4876-691C-D7D4-7738-6470F241EE54}"/>
              </a:ext>
            </a:extLst>
          </p:cNvPr>
          <p:cNvSpPr txBox="1"/>
          <p:nvPr/>
        </p:nvSpPr>
        <p:spPr>
          <a:xfrm>
            <a:off x="7908142" y="1742482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5B5162-BD55-28AB-C7F4-6A7BEAC2C6D1}"/>
              </a:ext>
            </a:extLst>
          </p:cNvPr>
          <p:cNvSpPr txBox="1"/>
          <p:nvPr/>
        </p:nvSpPr>
        <p:spPr>
          <a:xfrm>
            <a:off x="7895558" y="2088966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False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224144-2FAA-EFD4-EEBA-D359776C4002}"/>
              </a:ext>
            </a:extLst>
          </p:cNvPr>
          <p:cNvCxnSpPr/>
          <p:nvPr/>
        </p:nvCxnSpPr>
        <p:spPr>
          <a:xfrm>
            <a:off x="7584474" y="2591369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D38265-42E5-374A-3E7F-9DFE40CA14BA}"/>
              </a:ext>
            </a:extLst>
          </p:cNvPr>
          <p:cNvCxnSpPr/>
          <p:nvPr/>
        </p:nvCxnSpPr>
        <p:spPr>
          <a:xfrm>
            <a:off x="7584474" y="2945902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C5A9BE-FE95-1206-600C-55B89D2E38AB}"/>
              </a:ext>
            </a:extLst>
          </p:cNvPr>
          <p:cNvSpPr txBox="1"/>
          <p:nvPr/>
        </p:nvSpPr>
        <p:spPr>
          <a:xfrm>
            <a:off x="7915408" y="2445529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E8E6C4-F21F-62B7-8098-D284B4DD8F82}"/>
              </a:ext>
            </a:extLst>
          </p:cNvPr>
          <p:cNvSpPr txBox="1"/>
          <p:nvPr/>
        </p:nvSpPr>
        <p:spPr>
          <a:xfrm>
            <a:off x="7902824" y="2792013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544C55-9996-7FDB-50D1-84DF73C6A351}"/>
              </a:ext>
            </a:extLst>
          </p:cNvPr>
          <p:cNvCxnSpPr/>
          <p:nvPr/>
        </p:nvCxnSpPr>
        <p:spPr>
          <a:xfrm>
            <a:off x="7597393" y="3311678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28C007-59F2-0BD4-FAE5-043F88AD28DB}"/>
              </a:ext>
            </a:extLst>
          </p:cNvPr>
          <p:cNvCxnSpPr/>
          <p:nvPr/>
        </p:nvCxnSpPr>
        <p:spPr>
          <a:xfrm>
            <a:off x="7597393" y="3666211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8B624C2-037F-9E6A-6E39-22025084EEBA}"/>
              </a:ext>
            </a:extLst>
          </p:cNvPr>
          <p:cNvSpPr txBox="1"/>
          <p:nvPr/>
        </p:nvSpPr>
        <p:spPr>
          <a:xfrm>
            <a:off x="7928327" y="3165838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False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860A95-44EF-F111-23C1-900D5990D0BA}"/>
              </a:ext>
            </a:extLst>
          </p:cNvPr>
          <p:cNvSpPr txBox="1"/>
          <p:nvPr/>
        </p:nvSpPr>
        <p:spPr>
          <a:xfrm>
            <a:off x="7915743" y="3512322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8EF6E9-C1F7-51AA-37FA-F9D2E4687B57}"/>
              </a:ext>
            </a:extLst>
          </p:cNvPr>
          <p:cNvSpPr/>
          <p:nvPr/>
        </p:nvSpPr>
        <p:spPr>
          <a:xfrm>
            <a:off x="1771756" y="2782219"/>
            <a:ext cx="1097420" cy="348368"/>
          </a:xfrm>
          <a:prstGeom prst="roundRect">
            <a:avLst/>
          </a:prstGeom>
          <a:solidFill>
            <a:srgbClr val="F38281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** 2 = 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E796F9-F4CC-757C-74BE-7D3E29305C43}"/>
              </a:ext>
            </a:extLst>
          </p:cNvPr>
          <p:cNvSpPr/>
          <p:nvPr/>
        </p:nvSpPr>
        <p:spPr>
          <a:xfrm>
            <a:off x="581479" y="2779362"/>
            <a:ext cx="1097420" cy="348368"/>
          </a:xfrm>
          <a:prstGeom prst="roundRect">
            <a:avLst/>
          </a:prstGeom>
          <a:solidFill>
            <a:srgbClr val="F38281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 // 4 =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D96E19-22D1-E8FA-652B-A1BB1C538B48}"/>
              </a:ext>
            </a:extLst>
          </p:cNvPr>
          <p:cNvGrpSpPr/>
          <p:nvPr/>
        </p:nvGrpSpPr>
        <p:grpSpPr>
          <a:xfrm>
            <a:off x="3293947" y="2593211"/>
            <a:ext cx="2497873" cy="2392893"/>
            <a:chOff x="1204332" y="1657815"/>
            <a:chExt cx="2497873" cy="1524000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A77E12A6-BFF5-8E33-9C14-2352DB703851}"/>
                </a:ext>
              </a:extLst>
            </p:cNvPr>
            <p:cNvSpPr/>
            <p:nvPr/>
          </p:nvSpPr>
          <p:spPr>
            <a:xfrm>
              <a:off x="1204332" y="1657816"/>
              <a:ext cx="2497873" cy="1523999"/>
            </a:xfrm>
            <a:prstGeom prst="round2SameRect">
              <a:avLst/>
            </a:prstGeom>
            <a:solidFill>
              <a:srgbClr val="4336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64946811-E6A0-4465-1019-BAC9C7D2AED4}"/>
                </a:ext>
              </a:extLst>
            </p:cNvPr>
            <p:cNvSpPr/>
            <p:nvPr/>
          </p:nvSpPr>
          <p:spPr>
            <a:xfrm>
              <a:off x="1204332" y="1657815"/>
              <a:ext cx="2497873" cy="2219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CA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1" dirty="0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Identity Operator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C7E0619-3A1B-186D-926E-A8D59D1FA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811" y="2491769"/>
            <a:ext cx="555432" cy="551961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3C9C70-51EC-629B-BD58-B7911E793682}"/>
              </a:ext>
            </a:extLst>
          </p:cNvPr>
          <p:cNvSpPr/>
          <p:nvPr/>
        </p:nvSpPr>
        <p:spPr>
          <a:xfrm>
            <a:off x="3398518" y="3666646"/>
            <a:ext cx="1427645" cy="230188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B0F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b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FAF8A3-4800-C3CF-19DD-360B3369C124}"/>
              </a:ext>
            </a:extLst>
          </p:cNvPr>
          <p:cNvSpPr/>
          <p:nvPr/>
        </p:nvSpPr>
        <p:spPr>
          <a:xfrm>
            <a:off x="3405380" y="3927437"/>
            <a:ext cx="1427645" cy="225507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ls1 </a:t>
            </a:r>
            <a:r>
              <a:rPr lang="en-US" dirty="0">
                <a:solidFill>
                  <a:srgbClr val="00B0F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ls2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3B88956-84CE-5491-503C-78E37B8E90AE}"/>
              </a:ext>
            </a:extLst>
          </p:cNvPr>
          <p:cNvSpPr/>
          <p:nvPr/>
        </p:nvSpPr>
        <p:spPr>
          <a:xfrm>
            <a:off x="3398517" y="4192044"/>
            <a:ext cx="1427645" cy="225506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B0F0"/>
                </a:solidFill>
              </a:rPr>
              <a:t>is not </a:t>
            </a: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C03781-AAC6-F1CD-2421-75E5190FA047}"/>
              </a:ext>
            </a:extLst>
          </p:cNvPr>
          <p:cNvCxnSpPr/>
          <p:nvPr/>
        </p:nvCxnSpPr>
        <p:spPr>
          <a:xfrm>
            <a:off x="4827645" y="3786854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8C169B-C65E-6EE6-EDAA-628208189EC6}"/>
              </a:ext>
            </a:extLst>
          </p:cNvPr>
          <p:cNvCxnSpPr/>
          <p:nvPr/>
        </p:nvCxnSpPr>
        <p:spPr>
          <a:xfrm>
            <a:off x="4840229" y="4301534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BFD833-CA34-B4E1-A7D4-A3BE831F3E2E}"/>
              </a:ext>
            </a:extLst>
          </p:cNvPr>
          <p:cNvCxnSpPr/>
          <p:nvPr/>
        </p:nvCxnSpPr>
        <p:spPr>
          <a:xfrm>
            <a:off x="4842282" y="4573111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674A2B0-FC4C-2E7B-A862-AC3B105A7BAD}"/>
              </a:ext>
            </a:extLst>
          </p:cNvPr>
          <p:cNvSpPr txBox="1"/>
          <p:nvPr/>
        </p:nvSpPr>
        <p:spPr>
          <a:xfrm>
            <a:off x="5158579" y="3641014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AFABBE-6484-BFBE-3E5E-D70484F4C301}"/>
              </a:ext>
            </a:extLst>
          </p:cNvPr>
          <p:cNvSpPr txBox="1"/>
          <p:nvPr/>
        </p:nvSpPr>
        <p:spPr>
          <a:xfrm>
            <a:off x="5158579" y="4147645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False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B70C1D-912B-8625-AC3B-A7A68D3BC34B}"/>
              </a:ext>
            </a:extLst>
          </p:cNvPr>
          <p:cNvSpPr txBox="1"/>
          <p:nvPr/>
        </p:nvSpPr>
        <p:spPr>
          <a:xfrm>
            <a:off x="5176780" y="4404983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D07CAFF-8518-AA6A-E08D-8BB59D7D2B19}"/>
              </a:ext>
            </a:extLst>
          </p:cNvPr>
          <p:cNvSpPr/>
          <p:nvPr/>
        </p:nvSpPr>
        <p:spPr>
          <a:xfrm>
            <a:off x="3383514" y="2986701"/>
            <a:ext cx="2296287" cy="643403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= 5	ls1=[1,2,3]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= 5 	ls2=[1,2,3]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ls3 = ls1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F37B5D5-ED85-6EDA-AF7F-BAB8C47230EE}"/>
              </a:ext>
            </a:extLst>
          </p:cNvPr>
          <p:cNvSpPr/>
          <p:nvPr/>
        </p:nvSpPr>
        <p:spPr>
          <a:xfrm>
            <a:off x="3390587" y="4448069"/>
            <a:ext cx="1427645" cy="225505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ls1 </a:t>
            </a:r>
            <a:r>
              <a:rPr lang="en-US" dirty="0">
                <a:solidFill>
                  <a:srgbClr val="00B0F0"/>
                </a:solidFill>
              </a:rPr>
              <a:t>is not </a:t>
            </a:r>
            <a:r>
              <a:rPr lang="en-US" dirty="0">
                <a:solidFill>
                  <a:schemeClr val="tx1"/>
                </a:solidFill>
              </a:rPr>
              <a:t>ls2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615F7F-E54C-F4F3-8B53-B6BF8AC16C8C}"/>
              </a:ext>
            </a:extLst>
          </p:cNvPr>
          <p:cNvCxnSpPr/>
          <p:nvPr/>
        </p:nvCxnSpPr>
        <p:spPr>
          <a:xfrm>
            <a:off x="4834507" y="4044194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9BFD95-12FB-36F0-469A-9F40D8415B5A}"/>
              </a:ext>
            </a:extLst>
          </p:cNvPr>
          <p:cNvSpPr txBox="1"/>
          <p:nvPr/>
        </p:nvSpPr>
        <p:spPr>
          <a:xfrm>
            <a:off x="5165441" y="3898354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False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B3B60C6-FF30-C6E8-83F4-918427DE4CB8}"/>
              </a:ext>
            </a:extLst>
          </p:cNvPr>
          <p:cNvSpPr/>
          <p:nvPr/>
        </p:nvSpPr>
        <p:spPr>
          <a:xfrm>
            <a:off x="3382219" y="4712760"/>
            <a:ext cx="1427645" cy="225505"/>
          </a:xfrm>
          <a:prstGeom prst="roundRect">
            <a:avLst/>
          </a:prstGeom>
          <a:solidFill>
            <a:srgbClr val="FECA6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ls3 </a:t>
            </a:r>
            <a:r>
              <a:rPr lang="en-US" dirty="0">
                <a:solidFill>
                  <a:srgbClr val="00B0F0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ls1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A244F2-149D-F31D-BD8C-CC76435D7790}"/>
              </a:ext>
            </a:extLst>
          </p:cNvPr>
          <p:cNvCxnSpPr/>
          <p:nvPr/>
        </p:nvCxnSpPr>
        <p:spPr>
          <a:xfrm>
            <a:off x="4845736" y="4822029"/>
            <a:ext cx="3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D6591BF-B19A-8A96-C787-203001B08731}"/>
              </a:ext>
            </a:extLst>
          </p:cNvPr>
          <p:cNvSpPr txBox="1"/>
          <p:nvPr/>
        </p:nvSpPr>
        <p:spPr>
          <a:xfrm>
            <a:off x="5180234" y="4653901"/>
            <a:ext cx="7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2647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E969-747C-C863-A741-59E9B823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chemeClr val="tx1"/>
                </a:solidFill>
                <a:effectLst/>
              </a:rPr>
              <a:t>Python Operators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FF8B1BC-3785-8D89-5246-3B2DF191B681}"/>
              </a:ext>
            </a:extLst>
          </p:cNvPr>
          <p:cNvGrpSpPr/>
          <p:nvPr/>
        </p:nvGrpSpPr>
        <p:grpSpPr>
          <a:xfrm>
            <a:off x="5879795" y="1933073"/>
            <a:ext cx="2706042" cy="1623331"/>
            <a:chOff x="472474" y="1349839"/>
            <a:chExt cx="2706042" cy="16233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B46AD6-C76F-F99A-443B-3190E59E180D}"/>
                </a:ext>
              </a:extLst>
            </p:cNvPr>
            <p:cNvGrpSpPr/>
            <p:nvPr/>
          </p:nvGrpSpPr>
          <p:grpSpPr>
            <a:xfrm>
              <a:off x="550492" y="1449171"/>
              <a:ext cx="2497873" cy="1523999"/>
              <a:chOff x="1204332" y="1657816"/>
              <a:chExt cx="2497873" cy="1523999"/>
            </a:xfrm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ED9C44DA-3C31-03FF-5C55-E482C602DFB0}"/>
                  </a:ext>
                </a:extLst>
              </p:cNvPr>
              <p:cNvSpPr/>
              <p:nvPr/>
            </p:nvSpPr>
            <p:spPr>
              <a:xfrm>
                <a:off x="1204332" y="1657816"/>
                <a:ext cx="2497873" cy="1523999"/>
              </a:xfrm>
              <a:prstGeom prst="round2SameRect">
                <a:avLst/>
              </a:prstGeom>
              <a:solidFill>
                <a:srgbClr val="4336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0E30E0DB-C093-E586-59D6-2DC82C07A384}"/>
                  </a:ext>
                </a:extLst>
              </p:cNvPr>
              <p:cNvSpPr/>
              <p:nvPr/>
            </p:nvSpPr>
            <p:spPr>
              <a:xfrm>
                <a:off x="1204332" y="1657816"/>
                <a:ext cx="2497873" cy="3419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ECA6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solidFill>
                      <a:srgbClr val="FFFFFF"/>
                    </a:solidFill>
                    <a:effectLst/>
                    <a:latin typeface="Century Gothic" panose="020B0502020202020204" pitchFamily="34" charset="0"/>
                  </a:rPr>
                  <a:t>Logical operators</a:t>
                </a: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E193402-B33F-FED1-7FF9-6B9C06BF1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74" y="1349839"/>
              <a:ext cx="555432" cy="551961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F1266C0-0704-0198-A47F-B28160682295}"/>
                </a:ext>
              </a:extLst>
            </p:cNvPr>
            <p:cNvSpPr/>
            <p:nvPr/>
          </p:nvSpPr>
          <p:spPr>
            <a:xfrm>
              <a:off x="633945" y="1931370"/>
              <a:ext cx="1427645" cy="279297"/>
            </a:xfrm>
            <a:prstGeom prst="roundRect">
              <a:avLst/>
            </a:prstGeom>
            <a:solidFill>
              <a:srgbClr val="FECA6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5&lt;2 </a:t>
              </a:r>
              <a:r>
                <a:rPr lang="en-US" dirty="0">
                  <a:solidFill>
                    <a:srgbClr val="00B0F0"/>
                  </a:solidFill>
                </a:rPr>
                <a:t>and</a:t>
              </a:r>
              <a:r>
                <a:rPr lang="en-US" dirty="0">
                  <a:solidFill>
                    <a:schemeClr val="tx1"/>
                  </a:solidFill>
                </a:rPr>
                <a:t> 5&gt;3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B09D33B-BB3E-3196-9F93-520CDA2901F0}"/>
                </a:ext>
              </a:extLst>
            </p:cNvPr>
            <p:cNvSpPr/>
            <p:nvPr/>
          </p:nvSpPr>
          <p:spPr>
            <a:xfrm>
              <a:off x="633944" y="2285903"/>
              <a:ext cx="1427645" cy="279297"/>
            </a:xfrm>
            <a:prstGeom prst="roundRect">
              <a:avLst/>
            </a:prstGeom>
            <a:solidFill>
              <a:srgbClr val="FECA6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5&lt;2 </a:t>
              </a:r>
              <a:r>
                <a:rPr lang="en-US" dirty="0">
                  <a:solidFill>
                    <a:srgbClr val="00B0F0"/>
                  </a:solidFill>
                </a:rPr>
                <a:t>or</a:t>
              </a:r>
              <a:r>
                <a:rPr lang="en-US" dirty="0">
                  <a:solidFill>
                    <a:schemeClr val="tx1"/>
                  </a:solidFill>
                </a:rPr>
                <a:t> 5&gt;3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7B03C7E-DA13-608F-E93E-745E1D53A9C9}"/>
                </a:ext>
              </a:extLst>
            </p:cNvPr>
            <p:cNvSpPr/>
            <p:nvPr/>
          </p:nvSpPr>
          <p:spPr>
            <a:xfrm>
              <a:off x="633944" y="2624340"/>
              <a:ext cx="1427645" cy="279297"/>
            </a:xfrm>
            <a:prstGeom prst="roundRect">
              <a:avLst/>
            </a:prstGeom>
            <a:solidFill>
              <a:srgbClr val="FECA6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not</a:t>
              </a:r>
              <a:r>
                <a:rPr lang="en-US" dirty="0">
                  <a:solidFill>
                    <a:schemeClr val="tx1"/>
                  </a:solidFill>
                </a:rPr>
                <a:t> 5&gt;3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7CB67C7-19D4-1908-6F46-22908EBB17B8}"/>
                </a:ext>
              </a:extLst>
            </p:cNvPr>
            <p:cNvCxnSpPr/>
            <p:nvPr/>
          </p:nvCxnSpPr>
          <p:spPr>
            <a:xfrm>
              <a:off x="2121109" y="2071018"/>
              <a:ext cx="389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E65121-7597-C29F-26D8-070B3259A000}"/>
                </a:ext>
              </a:extLst>
            </p:cNvPr>
            <p:cNvCxnSpPr/>
            <p:nvPr/>
          </p:nvCxnSpPr>
          <p:spPr>
            <a:xfrm>
              <a:off x="2121109" y="2425551"/>
              <a:ext cx="389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01DEDF-3E49-BD55-1113-1220B67DCE3C}"/>
                </a:ext>
              </a:extLst>
            </p:cNvPr>
            <p:cNvCxnSpPr/>
            <p:nvPr/>
          </p:nvCxnSpPr>
          <p:spPr>
            <a:xfrm>
              <a:off x="2117544" y="2763988"/>
              <a:ext cx="389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6F5A10-1D24-4451-BA9E-37E37FE5133C}"/>
                </a:ext>
              </a:extLst>
            </p:cNvPr>
            <p:cNvSpPr txBox="1"/>
            <p:nvPr/>
          </p:nvSpPr>
          <p:spPr>
            <a:xfrm>
              <a:off x="2452043" y="1925178"/>
              <a:ext cx="726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False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1350E-3B83-415E-0CC5-0E8E6E0C009D}"/>
                </a:ext>
              </a:extLst>
            </p:cNvPr>
            <p:cNvSpPr txBox="1"/>
            <p:nvPr/>
          </p:nvSpPr>
          <p:spPr>
            <a:xfrm>
              <a:off x="2439459" y="2271662"/>
              <a:ext cx="726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True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F7DBE8-7A28-F7F0-42AA-D9657EB1AE3E}"/>
                </a:ext>
              </a:extLst>
            </p:cNvPr>
            <p:cNvSpPr txBox="1"/>
            <p:nvPr/>
          </p:nvSpPr>
          <p:spPr>
            <a:xfrm>
              <a:off x="2452042" y="2595860"/>
              <a:ext cx="726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True</a:t>
              </a:r>
            </a:p>
          </p:txBody>
        </p:sp>
      </p:grp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3EEE1F9-9AC6-727D-D744-B07897C81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5684"/>
              </p:ext>
            </p:extLst>
          </p:nvPr>
        </p:nvGraphicFramePr>
        <p:xfrm>
          <a:off x="242823" y="2035902"/>
          <a:ext cx="2665854" cy="1666470"/>
        </p:xfrm>
        <a:graphic>
          <a:graphicData uri="http://schemas.openxmlformats.org/drawingml/2006/table">
            <a:tbl>
              <a:tblPr firstRow="1" bandRow="1">
                <a:tableStyleId>{03BC3E09-1DC1-43E8-85B7-931DFE6086EA}</a:tableStyleId>
              </a:tblPr>
              <a:tblGrid>
                <a:gridCol w="888618">
                  <a:extLst>
                    <a:ext uri="{9D8B030D-6E8A-4147-A177-3AD203B41FA5}">
                      <a16:colId xmlns:a16="http://schemas.microsoft.com/office/drawing/2014/main" val="1766866200"/>
                    </a:ext>
                  </a:extLst>
                </a:gridCol>
                <a:gridCol w="888618">
                  <a:extLst>
                    <a:ext uri="{9D8B030D-6E8A-4147-A177-3AD203B41FA5}">
                      <a16:colId xmlns:a16="http://schemas.microsoft.com/office/drawing/2014/main" val="871201651"/>
                    </a:ext>
                  </a:extLst>
                </a:gridCol>
                <a:gridCol w="888618">
                  <a:extLst>
                    <a:ext uri="{9D8B030D-6E8A-4147-A177-3AD203B41FA5}">
                      <a16:colId xmlns:a16="http://schemas.microsoft.com/office/drawing/2014/main" val="3937932466"/>
                    </a:ext>
                  </a:extLst>
                </a:gridCol>
              </a:tblGrid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US" sz="1400" b="1" dirty="0">
                          <a:solidFill>
                            <a:srgbClr val="00B0F0"/>
                          </a:solidFill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B</a:t>
                      </a:r>
                    </a:p>
                  </a:txBody>
                  <a:tcPr>
                    <a:solidFill>
                      <a:srgbClr val="815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40846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56097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81887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8293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92099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8B8DF5D-2C19-E1A1-5C9E-5F54DD57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70406"/>
              </p:ext>
            </p:extLst>
          </p:nvPr>
        </p:nvGraphicFramePr>
        <p:xfrm>
          <a:off x="2966982" y="2021661"/>
          <a:ext cx="2411310" cy="1666470"/>
        </p:xfrm>
        <a:graphic>
          <a:graphicData uri="http://schemas.openxmlformats.org/drawingml/2006/table">
            <a:tbl>
              <a:tblPr firstRow="1" bandRow="1">
                <a:tableStyleId>{03BC3E09-1DC1-43E8-85B7-931DFE6086EA}</a:tableStyleId>
              </a:tblPr>
              <a:tblGrid>
                <a:gridCol w="803770">
                  <a:extLst>
                    <a:ext uri="{9D8B030D-6E8A-4147-A177-3AD203B41FA5}">
                      <a16:colId xmlns:a16="http://schemas.microsoft.com/office/drawing/2014/main" val="1766866200"/>
                    </a:ext>
                  </a:extLst>
                </a:gridCol>
                <a:gridCol w="803770">
                  <a:extLst>
                    <a:ext uri="{9D8B030D-6E8A-4147-A177-3AD203B41FA5}">
                      <a16:colId xmlns:a16="http://schemas.microsoft.com/office/drawing/2014/main" val="871201651"/>
                    </a:ext>
                  </a:extLst>
                </a:gridCol>
                <a:gridCol w="803770">
                  <a:extLst>
                    <a:ext uri="{9D8B030D-6E8A-4147-A177-3AD203B41FA5}">
                      <a16:colId xmlns:a16="http://schemas.microsoft.com/office/drawing/2014/main" val="3937932466"/>
                    </a:ext>
                  </a:extLst>
                </a:gridCol>
              </a:tblGrid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rgbClr val="B5E0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rgbClr val="B5E0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US" sz="1400" b="1" dirty="0">
                          <a:solidFill>
                            <a:srgbClr val="00B0F0"/>
                          </a:solidFill>
                          <a:latin typeface="Century Gothic" panose="020B0502020202020204" pitchFamily="34" charset="0"/>
                        </a:rPr>
                        <a:t>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B</a:t>
                      </a:r>
                    </a:p>
                  </a:txBody>
                  <a:tcPr>
                    <a:solidFill>
                      <a:srgbClr val="B5E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40846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56097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81887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8293"/>
                  </a:ext>
                </a:extLst>
              </a:tr>
              <a:tr h="333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92099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157C0B8D-1F61-98F1-FC20-DE3B9A486F80}"/>
              </a:ext>
            </a:extLst>
          </p:cNvPr>
          <p:cNvSpPr txBox="1"/>
          <p:nvPr/>
        </p:nvSpPr>
        <p:spPr>
          <a:xfrm>
            <a:off x="479685" y="162084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Logical operators</a:t>
            </a:r>
            <a:endParaRPr lang="en-US" sz="1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2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4009-6CCA-AE14-C036-D0AF82F1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FFFFFF"/>
                </a:solidFill>
                <a:effectLst/>
              </a:rPr>
              <a:t>Python Control Flow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668E52-1909-9FB6-64A4-DEDF44B50980}"/>
              </a:ext>
            </a:extLst>
          </p:cNvPr>
          <p:cNvGrpSpPr/>
          <p:nvPr/>
        </p:nvGrpSpPr>
        <p:grpSpPr>
          <a:xfrm>
            <a:off x="3079146" y="1225708"/>
            <a:ext cx="2985707" cy="858760"/>
            <a:chOff x="1249014" y="1959391"/>
            <a:chExt cx="2985707" cy="858760"/>
          </a:xfrm>
        </p:grpSpPr>
        <p:pic>
          <p:nvPicPr>
            <p:cNvPr id="7" name="Picture 6" descr="A blue circle with black background&#10;&#10;Description automatically generated">
              <a:extLst>
                <a:ext uri="{FF2B5EF4-FFF2-40B4-BE49-F238E27FC236}">
                  <a16:creationId xmlns:a16="http://schemas.microsoft.com/office/drawing/2014/main" id="{A0F9E439-AF95-BE38-18C6-EFB2A1E07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6262" b="4367"/>
            <a:stretch/>
          </p:blipFill>
          <p:spPr>
            <a:xfrm>
              <a:off x="1249014" y="1959391"/>
              <a:ext cx="2985707" cy="858760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5E57DA7F-ABE0-54D2-8E49-0530D118EB78}"/>
                </a:ext>
              </a:extLst>
            </p:cNvPr>
            <p:cNvSpPr txBox="1">
              <a:spLocks/>
            </p:cNvSpPr>
            <p:nvPr/>
          </p:nvSpPr>
          <p:spPr>
            <a:xfrm>
              <a:off x="1629416" y="2193526"/>
              <a:ext cx="2345962" cy="3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1" i="0" u="none" strike="noStrike" cap="none">
                  <a:solidFill>
                    <a:schemeClr val="dk1"/>
                  </a:solidFill>
                  <a:latin typeface="Chalkboard"/>
                  <a:ea typeface="Trispace"/>
                  <a:cs typeface="Trispace"/>
                  <a:sym typeface="Trispac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ispace"/>
                <a:buNone/>
                <a:defRPr sz="2800" b="0" i="0" u="none" strike="noStrike" cap="none">
                  <a:solidFill>
                    <a:schemeClr val="dk1"/>
                  </a:solidFill>
                  <a:latin typeface="Trispace"/>
                  <a:ea typeface="Trispace"/>
                  <a:cs typeface="Trispace"/>
                  <a:sym typeface="Trispace"/>
                </a:defRPr>
              </a:lvl9pPr>
            </a:lstStyle>
            <a:p>
              <a:pPr algn="l" fontAlgn="base"/>
              <a:r>
                <a:rPr lang="en-US" sz="1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Conditional Statements: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2BF6288-A73E-B214-9D65-20F9B2E5FBF1}"/>
              </a:ext>
            </a:extLst>
          </p:cNvPr>
          <p:cNvSpPr/>
          <p:nvPr/>
        </p:nvSpPr>
        <p:spPr>
          <a:xfrm>
            <a:off x="665050" y="2474826"/>
            <a:ext cx="3854970" cy="1230044"/>
          </a:xfrm>
          <a:prstGeom prst="round2DiagRect">
            <a:avLst>
              <a:gd name="adj1" fmla="val 8566"/>
              <a:gd name="adj2" fmla="val 50000"/>
            </a:avLst>
          </a:prstGeom>
          <a:solidFill>
            <a:srgbClr val="4644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age = 12</a:t>
            </a: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age &gt;= 13: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print("You can join the teen club!")</a:t>
            </a: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print("Sorry, you need to be older to join.")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DEB8B8F-95A5-6788-7E9D-1864E356D551}"/>
              </a:ext>
            </a:extLst>
          </p:cNvPr>
          <p:cNvSpPr/>
          <p:nvPr/>
        </p:nvSpPr>
        <p:spPr>
          <a:xfrm>
            <a:off x="4721902" y="2420061"/>
            <a:ext cx="4339651" cy="1522352"/>
          </a:xfrm>
          <a:prstGeom prst="round2DiagRect">
            <a:avLst>
              <a:gd name="adj1" fmla="val 8566"/>
              <a:gd name="adj2" fmla="val 50000"/>
            </a:avLst>
          </a:prstGeom>
          <a:solidFill>
            <a:srgbClr val="4644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age = 12</a:t>
            </a: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age &gt;= 13: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print("You can join the teen club!")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elif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age &lt;= 18: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print("Sorry, you need to be younger to join.!")</a:t>
            </a:r>
          </a:p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   print("Sorry, you need to be older to join.")</a:t>
            </a:r>
          </a:p>
        </p:txBody>
      </p:sp>
    </p:spTree>
    <p:extLst>
      <p:ext uri="{BB962C8B-B14F-4D97-AF65-F5344CB8AC3E}">
        <p14:creationId xmlns:p14="http://schemas.microsoft.com/office/powerpoint/2010/main" val="649120071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40546</TotalTime>
  <Words>716</Words>
  <Application>Microsoft Office PowerPoint</Application>
  <PresentationFormat>On-screen Show (16:9)</PresentationFormat>
  <Paragraphs>207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Maven Pro</vt:lpstr>
      <vt:lpstr>Century Gothic</vt:lpstr>
      <vt:lpstr>Trispace</vt:lpstr>
      <vt:lpstr>Chalkboard</vt:lpstr>
      <vt:lpstr>AI App Pitch Deck by Slidesgo</vt:lpstr>
      <vt:lpstr>PowerPoint Presentation</vt:lpstr>
      <vt:lpstr>What is Pyhton?</vt:lpstr>
      <vt:lpstr>Python Syntax</vt:lpstr>
      <vt:lpstr>Python Variables</vt:lpstr>
      <vt:lpstr>Python Keywords</vt:lpstr>
      <vt:lpstr>Python Datatypes</vt:lpstr>
      <vt:lpstr>Python Operators</vt:lpstr>
      <vt:lpstr>Python Operators</vt:lpstr>
      <vt:lpstr>Python Control Flow</vt:lpstr>
      <vt:lpstr>Python Control Flow</vt:lpstr>
      <vt:lpstr>Function</vt:lpstr>
      <vt:lpstr>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Hebah Soleman</cp:lastModifiedBy>
  <cp:revision>31</cp:revision>
  <dcterms:modified xsi:type="dcterms:W3CDTF">2024-10-12T16:43:24Z</dcterms:modified>
</cp:coreProperties>
</file>