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Century Gothic Paneuropean" charset="1" panose="020B0502020202020204"/>
      <p:regular r:id="rId20"/>
    </p:embeddedFont>
    <p:embeddedFont>
      <p:font typeface="Century Gothic Paneuropean Bold" charset="1" panose="020B0702020202020204"/>
      <p:regular r:id="rId21"/>
    </p:embeddedFont>
    <p:embeddedFont>
      <p:font typeface="Century Gothic Paneuropean Bold Italics" charset="1" panose="020B0702020202090204"/>
      <p:regular r:id="rId22"/>
    </p:embeddedFont>
    <p:embeddedFont>
      <p:font typeface="Century Gothic Paneuropean Italics" charset="1" panose="020B0502020202090204"/>
      <p:regular r:id="rId23"/>
    </p:embeddedFont>
    <p:embeddedFont>
      <p:font typeface="Arimo" charset="1" panose="020B06040202020202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Relationship Id="rId3" Target="../media/image44.png" Type="http://schemas.openxmlformats.org/officeDocument/2006/relationships/image"/><Relationship Id="rId4" Target="../media/image45.svg" Type="http://schemas.openxmlformats.org/officeDocument/2006/relationships/image"/><Relationship Id="rId5" Target="../media/image46.png" Type="http://schemas.openxmlformats.org/officeDocument/2006/relationships/image"/><Relationship Id="rId6" Target="../media/image4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41.png" Type="http://schemas.openxmlformats.org/officeDocument/2006/relationships/image"/><Relationship Id="rId4" Target="../media/image42.svg" Type="http://schemas.openxmlformats.org/officeDocument/2006/relationships/image"/><Relationship Id="rId5" Target="../media/image4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5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svg" Type="http://schemas.openxmlformats.org/officeDocument/2006/relationships/image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25.png" Type="http://schemas.openxmlformats.org/officeDocument/2006/relationships/image"/><Relationship Id="rId4" Target="../media/image26.pn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31.png" Type="http://schemas.openxmlformats.org/officeDocument/2006/relationships/image"/><Relationship Id="rId4" Target="../media/image32.svg" Type="http://schemas.openxmlformats.org/officeDocument/2006/relationships/image"/><Relationship Id="rId5" Target="../media/image33.png" Type="http://schemas.openxmlformats.org/officeDocument/2006/relationships/image"/><Relationship Id="rId6" Target="../media/image34.svg" Type="http://schemas.openxmlformats.org/officeDocument/2006/relationships/image"/><Relationship Id="rId7" Target="../media/image35.png" Type="http://schemas.openxmlformats.org/officeDocument/2006/relationships/image"/><Relationship Id="rId8" Target="../media/image3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3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38.png" Type="http://schemas.openxmlformats.org/officeDocument/2006/relationships/image"/><Relationship Id="rId5" Target="../media/image3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574153" y="5787393"/>
            <a:ext cx="4507705" cy="4203435"/>
          </a:xfrm>
          <a:custGeom>
            <a:avLst/>
            <a:gdLst/>
            <a:ahLst/>
            <a:cxnLst/>
            <a:rect r="r" b="b" t="t" l="l"/>
            <a:pathLst>
              <a:path h="4203435" w="4507705">
                <a:moveTo>
                  <a:pt x="0" y="0"/>
                </a:moveTo>
                <a:lnTo>
                  <a:pt x="4507705" y="0"/>
                </a:lnTo>
                <a:lnTo>
                  <a:pt x="4507705" y="4203435"/>
                </a:lnTo>
                <a:lnTo>
                  <a:pt x="0" y="420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4197062" y="7479268"/>
            <a:ext cx="2658809" cy="2807732"/>
          </a:xfrm>
          <a:custGeom>
            <a:avLst/>
            <a:gdLst/>
            <a:ahLst/>
            <a:cxnLst/>
            <a:rect r="r" b="b" t="t" l="l"/>
            <a:pathLst>
              <a:path h="2807732" w="2658809">
                <a:moveTo>
                  <a:pt x="2658809" y="0"/>
                </a:moveTo>
                <a:lnTo>
                  <a:pt x="0" y="0"/>
                </a:lnTo>
                <a:lnTo>
                  <a:pt x="0" y="2807732"/>
                </a:lnTo>
                <a:lnTo>
                  <a:pt x="2658809" y="2807732"/>
                </a:lnTo>
                <a:lnTo>
                  <a:pt x="265880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01356" y="2640330"/>
            <a:ext cx="14685289" cy="2503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Deep Learning</a:t>
            </a:r>
          </a:p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Brain Behind Smart Machines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48008" y="2852070"/>
            <a:ext cx="448039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713185" y="2772136"/>
            <a:ext cx="12193692" cy="6571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Measures</a:t>
            </a:r>
            <a:r>
              <a:rPr lang="en-US" sz="33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how far the prediction is from the actual value.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Common Loss:</a:t>
            </a:r>
          </a:p>
          <a:p>
            <a:pPr algn="just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Regression: Mean Squared Error: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</a:p>
          <a:p>
            <a:pPr algn="just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Classification: Cross-Entropy Loss: 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Goal: Minimize this loss to improve accuracy.</a:t>
            </a:r>
          </a:p>
          <a:p>
            <a:pPr algn="just">
              <a:lnSpc>
                <a:spcPts val="4759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11380911" y="4209073"/>
            <a:ext cx="4727901" cy="1471233"/>
            <a:chOff x="0" y="0"/>
            <a:chExt cx="1439684" cy="448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39684" cy="448002"/>
            </a:xfrm>
            <a:custGeom>
              <a:avLst/>
              <a:gdLst/>
              <a:ahLst/>
              <a:cxnLst/>
              <a:rect r="r" b="b" t="t" l="l"/>
              <a:pathLst>
                <a:path h="448002" w="1439684">
                  <a:moveTo>
                    <a:pt x="83512" y="0"/>
                  </a:moveTo>
                  <a:lnTo>
                    <a:pt x="1356171" y="0"/>
                  </a:lnTo>
                  <a:cubicBezTo>
                    <a:pt x="1378320" y="0"/>
                    <a:pt x="1399562" y="8799"/>
                    <a:pt x="1415224" y="24460"/>
                  </a:cubicBezTo>
                  <a:cubicBezTo>
                    <a:pt x="1430885" y="40122"/>
                    <a:pt x="1439684" y="61363"/>
                    <a:pt x="1439684" y="83512"/>
                  </a:cubicBezTo>
                  <a:lnTo>
                    <a:pt x="1439684" y="364490"/>
                  </a:lnTo>
                  <a:cubicBezTo>
                    <a:pt x="1439684" y="386639"/>
                    <a:pt x="1430885" y="407880"/>
                    <a:pt x="1415224" y="423542"/>
                  </a:cubicBezTo>
                  <a:cubicBezTo>
                    <a:pt x="1399562" y="439204"/>
                    <a:pt x="1378320" y="448002"/>
                    <a:pt x="1356171" y="448002"/>
                  </a:cubicBezTo>
                  <a:lnTo>
                    <a:pt x="83512" y="448002"/>
                  </a:lnTo>
                  <a:cubicBezTo>
                    <a:pt x="61363" y="448002"/>
                    <a:pt x="40122" y="439204"/>
                    <a:pt x="24460" y="423542"/>
                  </a:cubicBezTo>
                  <a:cubicBezTo>
                    <a:pt x="8799" y="407880"/>
                    <a:pt x="0" y="386639"/>
                    <a:pt x="0" y="364490"/>
                  </a:cubicBezTo>
                  <a:lnTo>
                    <a:pt x="0" y="83512"/>
                  </a:lnTo>
                  <a:cubicBezTo>
                    <a:pt x="0" y="61363"/>
                    <a:pt x="8799" y="40122"/>
                    <a:pt x="24460" y="24460"/>
                  </a:cubicBezTo>
                  <a:cubicBezTo>
                    <a:pt x="40122" y="8799"/>
                    <a:pt x="61363" y="0"/>
                    <a:pt x="8351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439684" cy="486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660218" y="4361934"/>
            <a:ext cx="4104625" cy="1165511"/>
            <a:chOff x="0" y="0"/>
            <a:chExt cx="5472833" cy="15540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72833" cy="1554014"/>
            </a:xfrm>
            <a:custGeom>
              <a:avLst/>
              <a:gdLst/>
              <a:ahLst/>
              <a:cxnLst/>
              <a:rect r="r" b="b" t="t" l="l"/>
              <a:pathLst>
                <a:path h="1554014" w="5472833">
                  <a:moveTo>
                    <a:pt x="0" y="0"/>
                  </a:moveTo>
                  <a:lnTo>
                    <a:pt x="5472833" y="0"/>
                  </a:lnTo>
                  <a:lnTo>
                    <a:pt x="5472833" y="1554014"/>
                  </a:lnTo>
                  <a:lnTo>
                    <a:pt x="0" y="15540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1380911" y="6086518"/>
            <a:ext cx="4727901" cy="1471233"/>
            <a:chOff x="0" y="0"/>
            <a:chExt cx="1439684" cy="44800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39684" cy="448002"/>
            </a:xfrm>
            <a:custGeom>
              <a:avLst/>
              <a:gdLst/>
              <a:ahLst/>
              <a:cxnLst/>
              <a:rect r="r" b="b" t="t" l="l"/>
              <a:pathLst>
                <a:path h="448002" w="1439684">
                  <a:moveTo>
                    <a:pt x="83512" y="0"/>
                  </a:moveTo>
                  <a:lnTo>
                    <a:pt x="1356171" y="0"/>
                  </a:lnTo>
                  <a:cubicBezTo>
                    <a:pt x="1378320" y="0"/>
                    <a:pt x="1399562" y="8799"/>
                    <a:pt x="1415224" y="24460"/>
                  </a:cubicBezTo>
                  <a:cubicBezTo>
                    <a:pt x="1430885" y="40122"/>
                    <a:pt x="1439684" y="61363"/>
                    <a:pt x="1439684" y="83512"/>
                  </a:cubicBezTo>
                  <a:lnTo>
                    <a:pt x="1439684" y="364490"/>
                  </a:lnTo>
                  <a:cubicBezTo>
                    <a:pt x="1439684" y="386639"/>
                    <a:pt x="1430885" y="407880"/>
                    <a:pt x="1415224" y="423542"/>
                  </a:cubicBezTo>
                  <a:cubicBezTo>
                    <a:pt x="1399562" y="439204"/>
                    <a:pt x="1378320" y="448002"/>
                    <a:pt x="1356171" y="448002"/>
                  </a:cubicBezTo>
                  <a:lnTo>
                    <a:pt x="83512" y="448002"/>
                  </a:lnTo>
                  <a:cubicBezTo>
                    <a:pt x="61363" y="448002"/>
                    <a:pt x="40122" y="439204"/>
                    <a:pt x="24460" y="423542"/>
                  </a:cubicBezTo>
                  <a:cubicBezTo>
                    <a:pt x="8799" y="407880"/>
                    <a:pt x="0" y="386639"/>
                    <a:pt x="0" y="364490"/>
                  </a:cubicBezTo>
                  <a:lnTo>
                    <a:pt x="0" y="83512"/>
                  </a:lnTo>
                  <a:cubicBezTo>
                    <a:pt x="0" y="61363"/>
                    <a:pt x="8799" y="40122"/>
                    <a:pt x="24460" y="24460"/>
                  </a:cubicBezTo>
                  <a:cubicBezTo>
                    <a:pt x="40122" y="8799"/>
                    <a:pt x="61363" y="0"/>
                    <a:pt x="8351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439684" cy="486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660218" y="6211347"/>
            <a:ext cx="4169287" cy="1221575"/>
            <a:chOff x="0" y="0"/>
            <a:chExt cx="5559049" cy="162876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559049" cy="1628766"/>
            </a:xfrm>
            <a:custGeom>
              <a:avLst/>
              <a:gdLst/>
              <a:ahLst/>
              <a:cxnLst/>
              <a:rect r="r" b="b" t="t" l="l"/>
              <a:pathLst>
                <a:path h="1628766" w="5559049">
                  <a:moveTo>
                    <a:pt x="0" y="0"/>
                  </a:moveTo>
                  <a:lnTo>
                    <a:pt x="5559049" y="0"/>
                  </a:lnTo>
                  <a:lnTo>
                    <a:pt x="5559049" y="1628766"/>
                  </a:lnTo>
                  <a:lnTo>
                    <a:pt x="0" y="16287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6739356" y="1630550"/>
            <a:ext cx="417945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Loss Function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590382" y="6604615"/>
            <a:ext cx="4735742" cy="1444326"/>
            <a:chOff x="0" y="0"/>
            <a:chExt cx="1247274" cy="3803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47274" cy="380399"/>
            </a:xfrm>
            <a:custGeom>
              <a:avLst/>
              <a:gdLst/>
              <a:ahLst/>
              <a:cxnLst/>
              <a:rect r="r" b="b" t="t" l="l"/>
              <a:pathLst>
                <a:path h="380399" w="1247274">
                  <a:moveTo>
                    <a:pt x="83374" y="0"/>
                  </a:moveTo>
                  <a:lnTo>
                    <a:pt x="1163900" y="0"/>
                  </a:lnTo>
                  <a:cubicBezTo>
                    <a:pt x="1209946" y="0"/>
                    <a:pt x="1247274" y="37328"/>
                    <a:pt x="1247274" y="83374"/>
                  </a:cubicBezTo>
                  <a:lnTo>
                    <a:pt x="1247274" y="297025"/>
                  </a:lnTo>
                  <a:cubicBezTo>
                    <a:pt x="1247274" y="343071"/>
                    <a:pt x="1209946" y="380399"/>
                    <a:pt x="1163900" y="380399"/>
                  </a:cubicBezTo>
                  <a:lnTo>
                    <a:pt x="83374" y="380399"/>
                  </a:lnTo>
                  <a:cubicBezTo>
                    <a:pt x="37328" y="380399"/>
                    <a:pt x="0" y="343071"/>
                    <a:pt x="0" y="297025"/>
                  </a:cubicBezTo>
                  <a:lnTo>
                    <a:pt x="0" y="83374"/>
                  </a:lnTo>
                  <a:cubicBezTo>
                    <a:pt x="0" y="37328"/>
                    <a:pt x="37328" y="0"/>
                    <a:pt x="8337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47274" cy="4184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865785" y="6780928"/>
            <a:ext cx="4057650" cy="1045152"/>
            <a:chOff x="0" y="0"/>
            <a:chExt cx="5410200" cy="13935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410200" cy="1393536"/>
            </a:xfrm>
            <a:custGeom>
              <a:avLst/>
              <a:gdLst/>
              <a:ahLst/>
              <a:cxnLst/>
              <a:rect r="r" b="b" t="t" l="l"/>
              <a:pathLst>
                <a:path h="1393536" w="5410200">
                  <a:moveTo>
                    <a:pt x="0" y="0"/>
                  </a:moveTo>
                  <a:lnTo>
                    <a:pt x="5410200" y="0"/>
                  </a:lnTo>
                  <a:lnTo>
                    <a:pt x="5410200" y="1393536"/>
                  </a:lnTo>
                  <a:lnTo>
                    <a:pt x="0" y="13935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9537529" y="5657850"/>
            <a:ext cx="6662443" cy="4152923"/>
          </a:xfrm>
          <a:custGeom>
            <a:avLst/>
            <a:gdLst/>
            <a:ahLst/>
            <a:cxnLst/>
            <a:rect r="r" b="b" t="t" l="l"/>
            <a:pathLst>
              <a:path h="4152923" w="6662443">
                <a:moveTo>
                  <a:pt x="0" y="0"/>
                </a:moveTo>
                <a:lnTo>
                  <a:pt x="6662443" y="0"/>
                </a:lnTo>
                <a:lnTo>
                  <a:pt x="6662443" y="4152923"/>
                </a:lnTo>
                <a:lnTo>
                  <a:pt x="0" y="41529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255741" y="1574483"/>
            <a:ext cx="1133538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Optimization: Gradient Descent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48008" y="2852070"/>
            <a:ext cx="448039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2818162" y="2686685"/>
            <a:ext cx="11015924" cy="2971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Adjusts weights to minimize</a:t>
            </a:r>
            <a:r>
              <a:rPr lang="en-US" sz="33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loss: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Take small steps in the direction that reduces error.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Learning Rate (lr): Size of each step.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284243" y="2747616"/>
            <a:ext cx="10265045" cy="6370590"/>
            <a:chOff x="0" y="0"/>
            <a:chExt cx="2703551" cy="16778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3551" cy="1677851"/>
            </a:xfrm>
            <a:custGeom>
              <a:avLst/>
              <a:gdLst/>
              <a:ahLst/>
              <a:cxnLst/>
              <a:rect r="r" b="b" t="t" l="l"/>
              <a:pathLst>
                <a:path h="1677851" w="2703551">
                  <a:moveTo>
                    <a:pt x="38464" y="0"/>
                  </a:moveTo>
                  <a:lnTo>
                    <a:pt x="2665087" y="0"/>
                  </a:lnTo>
                  <a:cubicBezTo>
                    <a:pt x="2675288" y="0"/>
                    <a:pt x="2685072" y="4052"/>
                    <a:pt x="2692285" y="11266"/>
                  </a:cubicBezTo>
                  <a:cubicBezTo>
                    <a:pt x="2699499" y="18479"/>
                    <a:pt x="2703551" y="28263"/>
                    <a:pt x="2703551" y="38464"/>
                  </a:cubicBezTo>
                  <a:lnTo>
                    <a:pt x="2703551" y="1639386"/>
                  </a:lnTo>
                  <a:cubicBezTo>
                    <a:pt x="2703551" y="1649588"/>
                    <a:pt x="2699499" y="1659371"/>
                    <a:pt x="2692285" y="1666585"/>
                  </a:cubicBezTo>
                  <a:cubicBezTo>
                    <a:pt x="2685072" y="1673798"/>
                    <a:pt x="2675288" y="1677851"/>
                    <a:pt x="2665087" y="1677851"/>
                  </a:cubicBezTo>
                  <a:lnTo>
                    <a:pt x="38464" y="1677851"/>
                  </a:lnTo>
                  <a:cubicBezTo>
                    <a:pt x="28263" y="1677851"/>
                    <a:pt x="18479" y="1673798"/>
                    <a:pt x="11266" y="1666585"/>
                  </a:cubicBezTo>
                  <a:cubicBezTo>
                    <a:pt x="4052" y="1659371"/>
                    <a:pt x="0" y="1649588"/>
                    <a:pt x="0" y="1639386"/>
                  </a:cubicBezTo>
                  <a:lnTo>
                    <a:pt x="0" y="38464"/>
                  </a:lnTo>
                  <a:cubicBezTo>
                    <a:pt x="0" y="28263"/>
                    <a:pt x="4052" y="18479"/>
                    <a:pt x="11266" y="11266"/>
                  </a:cubicBezTo>
                  <a:cubicBezTo>
                    <a:pt x="18479" y="4052"/>
                    <a:pt x="28263" y="0"/>
                    <a:pt x="38464" y="0"/>
                  </a:cubicBezTo>
                  <a:close/>
                </a:path>
              </a:pathLst>
            </a:custGeom>
            <a:solidFill>
              <a:srgbClr val="DDCEF3">
                <a:alpha val="38824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703551" cy="1715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921458" y="3007571"/>
            <a:ext cx="8873118" cy="5803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6"/>
              </a:lnSpc>
            </a:pPr>
            <a:r>
              <a:rPr lang="en-US" sz="2533" b="true">
                <a:solidFill>
                  <a:srgbClr val="FFFFFF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1. Initialize weights (W) and biases (b)</a:t>
            </a:r>
          </a:p>
          <a:p>
            <a:pPr algn="l">
              <a:lnSpc>
                <a:spcPts val="3546"/>
              </a:lnSpc>
            </a:pPr>
            <a:r>
              <a:rPr lang="en-US" sz="2533" b="true">
                <a:solidFill>
                  <a:srgbClr val="FFFFFF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2. Set learning rate (η) and epochs</a:t>
            </a:r>
          </a:p>
          <a:p>
            <a:pPr algn="l">
              <a:lnSpc>
                <a:spcPts val="3546"/>
              </a:lnSpc>
            </a:pPr>
          </a:p>
          <a:p>
            <a:pPr algn="l">
              <a:lnSpc>
                <a:spcPts val="3546"/>
              </a:lnSpc>
            </a:pPr>
            <a:r>
              <a:rPr lang="en-US" sz="2533" b="true">
                <a:solidFill>
                  <a:srgbClr val="FFFFFF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For each epoch:</a:t>
            </a:r>
          </a:p>
          <a:p>
            <a:pPr algn="l">
              <a:lnSpc>
                <a:spcPts val="3546"/>
              </a:lnSpc>
            </a:pPr>
            <a:r>
              <a:rPr lang="en-US" sz="2533" b="true">
                <a:solidFill>
                  <a:srgbClr val="FFFFFF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   </a:t>
            </a:r>
            <a:r>
              <a:rPr lang="en-US" sz="2533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Shuffle data and split into mini-batches</a:t>
            </a:r>
          </a:p>
          <a:p>
            <a:pPr algn="l">
              <a:lnSpc>
                <a:spcPts val="3546"/>
              </a:lnSpc>
            </a:pPr>
          </a:p>
          <a:p>
            <a:pPr algn="l">
              <a:lnSpc>
                <a:spcPts val="3546"/>
              </a:lnSpc>
            </a:pPr>
            <a:r>
              <a:rPr lang="en-US" sz="2533" b="true">
                <a:solidFill>
                  <a:srgbClr val="FFFFFF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   For each mini-batch (X, Y):</a:t>
            </a:r>
          </a:p>
          <a:p>
            <a:pPr algn="l">
              <a:lnSpc>
                <a:spcPts val="3546"/>
              </a:lnSpc>
            </a:pPr>
            <a:r>
              <a:rPr lang="en-US" sz="2533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 # Forward Pass: Compute predictions</a:t>
            </a:r>
          </a:p>
          <a:p>
            <a:pPr algn="l">
              <a:lnSpc>
                <a:spcPts val="3546"/>
              </a:lnSpc>
            </a:pPr>
            <a:r>
              <a:rPr lang="en-US" sz="2533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 # Loss: Calculate error</a:t>
            </a:r>
          </a:p>
          <a:p>
            <a:pPr algn="l">
              <a:lnSpc>
                <a:spcPts val="3546"/>
              </a:lnSpc>
            </a:pPr>
            <a:r>
              <a:rPr lang="en-US" sz="2533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 # Backward Pass: Compute gradients</a:t>
            </a:r>
          </a:p>
          <a:p>
            <a:pPr algn="l">
              <a:lnSpc>
                <a:spcPts val="3546"/>
              </a:lnSpc>
            </a:pPr>
            <a:r>
              <a:rPr lang="en-US" sz="2533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 # Update: W = W - η * dW, b = b - η * db</a:t>
            </a:r>
          </a:p>
          <a:p>
            <a:pPr algn="l">
              <a:lnSpc>
                <a:spcPts val="3546"/>
              </a:lnSpc>
            </a:pPr>
          </a:p>
          <a:p>
            <a:pPr algn="l">
              <a:lnSpc>
                <a:spcPts val="3546"/>
              </a:lnSpc>
            </a:pPr>
            <a:r>
              <a:rPr lang="en-US" sz="2533" b="true">
                <a:solidFill>
                  <a:srgbClr val="FFFFFF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Output trained parameters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49072" y="1600058"/>
            <a:ext cx="1133538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Genral Neural Network Training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t="0" r="-223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79833" y="537527"/>
            <a:ext cx="1092833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Wrap App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85175" y="2058333"/>
            <a:ext cx="15874125" cy="744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1. Why Deep Learning?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Solves complex problems like images, text, an</a:t>
            </a:r>
            <a:r>
              <a:rPr lang="en-US" sz="30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 speech.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Learns directly from raw data without manual feature extraction.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2. How Does It Work?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Mimics the human brain with artificial neurons.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Trains using optimization techniques like gradient descent.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3. Applications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Self-driving cars, voice assistants, healthcare, and more.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4. Challenges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Requires large datasets and computing power.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Sometimes, it is difficult to explain its decisions (black box problem).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5. Future of Deep Learning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Enhanced personalization (AI doctors, tutors).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Solving global challenges (climate, healthcare).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47940" y="3799105"/>
            <a:ext cx="12192120" cy="2622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0"/>
              </a:lnSpc>
            </a:pPr>
            <a:r>
              <a:rPr lang="en-US" sz="16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Thank You</a:t>
            </a:r>
          </a:p>
        </p:txBody>
      </p:sp>
      <p:sp>
        <p:nvSpPr>
          <p:cNvPr name="Freeform 4" id="4" descr="A circular logo with text and symbols  Description automatically generated"/>
          <p:cNvSpPr/>
          <p:nvPr/>
        </p:nvSpPr>
        <p:spPr>
          <a:xfrm flipH="false" flipV="false" rot="0">
            <a:off x="449276" y="118854"/>
            <a:ext cx="1310164" cy="1298466"/>
          </a:xfrm>
          <a:custGeom>
            <a:avLst/>
            <a:gdLst/>
            <a:ahLst/>
            <a:cxnLst/>
            <a:rect r="r" b="b" t="t" l="l"/>
            <a:pathLst>
              <a:path h="1298466" w="1310164">
                <a:moveTo>
                  <a:pt x="0" y="0"/>
                </a:moveTo>
                <a:lnTo>
                  <a:pt x="1310164" y="0"/>
                </a:lnTo>
                <a:lnTo>
                  <a:pt x="1310164" y="1298466"/>
                </a:lnTo>
                <a:lnTo>
                  <a:pt x="0" y="12984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395322" y="6569524"/>
            <a:ext cx="2829418" cy="1328813"/>
            <a:chOff x="0" y="0"/>
            <a:chExt cx="745196" cy="3499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45196" cy="349975"/>
            </a:xfrm>
            <a:custGeom>
              <a:avLst/>
              <a:gdLst/>
              <a:ahLst/>
              <a:cxnLst/>
              <a:rect r="r" b="b" t="t" l="l"/>
              <a:pathLst>
                <a:path h="349975" w="745196">
                  <a:moveTo>
                    <a:pt x="139547" y="0"/>
                  </a:moveTo>
                  <a:lnTo>
                    <a:pt x="605649" y="0"/>
                  </a:lnTo>
                  <a:cubicBezTo>
                    <a:pt x="642659" y="0"/>
                    <a:pt x="678154" y="14702"/>
                    <a:pt x="704324" y="40872"/>
                  </a:cubicBezTo>
                  <a:cubicBezTo>
                    <a:pt x="730494" y="67043"/>
                    <a:pt x="745196" y="102537"/>
                    <a:pt x="745196" y="139547"/>
                  </a:cubicBezTo>
                  <a:lnTo>
                    <a:pt x="745196" y="210428"/>
                  </a:lnTo>
                  <a:cubicBezTo>
                    <a:pt x="745196" y="287498"/>
                    <a:pt x="682719" y="349975"/>
                    <a:pt x="605649" y="349975"/>
                  </a:cubicBezTo>
                  <a:lnTo>
                    <a:pt x="139547" y="349975"/>
                  </a:lnTo>
                  <a:cubicBezTo>
                    <a:pt x="62478" y="349975"/>
                    <a:pt x="0" y="287498"/>
                    <a:pt x="0" y="210428"/>
                  </a:cubicBezTo>
                  <a:lnTo>
                    <a:pt x="0" y="139547"/>
                  </a:lnTo>
                  <a:cubicBezTo>
                    <a:pt x="0" y="62478"/>
                    <a:pt x="62478" y="0"/>
                    <a:pt x="139547" y="0"/>
                  </a:cubicBezTo>
                  <a:close/>
                </a:path>
              </a:pathLst>
            </a:custGeom>
            <a:solidFill>
              <a:srgbClr val="DDCEF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745196" cy="397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b="true" sz="2999">
                  <a:solidFill>
                    <a:srgbClr val="000000"/>
                  </a:solidFill>
                  <a:latin typeface="Century Gothic Paneuropean Bold"/>
                  <a:ea typeface="Century Gothic Paneuropean Bold"/>
                  <a:cs typeface="Century Gothic Paneuropean Bold"/>
                  <a:sym typeface="Century Gothic Paneuropean Bold"/>
                </a:rPr>
                <a:t>Model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273184" y="8176462"/>
            <a:ext cx="2500978" cy="1653772"/>
          </a:xfrm>
          <a:custGeom>
            <a:avLst/>
            <a:gdLst/>
            <a:ahLst/>
            <a:cxnLst/>
            <a:rect r="r" b="b" t="t" l="l"/>
            <a:pathLst>
              <a:path h="1653772" w="2500978">
                <a:moveTo>
                  <a:pt x="0" y="0"/>
                </a:moveTo>
                <a:lnTo>
                  <a:pt x="2500979" y="0"/>
                </a:lnTo>
                <a:lnTo>
                  <a:pt x="2500979" y="1653772"/>
                </a:lnTo>
                <a:lnTo>
                  <a:pt x="0" y="16537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4611772" y="7129463"/>
            <a:ext cx="2146979" cy="1650490"/>
          </a:xfrm>
          <a:custGeom>
            <a:avLst/>
            <a:gdLst/>
            <a:ahLst/>
            <a:cxnLst/>
            <a:rect r="r" b="b" t="t" l="l"/>
            <a:pathLst>
              <a:path h="1650490" w="2146979">
                <a:moveTo>
                  <a:pt x="2146979" y="0"/>
                </a:moveTo>
                <a:lnTo>
                  <a:pt x="0" y="0"/>
                </a:lnTo>
                <a:lnTo>
                  <a:pt x="0" y="1650491"/>
                </a:lnTo>
                <a:lnTo>
                  <a:pt x="2146979" y="1650491"/>
                </a:lnTo>
                <a:lnTo>
                  <a:pt x="214697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75836" y="3242020"/>
            <a:ext cx="12068389" cy="2371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Machine Learning (ML) helps machines learn patterns from data without being explicitly programmed.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Examples: Email spam filters, and movie recommendations.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18026" y="1630550"/>
            <a:ext cx="1018401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What is Machine Learning (ML)?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564445" y="6958020"/>
            <a:ext cx="1060490" cy="57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Data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767191" y="6958020"/>
            <a:ext cx="2299930" cy="57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Predection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793744" y="7466163"/>
            <a:ext cx="1783036" cy="624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6"/>
              </a:lnSpc>
            </a:pPr>
            <a:r>
              <a:rPr lang="en-US" sz="1790">
                <a:solidFill>
                  <a:srgbClr val="43367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 know what spam looks like!</a:t>
            </a:r>
          </a:p>
        </p:txBody>
      </p:sp>
      <p:sp>
        <p:nvSpPr>
          <p:cNvPr name="AutoShape 13" id="13"/>
          <p:cNvSpPr/>
          <p:nvPr/>
        </p:nvSpPr>
        <p:spPr>
          <a:xfrm>
            <a:off x="5902183" y="7262502"/>
            <a:ext cx="1087662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4" id="14"/>
          <p:cNvSpPr/>
          <p:nvPr/>
        </p:nvSpPr>
        <p:spPr>
          <a:xfrm>
            <a:off x="10537769" y="7262502"/>
            <a:ext cx="1087662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06821" y="7620782"/>
            <a:ext cx="2771529" cy="2338478"/>
          </a:xfrm>
          <a:custGeom>
            <a:avLst/>
            <a:gdLst/>
            <a:ahLst/>
            <a:cxnLst/>
            <a:rect r="r" b="b" t="t" l="l"/>
            <a:pathLst>
              <a:path h="2338478" w="2771529">
                <a:moveTo>
                  <a:pt x="0" y="0"/>
                </a:moveTo>
                <a:lnTo>
                  <a:pt x="2771529" y="0"/>
                </a:lnTo>
                <a:lnTo>
                  <a:pt x="2771529" y="2338478"/>
                </a:lnTo>
                <a:lnTo>
                  <a:pt x="0" y="2338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36275" y="3418555"/>
            <a:ext cx="9947512" cy="5371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ML struggles with: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Han</a:t>
            </a:r>
            <a:r>
              <a:rPr lang="en-US" sz="33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dling large amounts of data.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Understanding complex patterns like images and videos.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Needing humans to select features manually.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Example: It’s hard for traditional ML to recognize faces accurately.</a:t>
            </a:r>
          </a:p>
          <a:p>
            <a:pPr algn="l">
              <a:lnSpc>
                <a:spcPts val="4759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12806419" y="6132863"/>
            <a:ext cx="2655224" cy="2041204"/>
            <a:chOff x="0" y="0"/>
            <a:chExt cx="3540299" cy="2721605"/>
          </a:xfrm>
        </p:grpSpPr>
        <p:sp>
          <p:nvSpPr>
            <p:cNvPr name="Freeform 6" id="6"/>
            <p:cNvSpPr/>
            <p:nvPr/>
          </p:nvSpPr>
          <p:spPr>
            <a:xfrm flipH="true" flipV="false" rot="0">
              <a:off x="0" y="0"/>
              <a:ext cx="3540299" cy="2721605"/>
            </a:xfrm>
            <a:custGeom>
              <a:avLst/>
              <a:gdLst/>
              <a:ahLst/>
              <a:cxnLst/>
              <a:rect r="r" b="b" t="t" l="l"/>
              <a:pathLst>
                <a:path h="2721605" w="3540299">
                  <a:moveTo>
                    <a:pt x="3540299" y="0"/>
                  </a:moveTo>
                  <a:lnTo>
                    <a:pt x="0" y="0"/>
                  </a:lnTo>
                  <a:lnTo>
                    <a:pt x="0" y="2721605"/>
                  </a:lnTo>
                  <a:lnTo>
                    <a:pt x="3540299" y="2721605"/>
                  </a:lnTo>
                  <a:lnTo>
                    <a:pt x="3540299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300066" y="560883"/>
              <a:ext cx="2940168" cy="10243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00"/>
                </a:lnSpc>
              </a:pPr>
              <a:r>
                <a:rPr lang="en-US" sz="2214">
                  <a:solidFill>
                    <a:srgbClr val="433675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Too much data! I can’t handle it!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317981" y="1630550"/>
            <a:ext cx="898409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Drawbacks of Traditional ML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86136" y="5473843"/>
            <a:ext cx="1897510" cy="4491148"/>
          </a:xfrm>
          <a:custGeom>
            <a:avLst/>
            <a:gdLst/>
            <a:ahLst/>
            <a:cxnLst/>
            <a:rect r="r" b="b" t="t" l="l"/>
            <a:pathLst>
              <a:path h="4491148" w="1897510">
                <a:moveTo>
                  <a:pt x="0" y="0"/>
                </a:moveTo>
                <a:lnTo>
                  <a:pt x="1897510" y="0"/>
                </a:lnTo>
                <a:lnTo>
                  <a:pt x="1897510" y="4491148"/>
                </a:lnTo>
                <a:lnTo>
                  <a:pt x="0" y="44911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703405" y="2921100"/>
            <a:ext cx="2377953" cy="3068326"/>
          </a:xfrm>
          <a:custGeom>
            <a:avLst/>
            <a:gdLst/>
            <a:ahLst/>
            <a:cxnLst/>
            <a:rect r="r" b="b" t="t" l="l"/>
            <a:pathLst>
              <a:path h="3068326" w="2377953">
                <a:moveTo>
                  <a:pt x="0" y="0"/>
                </a:moveTo>
                <a:lnTo>
                  <a:pt x="2377953" y="0"/>
                </a:lnTo>
                <a:lnTo>
                  <a:pt x="2377953" y="3068326"/>
                </a:lnTo>
                <a:lnTo>
                  <a:pt x="0" y="30683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08851" y="3693494"/>
            <a:ext cx="2609933" cy="1944400"/>
          </a:xfrm>
          <a:custGeom>
            <a:avLst/>
            <a:gdLst/>
            <a:ahLst/>
            <a:cxnLst/>
            <a:rect r="r" b="b" t="t" l="l"/>
            <a:pathLst>
              <a:path h="1944400" w="2609933">
                <a:moveTo>
                  <a:pt x="0" y="0"/>
                </a:moveTo>
                <a:lnTo>
                  <a:pt x="2609933" y="0"/>
                </a:lnTo>
                <a:lnTo>
                  <a:pt x="2609933" y="1944400"/>
                </a:lnTo>
                <a:lnTo>
                  <a:pt x="0" y="19444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525185" y="6881506"/>
            <a:ext cx="2999831" cy="2722347"/>
          </a:xfrm>
          <a:custGeom>
            <a:avLst/>
            <a:gdLst/>
            <a:ahLst/>
            <a:cxnLst/>
            <a:rect r="r" b="b" t="t" l="l"/>
            <a:pathLst>
              <a:path h="2722347" w="2999831">
                <a:moveTo>
                  <a:pt x="0" y="0"/>
                </a:moveTo>
                <a:lnTo>
                  <a:pt x="2999831" y="0"/>
                </a:lnTo>
                <a:lnTo>
                  <a:pt x="2999831" y="2722347"/>
                </a:lnTo>
                <a:lnTo>
                  <a:pt x="0" y="27223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599648" y="4038607"/>
            <a:ext cx="1428339" cy="949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2"/>
              </a:lnSpc>
            </a:pPr>
            <a:r>
              <a:rPr lang="en-US" sz="2723">
                <a:solidFill>
                  <a:srgbClr val="43367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Look a </a:t>
            </a:r>
          </a:p>
          <a:p>
            <a:pPr algn="ctr">
              <a:lnSpc>
                <a:spcPts val="3812"/>
              </a:lnSpc>
            </a:pPr>
            <a:r>
              <a:rPr lang="en-US" sz="2723">
                <a:solidFill>
                  <a:srgbClr val="43367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Cat!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0">
            <a:off x="10983939" y="5473843"/>
            <a:ext cx="2803632" cy="2088706"/>
          </a:xfrm>
          <a:custGeom>
            <a:avLst/>
            <a:gdLst/>
            <a:ahLst/>
            <a:cxnLst/>
            <a:rect r="r" b="b" t="t" l="l"/>
            <a:pathLst>
              <a:path h="2088706" w="2803632">
                <a:moveTo>
                  <a:pt x="2803632" y="0"/>
                </a:moveTo>
                <a:lnTo>
                  <a:pt x="0" y="0"/>
                </a:lnTo>
                <a:lnTo>
                  <a:pt x="0" y="2088706"/>
                </a:lnTo>
                <a:lnTo>
                  <a:pt x="2803632" y="2088706"/>
                </a:lnTo>
                <a:lnTo>
                  <a:pt x="2803632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376187" y="5932276"/>
            <a:ext cx="2019136" cy="949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2"/>
              </a:lnSpc>
            </a:pPr>
            <a:r>
              <a:rPr lang="en-US" sz="2723">
                <a:solidFill>
                  <a:srgbClr val="43367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Never Seen it before ...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07827" y="1980724"/>
            <a:ext cx="3149798" cy="1226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70"/>
              </a:lnSpc>
            </a:pPr>
            <a:r>
              <a:rPr lang="en-US" b="true" sz="7193" i="true" u="sng">
                <a:solidFill>
                  <a:srgbClr val="FFFFFF"/>
                </a:solidFill>
                <a:latin typeface="Century Gothic Paneuropean Bold Italics"/>
                <a:ea typeface="Century Gothic Paneuropean Bold Italics"/>
                <a:cs typeface="Century Gothic Paneuropean Bold Italics"/>
                <a:sym typeface="Century Gothic Paneuropean Bold Italics"/>
              </a:rPr>
              <a:t>Human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3683646" y="6155220"/>
            <a:ext cx="5349695" cy="3672768"/>
          </a:xfrm>
          <a:custGeom>
            <a:avLst/>
            <a:gdLst/>
            <a:ahLst/>
            <a:cxnLst/>
            <a:rect r="r" b="b" t="t" l="l"/>
            <a:pathLst>
              <a:path h="3672768" w="5349695">
                <a:moveTo>
                  <a:pt x="0" y="0"/>
                </a:moveTo>
                <a:lnTo>
                  <a:pt x="5349695" y="0"/>
                </a:lnTo>
                <a:lnTo>
                  <a:pt x="5349695" y="3672768"/>
                </a:lnTo>
                <a:lnTo>
                  <a:pt x="0" y="367276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963" t="0" r="-963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3725638" y="2240927"/>
            <a:ext cx="1229559" cy="1226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70"/>
              </a:lnSpc>
            </a:pPr>
            <a:r>
              <a:rPr lang="en-US" b="true" sz="7193" i="true" u="sng">
                <a:solidFill>
                  <a:srgbClr val="FFFFFF"/>
                </a:solidFill>
                <a:latin typeface="Century Gothic Paneuropean Bold Italics"/>
                <a:ea typeface="Century Gothic Paneuropean Bold Italics"/>
                <a:cs typeface="Century Gothic Paneuropean Bold Italics"/>
                <a:sym typeface="Century Gothic Paneuropean Bold Italics"/>
              </a:rPr>
              <a:t>ML</a:t>
            </a:r>
          </a:p>
        </p:txBody>
      </p:sp>
      <p:sp>
        <p:nvSpPr>
          <p:cNvPr name="Freeform 13" id="13"/>
          <p:cNvSpPr/>
          <p:nvPr/>
        </p:nvSpPr>
        <p:spPr>
          <a:xfrm flipH="false" flipV="true" rot="-7548692">
            <a:off x="7808646" y="-388072"/>
            <a:ext cx="4127293" cy="2833543"/>
          </a:xfrm>
          <a:custGeom>
            <a:avLst/>
            <a:gdLst/>
            <a:ahLst/>
            <a:cxnLst/>
            <a:rect r="r" b="b" t="t" l="l"/>
            <a:pathLst>
              <a:path h="2833543" w="4127293">
                <a:moveTo>
                  <a:pt x="0" y="2833544"/>
                </a:moveTo>
                <a:lnTo>
                  <a:pt x="4127293" y="2833544"/>
                </a:lnTo>
                <a:lnTo>
                  <a:pt x="4127293" y="0"/>
                </a:lnTo>
                <a:lnTo>
                  <a:pt x="0" y="0"/>
                </a:lnTo>
                <a:lnTo>
                  <a:pt x="0" y="2833544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963" t="0" r="-963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842732" y="3744655"/>
            <a:ext cx="4751112" cy="2476517"/>
          </a:xfrm>
          <a:custGeom>
            <a:avLst/>
            <a:gdLst/>
            <a:ahLst/>
            <a:cxnLst/>
            <a:rect r="r" b="b" t="t" l="l"/>
            <a:pathLst>
              <a:path h="2476517" w="4751112">
                <a:moveTo>
                  <a:pt x="0" y="0"/>
                </a:moveTo>
                <a:lnTo>
                  <a:pt x="4751112" y="0"/>
                </a:lnTo>
                <a:lnTo>
                  <a:pt x="4751112" y="2476517"/>
                </a:lnTo>
                <a:lnTo>
                  <a:pt x="0" y="24765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969800" y="6221172"/>
            <a:ext cx="2843956" cy="2843956"/>
          </a:xfrm>
          <a:custGeom>
            <a:avLst/>
            <a:gdLst/>
            <a:ahLst/>
            <a:cxnLst/>
            <a:rect r="r" b="b" t="t" l="l"/>
            <a:pathLst>
              <a:path h="2843956" w="2843956">
                <a:moveTo>
                  <a:pt x="0" y="0"/>
                </a:moveTo>
                <a:lnTo>
                  <a:pt x="2843956" y="0"/>
                </a:lnTo>
                <a:lnTo>
                  <a:pt x="2843956" y="2843956"/>
                </a:lnTo>
                <a:lnTo>
                  <a:pt x="0" y="2843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09964">
            <a:off x="11941654" y="6674677"/>
            <a:ext cx="2138244" cy="1723959"/>
          </a:xfrm>
          <a:custGeom>
            <a:avLst/>
            <a:gdLst/>
            <a:ahLst/>
            <a:cxnLst/>
            <a:rect r="r" b="b" t="t" l="l"/>
            <a:pathLst>
              <a:path h="1723959" w="2138244">
                <a:moveTo>
                  <a:pt x="0" y="0"/>
                </a:moveTo>
                <a:lnTo>
                  <a:pt x="2138245" y="0"/>
                </a:lnTo>
                <a:lnTo>
                  <a:pt x="2138245" y="1723960"/>
                </a:lnTo>
                <a:lnTo>
                  <a:pt x="0" y="17239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38212" y="1645584"/>
            <a:ext cx="1147036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What Did Deep Learning (DL) Solve?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34958" y="3029267"/>
            <a:ext cx="9947512" cy="4171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DL uses neural networks to</a:t>
            </a:r>
            <a:r>
              <a:rPr lang="en-US" sz="33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learn patterns directly from raw data.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Ha</a:t>
            </a:r>
            <a:r>
              <a:rPr lang="en-US" sz="33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ndles huge data sets, like images, sound, and text.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Examples: Self-driving cars, facial recognition, chatbots.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AutoShape 8" id="8"/>
          <p:cNvSpPr/>
          <p:nvPr/>
        </p:nvSpPr>
        <p:spPr>
          <a:xfrm flipV="true">
            <a:off x="3961143" y="8272644"/>
            <a:ext cx="122745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H="true" flipV="true">
            <a:off x="8389634" y="8253594"/>
            <a:ext cx="60897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5560771" y="6927135"/>
            <a:ext cx="2425244" cy="2614819"/>
          </a:xfrm>
          <a:custGeom>
            <a:avLst/>
            <a:gdLst/>
            <a:ahLst/>
            <a:cxnLst/>
            <a:rect r="r" b="b" t="t" l="l"/>
            <a:pathLst>
              <a:path h="2614819" w="2425244">
                <a:moveTo>
                  <a:pt x="0" y="0"/>
                </a:moveTo>
                <a:lnTo>
                  <a:pt x="2425244" y="0"/>
                </a:lnTo>
                <a:lnTo>
                  <a:pt x="2425244" y="2614819"/>
                </a:lnTo>
                <a:lnTo>
                  <a:pt x="0" y="261481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684532" y="7920537"/>
            <a:ext cx="1075134" cy="57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Input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84527" y="7920537"/>
            <a:ext cx="1488281" cy="57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Output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866554" y="5982179"/>
            <a:ext cx="4109335" cy="4109335"/>
          </a:xfrm>
          <a:custGeom>
            <a:avLst/>
            <a:gdLst/>
            <a:ahLst/>
            <a:cxnLst/>
            <a:rect r="r" b="b" t="t" l="l"/>
            <a:pathLst>
              <a:path h="4109335" w="4109335">
                <a:moveTo>
                  <a:pt x="0" y="0"/>
                </a:moveTo>
                <a:lnTo>
                  <a:pt x="4109334" y="0"/>
                </a:lnTo>
                <a:lnTo>
                  <a:pt x="4109334" y="4109335"/>
                </a:lnTo>
                <a:lnTo>
                  <a:pt x="0" y="4109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198612">
            <a:off x="2636893" y="7140309"/>
            <a:ext cx="4745037" cy="2212374"/>
          </a:xfrm>
          <a:custGeom>
            <a:avLst/>
            <a:gdLst/>
            <a:ahLst/>
            <a:cxnLst/>
            <a:rect r="r" b="b" t="t" l="l"/>
            <a:pathLst>
              <a:path h="2212374" w="4745037">
                <a:moveTo>
                  <a:pt x="0" y="0"/>
                </a:moveTo>
                <a:lnTo>
                  <a:pt x="4745037" y="0"/>
                </a:lnTo>
                <a:lnTo>
                  <a:pt x="4745037" y="2212374"/>
                </a:lnTo>
                <a:lnTo>
                  <a:pt x="0" y="22123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154710" y="6600508"/>
            <a:ext cx="3174230" cy="2872678"/>
          </a:xfrm>
          <a:custGeom>
            <a:avLst/>
            <a:gdLst/>
            <a:ahLst/>
            <a:cxnLst/>
            <a:rect r="r" b="b" t="t" l="l"/>
            <a:pathLst>
              <a:path h="2872678" w="3174230">
                <a:moveTo>
                  <a:pt x="0" y="0"/>
                </a:moveTo>
                <a:lnTo>
                  <a:pt x="3174230" y="0"/>
                </a:lnTo>
                <a:lnTo>
                  <a:pt x="3174230" y="2872678"/>
                </a:lnTo>
                <a:lnTo>
                  <a:pt x="0" y="287267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33403" y="1645584"/>
            <a:ext cx="7528679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What is Deep Learning?</a:t>
            </a:r>
          </a:p>
          <a:p>
            <a:pPr algn="ctr">
              <a:lnSpc>
                <a:spcPts val="727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234958" y="3029267"/>
            <a:ext cx="9947512" cy="3571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DL is like a virtual brain, inspired by how humans think!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It uses layers of artificial neurons to process information.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more layers, the "deeper" it is.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085824" y="3142221"/>
            <a:ext cx="11448415" cy="4788046"/>
            <a:chOff x="0" y="0"/>
            <a:chExt cx="3015220" cy="12610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15220" cy="1261049"/>
            </a:xfrm>
            <a:custGeom>
              <a:avLst/>
              <a:gdLst/>
              <a:ahLst/>
              <a:cxnLst/>
              <a:rect r="r" b="b" t="t" l="l"/>
              <a:pathLst>
                <a:path h="1261049" w="3015220">
                  <a:moveTo>
                    <a:pt x="34488" y="0"/>
                  </a:moveTo>
                  <a:lnTo>
                    <a:pt x="2980732" y="0"/>
                  </a:lnTo>
                  <a:cubicBezTo>
                    <a:pt x="2999779" y="0"/>
                    <a:pt x="3015220" y="15441"/>
                    <a:pt x="3015220" y="34488"/>
                  </a:cubicBezTo>
                  <a:lnTo>
                    <a:pt x="3015220" y="1226561"/>
                  </a:lnTo>
                  <a:cubicBezTo>
                    <a:pt x="3015220" y="1235707"/>
                    <a:pt x="3011587" y="1244480"/>
                    <a:pt x="3005119" y="1250948"/>
                  </a:cubicBezTo>
                  <a:cubicBezTo>
                    <a:pt x="2998651" y="1257415"/>
                    <a:pt x="2989879" y="1261049"/>
                    <a:pt x="2980732" y="1261049"/>
                  </a:cubicBezTo>
                  <a:lnTo>
                    <a:pt x="34488" y="1261049"/>
                  </a:lnTo>
                  <a:cubicBezTo>
                    <a:pt x="25342" y="1261049"/>
                    <a:pt x="16569" y="1257415"/>
                    <a:pt x="10101" y="1250948"/>
                  </a:cubicBezTo>
                  <a:cubicBezTo>
                    <a:pt x="3634" y="1244480"/>
                    <a:pt x="0" y="1235707"/>
                    <a:pt x="0" y="1226561"/>
                  </a:cubicBezTo>
                  <a:lnTo>
                    <a:pt x="0" y="34488"/>
                  </a:lnTo>
                  <a:cubicBezTo>
                    <a:pt x="0" y="25342"/>
                    <a:pt x="3634" y="16569"/>
                    <a:pt x="10101" y="10101"/>
                  </a:cubicBezTo>
                  <a:cubicBezTo>
                    <a:pt x="16569" y="3634"/>
                    <a:pt x="25342" y="0"/>
                    <a:pt x="3448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015220" cy="12991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782911" y="3241631"/>
            <a:ext cx="10255255" cy="4589227"/>
          </a:xfrm>
          <a:custGeom>
            <a:avLst/>
            <a:gdLst/>
            <a:ahLst/>
            <a:cxnLst/>
            <a:rect r="r" b="b" t="t" l="l"/>
            <a:pathLst>
              <a:path h="4589227" w="10255255">
                <a:moveTo>
                  <a:pt x="0" y="0"/>
                </a:moveTo>
                <a:lnTo>
                  <a:pt x="10255255" y="0"/>
                </a:lnTo>
                <a:lnTo>
                  <a:pt x="10255255" y="4589226"/>
                </a:lnTo>
                <a:lnTo>
                  <a:pt x="0" y="45892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687367" y="1630550"/>
            <a:ext cx="1024532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How Does Deep Learning Work?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2E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6130797" y="2828851"/>
            <a:ext cx="2615766" cy="7813814"/>
          </a:xfrm>
          <a:custGeom>
            <a:avLst/>
            <a:gdLst/>
            <a:ahLst/>
            <a:cxnLst/>
            <a:rect r="r" b="b" t="t" l="l"/>
            <a:pathLst>
              <a:path h="7813814" w="2615766">
                <a:moveTo>
                  <a:pt x="2615766" y="0"/>
                </a:moveTo>
                <a:lnTo>
                  <a:pt x="0" y="0"/>
                </a:lnTo>
                <a:lnTo>
                  <a:pt x="0" y="7813814"/>
                </a:lnTo>
                <a:lnTo>
                  <a:pt x="2615766" y="7813814"/>
                </a:lnTo>
                <a:lnTo>
                  <a:pt x="2615766" y="0"/>
                </a:lnTo>
                <a:close/>
              </a:path>
            </a:pathLst>
          </a:custGeom>
          <a:blipFill>
            <a:blip r:embed="rId2"/>
            <a:stretch>
              <a:fillRect l="0" t="-47934" r="-563393" b="-5848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14141" y="-163431"/>
            <a:ext cx="4221511" cy="2859510"/>
          </a:xfrm>
          <a:custGeom>
            <a:avLst/>
            <a:gdLst/>
            <a:ahLst/>
            <a:cxnLst/>
            <a:rect r="r" b="b" t="t" l="l"/>
            <a:pathLst>
              <a:path h="2859510" w="4221511">
                <a:moveTo>
                  <a:pt x="0" y="0"/>
                </a:moveTo>
                <a:lnTo>
                  <a:pt x="4221511" y="0"/>
                </a:lnTo>
                <a:lnTo>
                  <a:pt x="4221511" y="2859510"/>
                </a:lnTo>
                <a:lnTo>
                  <a:pt x="0" y="28595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54656" b="-112147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910134" y="3034614"/>
            <a:ext cx="11993390" cy="6223686"/>
            <a:chOff x="0" y="0"/>
            <a:chExt cx="3158753" cy="16391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58753" cy="1639160"/>
            </a:xfrm>
            <a:custGeom>
              <a:avLst/>
              <a:gdLst/>
              <a:ahLst/>
              <a:cxnLst/>
              <a:rect r="r" b="b" t="t" l="l"/>
              <a:pathLst>
                <a:path h="1639160" w="3158753">
                  <a:moveTo>
                    <a:pt x="32921" y="0"/>
                  </a:moveTo>
                  <a:lnTo>
                    <a:pt x="3125832" y="0"/>
                  </a:lnTo>
                  <a:cubicBezTo>
                    <a:pt x="3144014" y="0"/>
                    <a:pt x="3158753" y="14739"/>
                    <a:pt x="3158753" y="32921"/>
                  </a:cubicBezTo>
                  <a:lnTo>
                    <a:pt x="3158753" y="1606239"/>
                  </a:lnTo>
                  <a:cubicBezTo>
                    <a:pt x="3158753" y="1614970"/>
                    <a:pt x="3155285" y="1623344"/>
                    <a:pt x="3149111" y="1629518"/>
                  </a:cubicBezTo>
                  <a:cubicBezTo>
                    <a:pt x="3142937" y="1635692"/>
                    <a:pt x="3134563" y="1639160"/>
                    <a:pt x="3125832" y="1639160"/>
                  </a:cubicBezTo>
                  <a:lnTo>
                    <a:pt x="32921" y="1639160"/>
                  </a:lnTo>
                  <a:cubicBezTo>
                    <a:pt x="14739" y="1639160"/>
                    <a:pt x="0" y="1624421"/>
                    <a:pt x="0" y="1606239"/>
                  </a:cubicBezTo>
                  <a:lnTo>
                    <a:pt x="0" y="32921"/>
                  </a:lnTo>
                  <a:cubicBezTo>
                    <a:pt x="0" y="24190"/>
                    <a:pt x="3468" y="15816"/>
                    <a:pt x="9642" y="9642"/>
                  </a:cubicBezTo>
                  <a:cubicBezTo>
                    <a:pt x="15816" y="3468"/>
                    <a:pt x="24190" y="0"/>
                    <a:pt x="3292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3158753" cy="16772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910134" y="2967939"/>
            <a:ext cx="11993390" cy="6223686"/>
          </a:xfrm>
          <a:custGeom>
            <a:avLst/>
            <a:gdLst/>
            <a:ahLst/>
            <a:cxnLst/>
            <a:rect r="r" b="b" t="t" l="l"/>
            <a:pathLst>
              <a:path h="6223686" w="11993390">
                <a:moveTo>
                  <a:pt x="0" y="0"/>
                </a:moveTo>
                <a:lnTo>
                  <a:pt x="11993391" y="0"/>
                </a:lnTo>
                <a:lnTo>
                  <a:pt x="11993391" y="6223686"/>
                </a:lnTo>
                <a:lnTo>
                  <a:pt x="0" y="62236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035" t="-9703" r="-5809" b="-10449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356028" y="1630550"/>
            <a:ext cx="690800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Deep Neural Network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2E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00949" y="3054842"/>
            <a:ext cx="13036562" cy="5971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Start with random weights (</a:t>
            </a:r>
            <a:r>
              <a:rPr lang="en-US" sz="3399" i="true">
                <a:solidFill>
                  <a:srgbClr val="FFFFFF"/>
                </a:solidFill>
                <a:latin typeface="Century Gothic Paneuropean Italics"/>
                <a:ea typeface="Century Gothic Paneuropean Italics"/>
                <a:cs typeface="Century Gothic Paneuropean Italics"/>
                <a:sym typeface="Century Gothic Paneuropean Italics"/>
              </a:rPr>
              <a:t>w</a:t>
            </a:r>
            <a:r>
              <a:rPr lang="en-US" sz="33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) and biases (</a:t>
            </a:r>
            <a:r>
              <a:rPr lang="en-US" sz="3399" i="true">
                <a:solidFill>
                  <a:srgbClr val="FFFFFF"/>
                </a:solidFill>
                <a:latin typeface="Century Gothic Paneuropean Italics"/>
                <a:ea typeface="Century Gothic Paneuropean Italics"/>
                <a:cs typeface="Century Gothic Paneuropean Italics"/>
                <a:sym typeface="Century Gothic Paneuropean Italics"/>
              </a:rPr>
              <a:t>b</a:t>
            </a:r>
            <a:r>
              <a:rPr lang="en-US" sz="33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).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Make a prediction and calculate error (Loss).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Use backpropagation to adjust weights: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​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Repeat until the error is minimized.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Example: A model predicting house prices based on size.</a:t>
            </a:r>
          </a:p>
          <a:p>
            <a:pPr algn="l">
              <a:lnSpc>
                <a:spcPts val="4759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6496278" y="5030861"/>
            <a:ext cx="4735742" cy="1444326"/>
            <a:chOff x="0" y="0"/>
            <a:chExt cx="1247274" cy="3803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47274" cy="380399"/>
            </a:xfrm>
            <a:custGeom>
              <a:avLst/>
              <a:gdLst/>
              <a:ahLst/>
              <a:cxnLst/>
              <a:rect r="r" b="b" t="t" l="l"/>
              <a:pathLst>
                <a:path h="380399" w="1247274">
                  <a:moveTo>
                    <a:pt x="83374" y="0"/>
                  </a:moveTo>
                  <a:lnTo>
                    <a:pt x="1163900" y="0"/>
                  </a:lnTo>
                  <a:cubicBezTo>
                    <a:pt x="1209946" y="0"/>
                    <a:pt x="1247274" y="37328"/>
                    <a:pt x="1247274" y="83374"/>
                  </a:cubicBezTo>
                  <a:lnTo>
                    <a:pt x="1247274" y="297025"/>
                  </a:lnTo>
                  <a:cubicBezTo>
                    <a:pt x="1247274" y="343071"/>
                    <a:pt x="1209946" y="380399"/>
                    <a:pt x="1163900" y="380399"/>
                  </a:cubicBezTo>
                  <a:lnTo>
                    <a:pt x="83374" y="380399"/>
                  </a:lnTo>
                  <a:cubicBezTo>
                    <a:pt x="37328" y="380399"/>
                    <a:pt x="0" y="343071"/>
                    <a:pt x="0" y="297025"/>
                  </a:cubicBezTo>
                  <a:lnTo>
                    <a:pt x="0" y="83374"/>
                  </a:lnTo>
                  <a:cubicBezTo>
                    <a:pt x="0" y="37328"/>
                    <a:pt x="37328" y="0"/>
                    <a:pt x="8337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47274" cy="4184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771681" y="5207175"/>
            <a:ext cx="4057650" cy="1045152"/>
            <a:chOff x="0" y="0"/>
            <a:chExt cx="5410200" cy="13935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410200" cy="1393536"/>
            </a:xfrm>
            <a:custGeom>
              <a:avLst/>
              <a:gdLst/>
              <a:ahLst/>
              <a:cxnLst/>
              <a:rect r="r" b="b" t="t" l="l"/>
              <a:pathLst>
                <a:path h="1393536" w="5410200">
                  <a:moveTo>
                    <a:pt x="0" y="0"/>
                  </a:moveTo>
                  <a:lnTo>
                    <a:pt x="5410200" y="0"/>
                  </a:lnTo>
                  <a:lnTo>
                    <a:pt x="5410200" y="1393536"/>
                  </a:lnTo>
                  <a:lnTo>
                    <a:pt x="0" y="13935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true" flipV="false" rot="901632">
            <a:off x="16412121" y="3955965"/>
            <a:ext cx="2615766" cy="7556247"/>
          </a:xfrm>
          <a:custGeom>
            <a:avLst/>
            <a:gdLst/>
            <a:ahLst/>
            <a:cxnLst/>
            <a:rect r="r" b="b" t="t" l="l"/>
            <a:pathLst>
              <a:path h="7556247" w="2615766">
                <a:moveTo>
                  <a:pt x="2615766" y="0"/>
                </a:moveTo>
                <a:lnTo>
                  <a:pt x="0" y="0"/>
                </a:lnTo>
                <a:lnTo>
                  <a:pt x="0" y="7556248"/>
                </a:lnTo>
                <a:lnTo>
                  <a:pt x="2615766" y="7556248"/>
                </a:lnTo>
                <a:lnTo>
                  <a:pt x="2615766" y="0"/>
                </a:lnTo>
                <a:close/>
              </a:path>
            </a:pathLst>
          </a:custGeom>
          <a:blipFill>
            <a:blip r:embed="rId4"/>
            <a:stretch>
              <a:fillRect l="0" t="-52976" r="-563393" b="-60476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014141" y="-163431"/>
            <a:ext cx="4221511" cy="2859510"/>
          </a:xfrm>
          <a:custGeom>
            <a:avLst/>
            <a:gdLst/>
            <a:ahLst/>
            <a:cxnLst/>
            <a:rect r="r" b="b" t="t" l="l"/>
            <a:pathLst>
              <a:path h="2859510" w="4221511">
                <a:moveTo>
                  <a:pt x="0" y="0"/>
                </a:moveTo>
                <a:lnTo>
                  <a:pt x="4221511" y="0"/>
                </a:lnTo>
                <a:lnTo>
                  <a:pt x="4221511" y="2859510"/>
                </a:lnTo>
                <a:lnTo>
                  <a:pt x="0" y="28595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54656" b="-112147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850780" y="1630550"/>
            <a:ext cx="991850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Training Deep Learning Models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DAGWlNicOI8</dc:identifier>
  <dcterms:modified xsi:type="dcterms:W3CDTF">2011-08-01T06:04:30Z</dcterms:modified>
  <cp:revision>1</cp:revision>
  <dc:title>Module6_DL</dc:title>
</cp:coreProperties>
</file>