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6B65AB-E172-4CC3-A741-97BA02CE2F02}">
  <a:tblStyle styleId="{746B65AB-E172-4CC3-A741-97BA02CE2F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layfairDisplay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031213c29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031213c29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31213c2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31213c2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31213c29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31213c29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31213c29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31213c29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31213c29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31213c29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31213c29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31213c29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31213c29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31213c29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31213c29a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31213c29a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Dmitry Pesegov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take-home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092800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Objective: help Wolt's marketing team to reactivate different kinds of users using a customer segmentation.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Dataset: User data from September 2020 to October 2021.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For the convenience of the marketing team, it was decided to focus on the RFM approach, since this result will be conveniently interpreted by stakeholders.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Recency (R): when was the last time the customer purchased?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Frequency (F): how often the customer purchases?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Monetary (M): how much the customer spent with us?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Made 3 bins for each of R, F, M. That give us total of 3* 3* 3=27 segments.</a:t>
            </a:r>
            <a:endParaRPr/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Some segments are more critical to focus on than others, especially when the goal is to reactivate customers and maximize value.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Best Customers (R3F3M3)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At Risk (R2F2M3)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Hibernating (R1F3M3)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Anomalies and interesting findings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03550"/>
            <a:ext cx="8520600" cy="33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Strange emptiness in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</a:t>
            </a:r>
            <a:r>
              <a:rPr lang="ru"/>
              <a:t>ost of the emptiness is caused by logic behind PURCHASE_COUNT=0. That is all cases when user registered, but didn't make any purchase.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But still with PURCHASE_COUNT&gt;0 we have some NaN's in some fields for users: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94"/>
              <a:t>FIRST_PURCHASE_DAY - very strange (we didn't write the date of first purchase made)</a:t>
            </a:r>
            <a:endParaRPr sz="119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94"/>
              <a:t>LAST_PURCHASE_DAY - very strange (we didn't write the date of any of purchase made)</a:t>
            </a:r>
            <a:endParaRPr sz="119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94"/>
              <a:t>PREFERRED_DEVICE - very strange (do we have purchasing customers without devices?)</a:t>
            </a:r>
            <a:endParaRPr sz="119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94"/>
              <a:t>PREFERRED_RESTAURANT_TYPES - may be ok if user didn't try delivery from restaurants for example</a:t>
            </a:r>
            <a:endParaRPr sz="119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94"/>
              <a:t>AVG_DAYS_BETWEEN_PURCHASES - may be ok if no second purchase made</a:t>
            </a:r>
            <a:endParaRPr sz="119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94"/>
              <a:t>MEDIAN_DAYS_BETWEEN_PURCHASES - may be ok if no second purchase made</a:t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9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80"/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5800450" y="181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{746B65AB-E172-4CC3-A741-97BA02CE2F02}</a:tableStyleId>
              </a:tblPr>
              <a:tblGrid>
                <a:gridCol w="1711325"/>
                <a:gridCol w="458125"/>
                <a:gridCol w="1049825"/>
              </a:tblGrid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FFFFFF"/>
                          </a:solidFill>
                        </a:rPr>
                        <a:t>users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FFFF"/>
                          </a:solidFill>
                        </a:rPr>
                        <a:t>of_all_users_%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>
                          <a:solidFill>
                            <a:srgbClr val="FFFFFF"/>
                          </a:solidFill>
                        </a:rPr>
                        <a:t>FIRST_PURCHASE_DAY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FFFFFF"/>
                          </a:solidFill>
                        </a:rPr>
                        <a:t>80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FFFF"/>
                          </a:solidFill>
                        </a:rPr>
                        <a:t>0.363918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>
                          <a:solidFill>
                            <a:srgbClr val="FFFFFF"/>
                          </a:solidFill>
                        </a:rPr>
                        <a:t>LAST_PURCHASE_DAY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FFFFFF"/>
                          </a:solidFill>
                        </a:rPr>
                        <a:t>19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FFFF"/>
                          </a:solidFill>
                        </a:rPr>
                        <a:t>0.08643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>
                          <a:solidFill>
                            <a:srgbClr val="FFFFFF"/>
                          </a:solidFill>
                        </a:rPr>
                        <a:t>PREFERRED_DEVICE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FFFFFF"/>
                          </a:solidFill>
                        </a:rPr>
                        <a:t>1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FFFF"/>
                          </a:solidFill>
                        </a:rPr>
                        <a:t>0.004549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>
                          <a:solidFill>
                            <a:srgbClr val="FFFFFF"/>
                          </a:solidFill>
                        </a:rPr>
                        <a:t>PREFERRED_RESTAURANT_TYPES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FFFFFF"/>
                          </a:solidFill>
                        </a:rPr>
                        <a:t>9362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FFFF"/>
                          </a:solidFill>
                        </a:rPr>
                        <a:t>42.587454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>
                          <a:solidFill>
                            <a:srgbClr val="FFFFFF"/>
                          </a:solidFill>
                        </a:rPr>
                        <a:t>AVG_DAYS_BETWEEN_PURCHASES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FFFFFF"/>
                          </a:solidFill>
                        </a:rPr>
                        <a:t>4196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FFFF"/>
                          </a:solidFill>
                        </a:rPr>
                        <a:t>19.087477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600">
                          <a:solidFill>
                            <a:srgbClr val="FFFFFF"/>
                          </a:solidFill>
                        </a:rPr>
                        <a:t>MEDIAN_DAYS_BETWEEN_PURCHASES</a:t>
                      </a:r>
                      <a:endParaRPr sz="6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>
                          <a:solidFill>
                            <a:srgbClr val="FFFFFF"/>
                          </a:solidFill>
                        </a:rPr>
                        <a:t>4196</a:t>
                      </a:r>
                      <a:endParaRPr sz="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>
                          <a:solidFill>
                            <a:srgbClr val="FFFFFF"/>
                          </a:solidFill>
                        </a:rPr>
                        <a:t>19.087477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Anomalies and interesting findings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70650"/>
            <a:ext cx="36864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Most of possible problems with "no valid payment method" came from Android and 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0175"/>
            <a:ext cx="3208250" cy="3255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9651" y="1152475"/>
            <a:ext cx="3208249" cy="218792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554075" y="3340400"/>
            <a:ext cx="34794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But they are the most popular platforms... would be great to fix 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Anomalies and interesting findings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3. Purchases from "pet suppliers" only happens in conjunction with something. Never by itself.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150" y="1756347"/>
            <a:ext cx="4209700" cy="32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Anomalies and interesting findings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4. </a:t>
            </a:r>
            <a:r>
              <a:rPr lang="ru"/>
              <a:t>Abnormally large orders were placed via WEB. Georgia.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5" y="1772339"/>
            <a:ext cx="5777700" cy="244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4811" y="0"/>
            <a:ext cx="28191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0" y="1130300"/>
            <a:ext cx="332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For each such a </a:t>
            </a:r>
            <a:r>
              <a:rPr lang="ru" sz="1400"/>
              <a:t>segment</a:t>
            </a:r>
            <a:r>
              <a:rPr lang="ru" sz="1400"/>
              <a:t> with RFM score, easily utilisable by marketing, we have extracted supportive descriptive information and made </a:t>
            </a:r>
            <a:r>
              <a:rPr lang="ru" sz="1400"/>
              <a:t>visualizations</a:t>
            </a:r>
            <a:r>
              <a:rPr lang="ru" sz="1400"/>
              <a:t>.</a:t>
            </a:r>
            <a:endParaRPr sz="1400"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15700" y="17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of RFM segment: Best Customers (R3F3M3)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675" y="717000"/>
            <a:ext cx="3556049" cy="419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4834" y="1515363"/>
            <a:ext cx="2505975" cy="287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317275"/>
            <a:ext cx="5179127" cy="343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215700" y="179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 of RFM segment: Best Customers (R3F3M3)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125" y="1377334"/>
            <a:ext cx="3964874" cy="102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9125" y="2406075"/>
            <a:ext cx="3964873" cy="1204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8600" y="3598300"/>
            <a:ext cx="4630047" cy="1445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69350" y="3610200"/>
            <a:ext cx="2174650" cy="12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 for your 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