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178C1-EA97-7DA3-2345-731A37DBD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4F295-7FC3-8C8B-7A29-A6F3BBD83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85860-1E2A-CC74-FEED-FA5C8CB65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9955-9F49-ED46-8A2D-2A849D04E900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53928-F662-3BB7-AAFA-D0DC03FB0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758C2-0E4A-BB7C-4CD8-F6475B0F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9B9A-D3C9-C94F-B657-869326BA2D8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128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3C3F-0B47-A3A7-296E-B8CFDC87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917B2-B661-8D92-460F-19577F94C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52B33-0C18-40EE-8CBA-FB321AF1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9955-9F49-ED46-8A2D-2A849D04E900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79E5-4B87-EF89-BE3B-E5483C29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B2E0F-0090-13CA-09B7-05FDCDD6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9B9A-D3C9-C94F-B657-869326BA2D8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634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622C7C-B183-A4BB-1186-62B7B245B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A9E3C-466B-A022-C7BB-86B5FEBD7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D0974-F778-96EC-8B2C-FCDC0139D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9955-9F49-ED46-8A2D-2A849D04E900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BA241-47EE-BF33-1C1E-0CBA674E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15C3C-032B-AAA3-0073-FFD3D37B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9B9A-D3C9-C94F-B657-869326BA2D8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747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2370-C698-11CA-8D4E-508E20C21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3BBD3-F64F-B021-4A2C-F6ABD2DAC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E4BF8-EA7A-9551-0DC1-693329B1F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9955-9F49-ED46-8A2D-2A849D04E900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D1701-6220-F25C-9FDC-7DCAEAAB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ECA5B-C9DA-F145-028E-DA9624EB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9B9A-D3C9-C94F-B657-869326BA2D8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596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A56E0-8C17-01BB-7112-A96AFC57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27261-FA2C-56EC-4D6E-46262BA3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4CB12-2199-FCEF-343E-60D94FC9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9955-9F49-ED46-8A2D-2A849D04E900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D0C67-2588-B0F4-F9FF-1B3D7C6D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AABAE-B3A6-4C23-D8EE-DD0D75D00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9B9A-D3C9-C94F-B657-869326BA2D8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672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ACFE-516B-27CD-19DF-E8B5960DF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AAC6C-6B35-B324-2861-3DA95416A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35E17-0B9E-F654-5144-3BB36E4FB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C3059-905D-16F8-4BFC-781E6B2B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9955-9F49-ED46-8A2D-2A849D04E900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0785E-73E5-D380-902C-955BF1CA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791B6-8E44-83A6-78EB-B4E9104B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9B9A-D3C9-C94F-B657-869326BA2D8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978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928B-EE33-43FA-6820-219B5978C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C3599-A37A-DA18-6DEA-EA5421C75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6F95C-20C6-B9AA-3FF9-831DCEC79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C1492-78D2-1942-4680-FE6154FCD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01FB6C-8248-4F03-F473-700B372C5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63A37B-E9D5-E97B-1621-7E26C9A9F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9955-9F49-ED46-8A2D-2A849D04E900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22D4C-0E3A-325F-2A4C-51BE79B95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62BE7-4C5A-F842-77C7-B336B0C4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9B9A-D3C9-C94F-B657-869326BA2D8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351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FAAD3-0308-0C87-DECA-245C51E02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D7AAD-C918-7DB7-E045-6AE4D5262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9955-9F49-ED46-8A2D-2A849D04E900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15294-685D-6260-B63E-8596C8C8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FCB79-FACB-5EEF-D16E-93470C564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9B9A-D3C9-C94F-B657-869326BA2D8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5840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0C795-C4BF-6EC4-0788-54012E63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9955-9F49-ED46-8A2D-2A849D04E900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EB9A67-D77E-DC4A-E5AF-ED96E1DE0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EFE4F-E2BD-FABB-A3C1-97C4175D1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9B9A-D3C9-C94F-B657-869326BA2D8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231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0325E-3E1A-530F-38D4-5ED983616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A640E-5E31-CE31-C58A-8349B2ACE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CC8B1-4353-2FA9-9959-6B50F72C5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A7B02-AB47-0F3A-DA10-0332BCA5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9955-9F49-ED46-8A2D-2A849D04E900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30AC9-BC5C-E36D-D19F-8F04A589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B32E9-E935-BB32-FBE8-03A35B6A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9B9A-D3C9-C94F-B657-869326BA2D8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072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C5F09-F7BD-A322-7B29-4D941014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3F5C6-3EC8-ED47-FFBE-1501EA712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26C51-FF15-802B-825A-C3DDD6512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01C8F-DAE0-C9C4-32F1-099B2038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9955-9F49-ED46-8A2D-2A849D04E900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3C00D-F239-889E-A2FE-DB65F5A7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B7CCB-4E59-2156-A807-C70680CA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9B9A-D3C9-C94F-B657-869326BA2D8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112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DB02E4-B9FE-C1FD-C4B8-0EED6AC06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DCFE7-AADC-CFB8-08AA-F4928BB39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33890-8235-C4B9-38E3-0DD982CD1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39955-9F49-ED46-8A2D-2A849D04E900}" type="datetimeFigureOut">
              <a:rPr lang="cs-CZ" smtClean="0"/>
              <a:t>30.10.2022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AD0E8-3A8D-0B22-12C0-6AA29923D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41280-5E69-1F97-ABB1-CCF125E23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D9B9A-D3C9-C94F-B657-869326BA2D8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121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4ACA-3873-E0B1-ECBC-63AB7B3CF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6600" b="1" dirty="0"/>
              <a:t>Maturitní okruhy</a:t>
            </a:r>
            <a:br>
              <a:rPr lang="cs-CZ" dirty="0"/>
            </a:br>
            <a:r>
              <a:rPr lang="cs-CZ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Programování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C4F65-798A-93EA-1D31-C5F019A73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</a:t>
            </a:r>
            <a:r>
              <a:rPr lang="cs-CZ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cs-CZ" sz="2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Práce se soubory</a:t>
            </a:r>
            <a:endParaRPr lang="en-CZ" sz="20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JAVA File Icon - Free PNG &amp; SVG 115848 - Noun Project">
            <a:extLst>
              <a:ext uri="{FF2B5EF4-FFF2-40B4-BE49-F238E27FC236}">
                <a16:creationId xmlns:a16="http://schemas.microsoft.com/office/drawing/2014/main" id="{158882A7-8CF4-640C-D584-9C2E04DA1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5EF145-F74B-983D-B1D8-CC59EF61BAE8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 dirty="0"/>
              <a:t>Vytvořil Jan </a:t>
            </a:r>
            <a:r>
              <a:rPr lang="cs-CZ" sz="1200" i="1" dirty="0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0354FF-DE68-8986-6E95-D72EF2BDE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3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4BF1-BF02-5481-F900-32B7EA5F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Organizace ústní maturitní zkoušky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2B2B14-E281-C6EE-0331-5F5065290BEB}"/>
              </a:ext>
            </a:extLst>
          </p:cNvPr>
          <p:cNvSpPr txBox="1"/>
          <p:nvPr/>
        </p:nvSpPr>
        <p:spPr>
          <a:xfrm>
            <a:off x="4855167" y="2807961"/>
            <a:ext cx="223189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/>
              <a:t>🤔</a:t>
            </a:r>
          </a:p>
          <a:p>
            <a:pPr algn="ctr"/>
            <a:r>
              <a:rPr lang="cs-CZ" sz="4800"/>
              <a:t>Příprava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15 minut</a:t>
            </a:r>
          </a:p>
        </p:txBody>
      </p:sp>
      <p:pic>
        <p:nvPicPr>
          <p:cNvPr id="6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60EE70E-E423-93C9-3773-B05BA6D8D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194DDD-FA43-0497-9F43-DC947473F37B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62D061-1AE9-0A7D-49BA-A3485F9B0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B6F33E-D70B-D8D9-07AC-FF74C363F24C}"/>
              </a:ext>
            </a:extLst>
          </p:cNvPr>
          <p:cNvSpPr txBox="1"/>
          <p:nvPr/>
        </p:nvSpPr>
        <p:spPr>
          <a:xfrm>
            <a:off x="7772049" y="2807961"/>
            <a:ext cx="358175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/>
              <a:t>😼</a:t>
            </a:r>
          </a:p>
          <a:p>
            <a:pPr algn="ctr"/>
            <a:r>
              <a:rPr lang="cs-CZ" sz="4800"/>
              <a:t>Ústní zkouška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15 minut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C4299D-AF66-376C-7EEE-D4BFB2A59A0A}"/>
              </a:ext>
            </a:extLst>
          </p:cNvPr>
          <p:cNvSpPr txBox="1"/>
          <p:nvPr/>
        </p:nvSpPr>
        <p:spPr>
          <a:xfrm>
            <a:off x="594072" y="2807961"/>
            <a:ext cx="357610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/>
              <a:t>🎰</a:t>
            </a:r>
          </a:p>
          <a:p>
            <a:pPr algn="ctr"/>
            <a:r>
              <a:rPr lang="cs-CZ" sz="4800"/>
              <a:t>Losování čísla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25 témat</a:t>
            </a:r>
          </a:p>
        </p:txBody>
      </p:sp>
    </p:spTree>
    <p:extLst>
      <p:ext uri="{BB962C8B-B14F-4D97-AF65-F5344CB8AC3E}">
        <p14:creationId xmlns:p14="http://schemas.microsoft.com/office/powerpoint/2010/main" val="174725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9C44-E417-B57F-6988-7A5680A7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Hodnocení ústní maturitní zkoušky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C921B358-C3D5-DFD5-699A-30F986623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BE1558-CB31-D441-286D-0C6859F6D878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AF109B-8840-ACB0-0EED-6B58F4849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4240"/>
            <a:ext cx="888123" cy="8881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E13DD6-99A8-8B66-C245-7A65B028F576}"/>
              </a:ext>
            </a:extLst>
          </p:cNvPr>
          <p:cNvSpPr txBox="1"/>
          <p:nvPr/>
        </p:nvSpPr>
        <p:spPr>
          <a:xfrm>
            <a:off x="564575" y="2052842"/>
            <a:ext cx="357610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/>
              <a:t>🎰</a:t>
            </a:r>
          </a:p>
          <a:p>
            <a:pPr algn="ctr"/>
            <a:r>
              <a:rPr lang="cs-CZ" sz="4800"/>
              <a:t>Losování čísla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25 témat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E735C2-9EBC-948F-1FD3-24AA366170BD}"/>
              </a:ext>
            </a:extLst>
          </p:cNvPr>
          <p:cNvSpPr txBox="1"/>
          <p:nvPr/>
        </p:nvSpPr>
        <p:spPr>
          <a:xfrm>
            <a:off x="4309600" y="2052842"/>
            <a:ext cx="32640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/>
              <a:t>7️⃣</a:t>
            </a:r>
          </a:p>
          <a:p>
            <a:pPr algn="ctr"/>
            <a:r>
              <a:rPr lang="cs-CZ" sz="4800"/>
              <a:t>Jedno téma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Praktická (max 5b) 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a teoretická (max 5b)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část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3B1FFB-4D0A-B232-7B1B-67362C9243C0}"/>
              </a:ext>
            </a:extLst>
          </p:cNvPr>
          <p:cNvSpPr txBox="1"/>
          <p:nvPr/>
        </p:nvSpPr>
        <p:spPr>
          <a:xfrm>
            <a:off x="7512330" y="2052842"/>
            <a:ext cx="4042196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4800"/>
              <a:t>✅</a:t>
            </a:r>
          </a:p>
          <a:p>
            <a:pPr algn="ctr"/>
            <a:r>
              <a:rPr lang="cs-CZ" sz="4800"/>
              <a:t>Bodová tabulka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8,5 a více – </a:t>
            </a:r>
            <a:r>
              <a:rPr lang="cs-CZ" sz="2800">
                <a:solidFill>
                  <a:srgbClr val="00B050"/>
                </a:solidFill>
              </a:rPr>
              <a:t>1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6,5 a více – </a:t>
            </a:r>
            <a:r>
              <a:rPr lang="cs-CZ" sz="2800">
                <a:solidFill>
                  <a:schemeClr val="accent1"/>
                </a:solidFill>
              </a:rPr>
              <a:t>2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5,0 a více – </a:t>
            </a:r>
            <a:r>
              <a:rPr lang="cs-CZ" sz="2800">
                <a:solidFill>
                  <a:schemeClr val="accent4"/>
                </a:solidFill>
              </a:rPr>
              <a:t>3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3,5 a více – </a:t>
            </a:r>
            <a:r>
              <a:rPr lang="cs-CZ" sz="2800">
                <a:solidFill>
                  <a:schemeClr val="accent2"/>
                </a:solidFill>
              </a:rPr>
              <a:t>4</a:t>
            </a:r>
          </a:p>
          <a:p>
            <a:pPr algn="ctr"/>
            <a:r>
              <a:rPr lang="cs-CZ" sz="2800">
                <a:solidFill>
                  <a:schemeClr val="bg2">
                    <a:lumMod val="75000"/>
                  </a:schemeClr>
                </a:solidFill>
              </a:rPr>
              <a:t>Méně než 3,5 – </a:t>
            </a:r>
            <a:r>
              <a:rPr lang="cs-CZ" sz="280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9246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Otázky k tomuto tématu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3E0E-8221-A883-0331-63841BD12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Praktická část – max 5 bodů</a:t>
            </a:r>
          </a:p>
          <a:p>
            <a:r>
              <a:rPr lang="cs-CZ" dirty="0"/>
              <a:t>Teoretická část – max 5 bodů</a:t>
            </a:r>
          </a:p>
          <a:p>
            <a:pPr marL="742950" lvl="1" indent="-285750">
              <a:buFont typeface="+mj-lt"/>
              <a:buAutoNum type="arabicPeriod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Vytvoření souboru (max 1b)</a:t>
            </a:r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Čtení a zápis (max 2b)</a:t>
            </a:r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Struktura souborů .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csv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.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(max 1b)</a:t>
            </a:r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Třída 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FileChooser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(max 1b)</a:t>
            </a:r>
            <a:endParaRPr lang="en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6975"/>
            <a:ext cx="888123" cy="8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4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Vytvoření souboru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6975"/>
            <a:ext cx="888123" cy="8881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0AB3A2-6763-A598-9325-FE461227A0BD}"/>
              </a:ext>
            </a:extLst>
          </p:cNvPr>
          <p:cNvSpPr txBox="1"/>
          <p:nvPr/>
        </p:nvSpPr>
        <p:spPr>
          <a:xfrm>
            <a:off x="1177159" y="1328486"/>
            <a:ext cx="88392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CC7832"/>
                </a:solidFill>
                <a:effectLst/>
              </a:rPr>
              <a:t>public class </a:t>
            </a:r>
            <a:r>
              <a:rPr lang="en-GB" sz="2400" dirty="0"/>
              <a:t>Main {</a:t>
            </a:r>
            <a:br>
              <a:rPr lang="en-GB" sz="2400" dirty="0"/>
            </a:br>
            <a:r>
              <a:rPr lang="en-GB" sz="2400" dirty="0"/>
              <a:t>    </a:t>
            </a:r>
            <a:r>
              <a:rPr lang="en-GB" sz="2400" dirty="0">
                <a:solidFill>
                  <a:srgbClr val="CC7832"/>
                </a:solidFill>
                <a:effectLst/>
              </a:rPr>
              <a:t>public static void </a:t>
            </a:r>
            <a:r>
              <a:rPr lang="en-GB" sz="2400" dirty="0">
                <a:solidFill>
                  <a:srgbClr val="FFC66D"/>
                </a:solidFill>
                <a:effectLst/>
              </a:rPr>
              <a:t>main</a:t>
            </a:r>
            <a:r>
              <a:rPr lang="en-GB" sz="2400" dirty="0"/>
              <a:t>(String[] </a:t>
            </a:r>
            <a:r>
              <a:rPr lang="en-GB" sz="2400" dirty="0" err="1"/>
              <a:t>args</a:t>
            </a:r>
            <a:r>
              <a:rPr lang="en-GB" sz="2400" dirty="0"/>
              <a:t>) </a:t>
            </a:r>
            <a:r>
              <a:rPr lang="en-GB" sz="2400" dirty="0">
                <a:solidFill>
                  <a:srgbClr val="CC7832"/>
                </a:solidFill>
                <a:effectLst/>
              </a:rPr>
              <a:t>throws </a:t>
            </a:r>
            <a:r>
              <a:rPr lang="en-GB" sz="2400" dirty="0" err="1"/>
              <a:t>IOException</a:t>
            </a:r>
            <a:r>
              <a:rPr lang="en-GB" sz="2400" dirty="0"/>
              <a:t> {</a:t>
            </a:r>
            <a:br>
              <a:rPr lang="en-GB" sz="2400" dirty="0"/>
            </a:br>
            <a:r>
              <a:rPr lang="en-GB" sz="2400" dirty="0"/>
              <a:t>        String </a:t>
            </a:r>
            <a:r>
              <a:rPr lang="en-GB" sz="2400" dirty="0" err="1"/>
              <a:t>fileName</a:t>
            </a:r>
            <a:r>
              <a:rPr lang="en-GB" sz="2400" dirty="0"/>
              <a:t> = </a:t>
            </a:r>
            <a:r>
              <a:rPr lang="en-GB" sz="2400" dirty="0">
                <a:solidFill>
                  <a:srgbClr val="6A8759"/>
                </a:solidFill>
                <a:effectLst/>
              </a:rPr>
              <a:t>"</a:t>
            </a:r>
            <a:r>
              <a:rPr lang="en-GB" sz="2400" dirty="0" err="1">
                <a:solidFill>
                  <a:srgbClr val="6A8759"/>
                </a:solidFill>
                <a:effectLst/>
              </a:rPr>
              <a:t>myfile.txt</a:t>
            </a:r>
            <a:r>
              <a:rPr lang="en-GB" sz="2400" dirty="0">
                <a:solidFill>
                  <a:srgbClr val="6A8759"/>
                </a:solidFill>
                <a:effectLst/>
              </a:rPr>
              <a:t>"</a:t>
            </a:r>
            <a:r>
              <a:rPr lang="en-GB" sz="2400" dirty="0">
                <a:solidFill>
                  <a:srgbClr val="CC7832"/>
                </a:solidFill>
                <a:effectLst/>
              </a:rPr>
              <a:t>;</a:t>
            </a:r>
            <a:br>
              <a:rPr lang="en-GB" sz="2400" dirty="0">
                <a:solidFill>
                  <a:srgbClr val="CC7832"/>
                </a:solidFill>
                <a:effectLst/>
              </a:rPr>
            </a:br>
            <a:r>
              <a:rPr lang="en-GB" sz="2400" dirty="0">
                <a:solidFill>
                  <a:srgbClr val="CC7832"/>
                </a:solidFill>
                <a:effectLst/>
              </a:rPr>
              <a:t>        </a:t>
            </a:r>
            <a:r>
              <a:rPr lang="en-GB" sz="2400" dirty="0"/>
              <a:t>File file = </a:t>
            </a:r>
            <a:r>
              <a:rPr lang="en-GB" sz="2400" dirty="0">
                <a:solidFill>
                  <a:srgbClr val="CC7832"/>
                </a:solidFill>
                <a:effectLst/>
              </a:rPr>
              <a:t>new </a:t>
            </a:r>
            <a:r>
              <a:rPr lang="en-GB" sz="2400" dirty="0"/>
              <a:t>File(</a:t>
            </a:r>
            <a:r>
              <a:rPr lang="en-GB" sz="2400" dirty="0" err="1"/>
              <a:t>fileName</a:t>
            </a:r>
            <a:r>
              <a:rPr lang="en-GB" sz="2400" dirty="0"/>
              <a:t>)</a:t>
            </a:r>
            <a:r>
              <a:rPr lang="en-GB" sz="2400" dirty="0">
                <a:solidFill>
                  <a:srgbClr val="CC7832"/>
                </a:solidFill>
                <a:effectLst/>
              </a:rPr>
              <a:t>;</a:t>
            </a:r>
            <a:br>
              <a:rPr lang="en-GB" sz="2400" dirty="0">
                <a:solidFill>
                  <a:srgbClr val="CC7832"/>
                </a:solidFill>
                <a:effectLst/>
              </a:rPr>
            </a:br>
            <a:r>
              <a:rPr lang="en-GB" sz="2400" dirty="0">
                <a:solidFill>
                  <a:srgbClr val="CC7832"/>
                </a:solidFill>
                <a:effectLst/>
              </a:rPr>
              <a:t>        if </a:t>
            </a:r>
            <a:r>
              <a:rPr lang="en-GB" sz="2400" dirty="0"/>
              <a:t>(</a:t>
            </a:r>
            <a:r>
              <a:rPr lang="en-GB" sz="2400" dirty="0" err="1"/>
              <a:t>file.</a:t>
            </a:r>
            <a:r>
              <a:rPr lang="en-GB" sz="2400" dirty="0" err="1">
                <a:solidFill>
                  <a:srgbClr val="0070C0"/>
                </a:solidFill>
              </a:rPr>
              <a:t>createNewFile</a:t>
            </a:r>
            <a:r>
              <a:rPr lang="en-GB" sz="2400" dirty="0"/>
              <a:t>()) {</a:t>
            </a:r>
            <a:br>
              <a:rPr lang="en-GB" sz="2400" dirty="0"/>
            </a:br>
            <a:r>
              <a:rPr lang="en-GB" sz="2400" dirty="0"/>
              <a:t>            </a:t>
            </a:r>
            <a:r>
              <a:rPr lang="en-GB" sz="2400" dirty="0" err="1"/>
              <a:t>System.</a:t>
            </a:r>
            <a:r>
              <a:rPr lang="en-GB" sz="2400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sz="2400" dirty="0" err="1"/>
              <a:t>.println</a:t>
            </a:r>
            <a:r>
              <a:rPr lang="en-GB" sz="2400" dirty="0"/>
              <a:t>(</a:t>
            </a:r>
            <a:r>
              <a:rPr lang="en-GB" sz="2400" dirty="0">
                <a:solidFill>
                  <a:srgbClr val="6A8759"/>
                </a:solidFill>
                <a:effectLst/>
              </a:rPr>
              <a:t>"</a:t>
            </a:r>
            <a:r>
              <a:rPr lang="en-GB" sz="2400" dirty="0" err="1">
                <a:solidFill>
                  <a:srgbClr val="6A8759"/>
                </a:solidFill>
                <a:effectLst/>
              </a:rPr>
              <a:t>Soubor</a:t>
            </a:r>
            <a:r>
              <a:rPr lang="en-GB" sz="2400" dirty="0">
                <a:solidFill>
                  <a:srgbClr val="6A8759"/>
                </a:solidFill>
                <a:effectLst/>
              </a:rPr>
              <a:t> " </a:t>
            </a:r>
            <a:r>
              <a:rPr lang="en-GB" sz="2400" dirty="0"/>
              <a:t>+ </a:t>
            </a:r>
            <a:r>
              <a:rPr lang="en-GB" sz="2400" dirty="0" err="1"/>
              <a:t>fileName</a:t>
            </a:r>
            <a:r>
              <a:rPr lang="en-GB" sz="2400" dirty="0"/>
              <a:t> + </a:t>
            </a:r>
            <a:r>
              <a:rPr lang="en-GB" sz="2400" dirty="0">
                <a:solidFill>
                  <a:srgbClr val="6A8759"/>
                </a:solidFill>
                <a:effectLst/>
              </a:rPr>
              <a:t>" </a:t>
            </a:r>
            <a:r>
              <a:rPr lang="en-GB" sz="2400" dirty="0" err="1">
                <a:solidFill>
                  <a:srgbClr val="6A8759"/>
                </a:solidFill>
                <a:effectLst/>
              </a:rPr>
              <a:t>vytvořen</a:t>
            </a:r>
            <a:r>
              <a:rPr lang="en-GB" sz="2400" dirty="0">
                <a:solidFill>
                  <a:srgbClr val="6A8759"/>
                </a:solidFill>
                <a:effectLst/>
              </a:rPr>
              <a:t>"</a:t>
            </a:r>
            <a:r>
              <a:rPr lang="en-GB" sz="2400" dirty="0"/>
              <a:t>)</a:t>
            </a:r>
            <a:r>
              <a:rPr lang="en-GB" sz="2400" dirty="0">
                <a:solidFill>
                  <a:srgbClr val="CC7832"/>
                </a:solidFill>
                <a:effectLst/>
              </a:rPr>
              <a:t>;</a:t>
            </a:r>
            <a:br>
              <a:rPr lang="en-GB" sz="2400" dirty="0">
                <a:solidFill>
                  <a:srgbClr val="CC7832"/>
                </a:solidFill>
                <a:effectLst/>
              </a:rPr>
            </a:br>
            <a:r>
              <a:rPr lang="en-GB" sz="2400" dirty="0">
                <a:solidFill>
                  <a:srgbClr val="CC7832"/>
                </a:solidFill>
                <a:effectLst/>
              </a:rPr>
              <a:t>        </a:t>
            </a:r>
            <a:r>
              <a:rPr lang="en-GB" sz="2400" dirty="0"/>
              <a:t>} </a:t>
            </a:r>
            <a:r>
              <a:rPr lang="en-GB" sz="2400" dirty="0">
                <a:solidFill>
                  <a:srgbClr val="CC7832"/>
                </a:solidFill>
                <a:effectLst/>
              </a:rPr>
              <a:t>else </a:t>
            </a:r>
            <a:r>
              <a:rPr lang="en-GB" sz="2400" dirty="0"/>
              <a:t>{</a:t>
            </a:r>
            <a:br>
              <a:rPr lang="en-GB" sz="2400" dirty="0"/>
            </a:br>
            <a:r>
              <a:rPr lang="en-GB" sz="2400" dirty="0"/>
              <a:t>            </a:t>
            </a:r>
            <a:r>
              <a:rPr lang="en-GB" sz="2400" dirty="0" err="1"/>
              <a:t>System.</a:t>
            </a:r>
            <a:r>
              <a:rPr lang="en-GB" sz="2400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sz="2400" dirty="0" err="1"/>
              <a:t>.println</a:t>
            </a:r>
            <a:r>
              <a:rPr lang="en-GB" sz="2400" dirty="0"/>
              <a:t>(</a:t>
            </a:r>
            <a:r>
              <a:rPr lang="en-GB" sz="2400" dirty="0">
                <a:solidFill>
                  <a:srgbClr val="6A8759"/>
                </a:solidFill>
                <a:effectLst/>
              </a:rPr>
              <a:t>"</a:t>
            </a:r>
            <a:r>
              <a:rPr lang="en-GB" sz="2400" dirty="0" err="1">
                <a:solidFill>
                  <a:srgbClr val="6A8759"/>
                </a:solidFill>
                <a:effectLst/>
              </a:rPr>
              <a:t>Soubor</a:t>
            </a:r>
            <a:r>
              <a:rPr lang="en-GB" sz="2400" dirty="0">
                <a:solidFill>
                  <a:srgbClr val="6A8759"/>
                </a:solidFill>
                <a:effectLst/>
              </a:rPr>
              <a:t> " </a:t>
            </a:r>
            <a:r>
              <a:rPr lang="en-GB" sz="2400" dirty="0"/>
              <a:t>+ </a:t>
            </a:r>
            <a:r>
              <a:rPr lang="en-GB" sz="2400" dirty="0" err="1"/>
              <a:t>fileName</a:t>
            </a:r>
            <a:r>
              <a:rPr lang="en-GB" sz="2400" dirty="0"/>
              <a:t> + </a:t>
            </a:r>
            <a:r>
              <a:rPr lang="en-GB" sz="2400" dirty="0">
                <a:solidFill>
                  <a:srgbClr val="6A8759"/>
                </a:solidFill>
                <a:effectLst/>
              </a:rPr>
              <a:t>" </a:t>
            </a:r>
            <a:r>
              <a:rPr lang="en-GB" sz="2400" dirty="0" err="1">
                <a:solidFill>
                  <a:srgbClr val="6A8759"/>
                </a:solidFill>
                <a:effectLst/>
              </a:rPr>
              <a:t>již</a:t>
            </a:r>
            <a:r>
              <a:rPr lang="en-GB" sz="2400" dirty="0">
                <a:solidFill>
                  <a:srgbClr val="6A8759"/>
                </a:solidFill>
                <a:effectLst/>
              </a:rPr>
              <a:t> </a:t>
            </a:r>
            <a:r>
              <a:rPr lang="en-GB" sz="2400" dirty="0" err="1">
                <a:solidFill>
                  <a:srgbClr val="6A8759"/>
                </a:solidFill>
                <a:effectLst/>
              </a:rPr>
              <a:t>existuje</a:t>
            </a:r>
            <a:r>
              <a:rPr lang="en-GB" sz="2400" dirty="0">
                <a:solidFill>
                  <a:srgbClr val="6A8759"/>
                </a:solidFill>
                <a:effectLst/>
              </a:rPr>
              <a:t>!"</a:t>
            </a:r>
            <a:r>
              <a:rPr lang="en-GB" sz="2400" dirty="0"/>
              <a:t>)</a:t>
            </a:r>
            <a:r>
              <a:rPr lang="en-GB" sz="2400" dirty="0">
                <a:solidFill>
                  <a:srgbClr val="CC7832"/>
                </a:solidFill>
                <a:effectLst/>
              </a:rPr>
              <a:t>;</a:t>
            </a:r>
            <a:br>
              <a:rPr lang="en-GB" sz="2400" dirty="0">
                <a:solidFill>
                  <a:srgbClr val="CC7832"/>
                </a:solidFill>
                <a:effectLst/>
              </a:rPr>
            </a:br>
            <a:r>
              <a:rPr lang="en-GB" sz="2400" dirty="0">
                <a:solidFill>
                  <a:srgbClr val="CC7832"/>
                </a:solidFill>
                <a:effectLst/>
              </a:rPr>
              <a:t>        </a:t>
            </a:r>
            <a:r>
              <a:rPr lang="en-GB" sz="2400" dirty="0"/>
              <a:t>}</a:t>
            </a:r>
            <a:br>
              <a:rPr lang="en-GB" sz="2400" dirty="0"/>
            </a:br>
            <a:r>
              <a:rPr lang="en-GB" sz="2400" dirty="0"/>
              <a:t>    }</a:t>
            </a:r>
            <a:br>
              <a:rPr lang="en-GB" sz="2400" dirty="0"/>
            </a:br>
            <a:r>
              <a:rPr lang="en-GB" sz="2400" dirty="0"/>
              <a:t>}</a:t>
            </a:r>
            <a:endParaRPr lang="cs-CZ" sz="2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9BDDCE2-44EE-FC29-9A30-9A9334525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226" y="5630615"/>
            <a:ext cx="10515600" cy="487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000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createNewFile</a:t>
            </a:r>
            <a:r>
              <a:rPr lang="cs-CZ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– pokud soubor neexistuje, tak jej vytvoří a vrátí hodnotu </a:t>
            </a:r>
            <a:r>
              <a:rPr lang="cs-CZ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cs-CZ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Jinak vrátí </a:t>
            </a:r>
            <a:r>
              <a:rPr lang="cs-CZ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cs-CZ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CZ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277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Čtení a zápis</a:t>
            </a:r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6975"/>
            <a:ext cx="888123" cy="8881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D049A0-E579-B576-0C23-55AAB2208D08}"/>
              </a:ext>
            </a:extLst>
          </p:cNvPr>
          <p:cNvSpPr txBox="1"/>
          <p:nvPr/>
        </p:nvSpPr>
        <p:spPr>
          <a:xfrm>
            <a:off x="1450428" y="1818838"/>
            <a:ext cx="10515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CC7832"/>
                </a:solidFill>
                <a:effectLst/>
              </a:rPr>
              <a:t>static void </a:t>
            </a:r>
            <a:r>
              <a:rPr lang="en-GB" sz="2000" dirty="0" err="1">
                <a:solidFill>
                  <a:srgbClr val="FFC66D"/>
                </a:solidFill>
                <a:effectLst/>
              </a:rPr>
              <a:t>readFile</a:t>
            </a:r>
            <a:r>
              <a:rPr lang="en-GB" sz="2000" dirty="0"/>
              <a:t>(File file) </a:t>
            </a:r>
            <a:r>
              <a:rPr lang="en-GB" sz="2000" dirty="0">
                <a:solidFill>
                  <a:srgbClr val="CC7832"/>
                </a:solidFill>
                <a:effectLst/>
              </a:rPr>
              <a:t>throws </a:t>
            </a:r>
            <a:r>
              <a:rPr lang="en-GB" sz="2000" dirty="0" err="1"/>
              <a:t>FileNotFoundException</a:t>
            </a:r>
            <a:r>
              <a:rPr lang="en-GB" sz="2000" dirty="0"/>
              <a:t> {</a:t>
            </a:r>
            <a:br>
              <a:rPr lang="en-GB" sz="2000" dirty="0"/>
            </a:br>
            <a:r>
              <a:rPr lang="en-GB" sz="2000" dirty="0"/>
              <a:t>    Scanner </a:t>
            </a:r>
            <a:r>
              <a:rPr lang="en-GB" sz="2000" dirty="0" err="1"/>
              <a:t>sc</a:t>
            </a:r>
            <a:r>
              <a:rPr lang="en-GB" sz="2000" dirty="0"/>
              <a:t> = </a:t>
            </a:r>
            <a:r>
              <a:rPr lang="en-GB" sz="2000" dirty="0">
                <a:solidFill>
                  <a:srgbClr val="CC7832"/>
                </a:solidFill>
                <a:effectLst/>
              </a:rPr>
              <a:t>new </a:t>
            </a:r>
            <a:r>
              <a:rPr lang="en-GB" sz="2000" dirty="0"/>
              <a:t>Scanner(file)</a:t>
            </a:r>
            <a:r>
              <a:rPr lang="en-GB" sz="2000" dirty="0">
                <a:solidFill>
                  <a:srgbClr val="CC7832"/>
                </a:solidFill>
                <a:effectLst/>
              </a:rPr>
              <a:t>;</a:t>
            </a:r>
            <a:br>
              <a:rPr lang="en-GB" sz="2000" dirty="0">
                <a:solidFill>
                  <a:srgbClr val="CC7832"/>
                </a:solidFill>
                <a:effectLst/>
              </a:rPr>
            </a:br>
            <a:r>
              <a:rPr lang="en-GB" sz="2000" dirty="0">
                <a:solidFill>
                  <a:srgbClr val="CC7832"/>
                </a:solidFill>
                <a:effectLst/>
              </a:rPr>
              <a:t>    while </a:t>
            </a:r>
            <a:r>
              <a:rPr lang="en-GB" sz="2000" dirty="0"/>
              <a:t>(</a:t>
            </a:r>
            <a:r>
              <a:rPr lang="en-GB" sz="2000" dirty="0" err="1"/>
              <a:t>sc.hasNextLine</a:t>
            </a:r>
            <a:r>
              <a:rPr lang="en-GB" sz="2000" dirty="0"/>
              <a:t>()) {</a:t>
            </a:r>
            <a:br>
              <a:rPr lang="en-GB" sz="2000" dirty="0"/>
            </a:br>
            <a:r>
              <a:rPr lang="en-GB" sz="2000" dirty="0"/>
              <a:t>        </a:t>
            </a:r>
            <a:r>
              <a:rPr lang="en-GB" sz="2000" dirty="0" err="1"/>
              <a:t>System.</a:t>
            </a:r>
            <a:r>
              <a:rPr lang="en-GB" sz="2000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sz="2000" dirty="0" err="1"/>
              <a:t>.println</a:t>
            </a:r>
            <a:r>
              <a:rPr lang="en-GB" sz="2000" dirty="0"/>
              <a:t>(</a:t>
            </a:r>
            <a:r>
              <a:rPr lang="en-GB" sz="2000" dirty="0" err="1"/>
              <a:t>sc.nextLine</a:t>
            </a:r>
            <a:r>
              <a:rPr lang="en-GB" sz="2000" dirty="0"/>
              <a:t>())</a:t>
            </a:r>
            <a:r>
              <a:rPr lang="en-GB" sz="2000" dirty="0">
                <a:solidFill>
                  <a:srgbClr val="CC7832"/>
                </a:solidFill>
                <a:effectLst/>
              </a:rPr>
              <a:t>;</a:t>
            </a:r>
            <a:br>
              <a:rPr lang="en-GB" sz="2000" dirty="0">
                <a:solidFill>
                  <a:srgbClr val="CC7832"/>
                </a:solidFill>
                <a:effectLst/>
              </a:rPr>
            </a:br>
            <a:r>
              <a:rPr lang="en-GB" sz="2000" dirty="0">
                <a:solidFill>
                  <a:srgbClr val="CC7832"/>
                </a:solidFill>
                <a:effectLst/>
              </a:rPr>
              <a:t>    </a:t>
            </a:r>
            <a:r>
              <a:rPr lang="en-GB" sz="2000" dirty="0"/>
              <a:t>}</a:t>
            </a:r>
            <a:br>
              <a:rPr lang="en-GB" sz="2000" dirty="0"/>
            </a:br>
            <a:r>
              <a:rPr lang="en-GB" sz="2000" dirty="0"/>
              <a:t>}</a:t>
            </a:r>
            <a:endParaRPr lang="cs-CZ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F753B3-2232-2943-6533-430CE684C78B}"/>
              </a:ext>
            </a:extLst>
          </p:cNvPr>
          <p:cNvSpPr txBox="1"/>
          <p:nvPr/>
        </p:nvSpPr>
        <p:spPr>
          <a:xfrm>
            <a:off x="1450428" y="3786513"/>
            <a:ext cx="1010457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CC7832"/>
                </a:solidFill>
                <a:effectLst/>
              </a:rPr>
              <a:t>static void </a:t>
            </a:r>
            <a:r>
              <a:rPr lang="en-GB" sz="2000" dirty="0" err="1">
                <a:solidFill>
                  <a:srgbClr val="FFC66D"/>
                </a:solidFill>
                <a:effectLst/>
              </a:rPr>
              <a:t>writeFile</a:t>
            </a:r>
            <a:r>
              <a:rPr lang="en-GB" sz="2000" dirty="0"/>
              <a:t>(File file) {</a:t>
            </a:r>
            <a:br>
              <a:rPr lang="en-GB" sz="2000" dirty="0"/>
            </a:br>
            <a:r>
              <a:rPr lang="en-GB" sz="2000" dirty="0"/>
              <a:t>    </a:t>
            </a:r>
            <a:r>
              <a:rPr lang="en-GB" sz="2000" dirty="0">
                <a:solidFill>
                  <a:srgbClr val="CC7832"/>
                </a:solidFill>
                <a:effectLst/>
              </a:rPr>
              <a:t>try </a:t>
            </a:r>
            <a:r>
              <a:rPr lang="en-GB" sz="2000" dirty="0"/>
              <a:t>(</a:t>
            </a:r>
            <a:r>
              <a:rPr lang="en-GB" sz="2000" dirty="0" err="1"/>
              <a:t>FileWriter</a:t>
            </a:r>
            <a:r>
              <a:rPr lang="en-GB" sz="2000" dirty="0"/>
              <a:t> </a:t>
            </a:r>
            <a:r>
              <a:rPr lang="en-GB" sz="2000" dirty="0" err="1"/>
              <a:t>fileWriter</a:t>
            </a:r>
            <a:r>
              <a:rPr lang="en-GB" sz="2000" dirty="0"/>
              <a:t> = </a:t>
            </a:r>
            <a:r>
              <a:rPr lang="en-GB" sz="2000" dirty="0">
                <a:solidFill>
                  <a:srgbClr val="CC7832"/>
                </a:solidFill>
                <a:effectLst/>
              </a:rPr>
              <a:t>new </a:t>
            </a:r>
            <a:r>
              <a:rPr lang="en-GB" sz="2000" dirty="0" err="1"/>
              <a:t>FileWriter</a:t>
            </a:r>
            <a:r>
              <a:rPr lang="en-GB" sz="2000" dirty="0"/>
              <a:t>(file</a:t>
            </a:r>
            <a:r>
              <a:rPr lang="en-GB" sz="2000" dirty="0">
                <a:solidFill>
                  <a:srgbClr val="CC7832"/>
                </a:solidFill>
                <a:effectLst/>
              </a:rPr>
              <a:t>, false</a:t>
            </a:r>
            <a:r>
              <a:rPr lang="en-GB" sz="2000" dirty="0"/>
              <a:t>)) {</a:t>
            </a:r>
            <a:br>
              <a:rPr lang="en-GB" sz="2000" dirty="0"/>
            </a:br>
            <a:r>
              <a:rPr lang="en-GB" sz="2000" dirty="0"/>
              <a:t>        </a:t>
            </a:r>
            <a:r>
              <a:rPr lang="en-GB" sz="2000" dirty="0" err="1"/>
              <a:t>fileWriter.write</a:t>
            </a:r>
            <a:r>
              <a:rPr lang="en-GB" sz="2000" dirty="0"/>
              <a:t>(</a:t>
            </a:r>
            <a:r>
              <a:rPr lang="en-GB" sz="2000" dirty="0">
                <a:solidFill>
                  <a:srgbClr val="6A8759"/>
                </a:solidFill>
                <a:effectLst/>
              </a:rPr>
              <a:t>"Hello World!</a:t>
            </a:r>
            <a:r>
              <a:rPr lang="en-GB" sz="2000" dirty="0">
                <a:solidFill>
                  <a:srgbClr val="CC7832"/>
                </a:solidFill>
                <a:effectLst/>
              </a:rPr>
              <a:t>\n</a:t>
            </a:r>
            <a:r>
              <a:rPr lang="en-GB" sz="2000" dirty="0">
                <a:solidFill>
                  <a:srgbClr val="6A8759"/>
                </a:solidFill>
                <a:effectLst/>
              </a:rPr>
              <a:t>"</a:t>
            </a:r>
            <a:r>
              <a:rPr lang="en-GB" sz="2000" dirty="0"/>
              <a:t>)</a:t>
            </a:r>
            <a:r>
              <a:rPr lang="en-GB" sz="2000" dirty="0">
                <a:solidFill>
                  <a:srgbClr val="CC7832"/>
                </a:solidFill>
                <a:effectLst/>
              </a:rPr>
              <a:t>;</a:t>
            </a:r>
            <a:br>
              <a:rPr lang="en-GB" sz="2000" dirty="0">
                <a:solidFill>
                  <a:srgbClr val="CC7832"/>
                </a:solidFill>
                <a:effectLst/>
              </a:rPr>
            </a:br>
            <a:r>
              <a:rPr lang="en-GB" sz="2000" dirty="0">
                <a:solidFill>
                  <a:srgbClr val="CC7832"/>
                </a:solidFill>
                <a:effectLst/>
              </a:rPr>
              <a:t>    </a:t>
            </a:r>
            <a:r>
              <a:rPr lang="en-GB" sz="2000" dirty="0"/>
              <a:t>} </a:t>
            </a:r>
            <a:r>
              <a:rPr lang="en-GB" sz="2000" dirty="0">
                <a:solidFill>
                  <a:srgbClr val="CC7832"/>
                </a:solidFill>
                <a:effectLst/>
              </a:rPr>
              <a:t>catch </a:t>
            </a:r>
            <a:r>
              <a:rPr lang="en-GB" sz="2000" dirty="0"/>
              <a:t>(Exception e) {</a:t>
            </a:r>
            <a:br>
              <a:rPr lang="en-GB" sz="2000" dirty="0"/>
            </a:br>
            <a:r>
              <a:rPr lang="en-GB" sz="2000" dirty="0"/>
              <a:t>        </a:t>
            </a:r>
            <a:r>
              <a:rPr lang="en-GB" sz="2000" dirty="0" err="1"/>
              <a:t>e.printStackTrace</a:t>
            </a:r>
            <a:r>
              <a:rPr lang="en-GB" sz="2000" dirty="0"/>
              <a:t>()</a:t>
            </a:r>
            <a:r>
              <a:rPr lang="en-GB" sz="2000" dirty="0">
                <a:solidFill>
                  <a:srgbClr val="CC7832"/>
                </a:solidFill>
                <a:effectLst/>
              </a:rPr>
              <a:t>;</a:t>
            </a:r>
            <a:br>
              <a:rPr lang="en-GB" sz="2000" dirty="0">
                <a:solidFill>
                  <a:srgbClr val="CC7832"/>
                </a:solidFill>
                <a:effectLst/>
              </a:rPr>
            </a:br>
            <a:r>
              <a:rPr lang="en-GB" sz="2000" dirty="0">
                <a:solidFill>
                  <a:srgbClr val="CC7832"/>
                </a:solidFill>
                <a:effectLst/>
              </a:rPr>
              <a:t>    </a:t>
            </a:r>
            <a:r>
              <a:rPr lang="en-GB" sz="2000" dirty="0"/>
              <a:t>}</a:t>
            </a:r>
            <a:br>
              <a:rPr lang="en-GB" sz="2000" dirty="0"/>
            </a:br>
            <a:r>
              <a:rPr lang="en-GB" sz="2000" dirty="0"/>
              <a:t>}</a:t>
            </a:r>
            <a:endParaRPr lang="cs-CZ" sz="2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EF85BF-226B-315A-ED5E-80A9EBADA411}"/>
              </a:ext>
            </a:extLst>
          </p:cNvPr>
          <p:cNvCxnSpPr/>
          <p:nvPr/>
        </p:nvCxnSpPr>
        <p:spPr>
          <a:xfrm>
            <a:off x="6831724" y="4424855"/>
            <a:ext cx="872359" cy="1352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8A20EF1-EF62-E598-4936-1CD139206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949" y="5833905"/>
            <a:ext cx="10515600" cy="7483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Z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Pokud je nastaveno na </a:t>
            </a:r>
            <a:r>
              <a:rPr lang="en-GB" sz="2000" dirty="0">
                <a:solidFill>
                  <a:srgbClr val="CC7832"/>
                </a:solidFill>
                <a:effectLst/>
              </a:rPr>
              <a:t>false</a:t>
            </a:r>
            <a:r>
              <a:rPr lang="en-CZ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tak se obsah ze souboru smaže a pak se začne psát.</a:t>
            </a:r>
          </a:p>
          <a:p>
            <a:pPr marL="0" indent="0">
              <a:buNone/>
            </a:pPr>
            <a:r>
              <a:rPr lang="en-CZ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Pokud je nastaveno na </a:t>
            </a:r>
            <a:r>
              <a:rPr lang="en-GB" sz="2000" dirty="0">
                <a:solidFill>
                  <a:srgbClr val="CC7832"/>
                </a:solidFill>
                <a:effectLst/>
              </a:rPr>
              <a:t>true</a:t>
            </a:r>
            <a:r>
              <a:rPr lang="en-CZ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tak se obsah ze souboru ponechá a pak se začně psát.</a:t>
            </a:r>
          </a:p>
        </p:txBody>
      </p:sp>
    </p:spTree>
    <p:extLst>
      <p:ext uri="{BB962C8B-B14F-4D97-AF65-F5344CB8AC3E}">
        <p14:creationId xmlns:p14="http://schemas.microsoft.com/office/powerpoint/2010/main" val="99450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.</a:t>
            </a:r>
            <a:r>
              <a:rPr lang="cs-CZ" dirty="0" err="1"/>
              <a:t>csv</a:t>
            </a:r>
            <a:r>
              <a:rPr lang="cs-CZ" dirty="0"/>
              <a:t>, .</a:t>
            </a:r>
            <a:r>
              <a:rPr lang="cs-CZ" dirty="0" err="1"/>
              <a:t>json</a:t>
            </a:r>
            <a:endParaRPr lang="cs-CZ" dirty="0"/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6975"/>
            <a:ext cx="888123" cy="888123"/>
          </a:xfrm>
          <a:prstGeom prst="rect">
            <a:avLst/>
          </a:prstGeom>
        </p:spPr>
      </p:pic>
      <p:pic>
        <p:nvPicPr>
          <p:cNvPr id="1026" name="Picture 2" descr="Open CSV File and Chart CSV Data - Peltier Tech">
            <a:extLst>
              <a:ext uri="{FF2B5EF4-FFF2-40B4-BE49-F238E27FC236}">
                <a16:creationId xmlns:a16="http://schemas.microsoft.com/office/drawing/2014/main" id="{3B1C22FF-9DF0-73FA-801C-DB55631EA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31" y="1690688"/>
            <a:ext cx="5511800" cy="416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8DC0BE0-4E06-03C0-84B6-2F7C50A11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0062" y="3259829"/>
            <a:ext cx="4977085" cy="3276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 .</a:t>
            </a:r>
            <a:r>
              <a:rPr lang="cs-CZ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csv</a:t>
            </a:r>
            <a:r>
              <a:rPr lang="cs-CZ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souborech jsou data oddělena čárkou</a:t>
            </a:r>
          </a:p>
          <a:p>
            <a:pPr marL="0" indent="0">
              <a:buNone/>
            </a:pPr>
            <a:r>
              <a:rPr lang="cs-CZ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csv</a:t>
            </a:r>
            <a:r>
              <a:rPr lang="cs-CZ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cs-CZ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comma-separated</a:t>
            </a:r>
            <a:r>
              <a:rPr lang="cs-CZ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endParaRPr lang="en-CZ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984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.</a:t>
            </a:r>
            <a:r>
              <a:rPr lang="cs-CZ" dirty="0" err="1"/>
              <a:t>csv</a:t>
            </a:r>
            <a:r>
              <a:rPr lang="cs-CZ" dirty="0"/>
              <a:t>, .</a:t>
            </a:r>
            <a:r>
              <a:rPr lang="cs-CZ" dirty="0" err="1"/>
              <a:t>json</a:t>
            </a:r>
            <a:endParaRPr lang="cs-CZ" dirty="0"/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6975"/>
            <a:ext cx="888123" cy="8881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8DC0BE0-4E06-03C0-84B6-2F7C50A11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0062" y="3259829"/>
            <a:ext cx="4977085" cy="3276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 .</a:t>
            </a:r>
            <a:r>
              <a:rPr lang="cs-CZ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cs-CZ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souborech se data ukládají jako JS objekty</a:t>
            </a:r>
          </a:p>
          <a:p>
            <a:pPr marL="0" indent="0">
              <a:buNone/>
            </a:pPr>
            <a:r>
              <a:rPr lang="cs-CZ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 – JavaScript </a:t>
            </a:r>
            <a:r>
              <a:rPr lang="cs-CZ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cs-CZ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Notation</a:t>
            </a:r>
            <a:endParaRPr lang="en-CZ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JSON Objects Explained!">
            <a:extLst>
              <a:ext uri="{FF2B5EF4-FFF2-40B4-BE49-F238E27FC236}">
                <a16:creationId xmlns:a16="http://schemas.microsoft.com/office/drawing/2014/main" id="{7BBBE6ED-0387-C53A-84C6-649AF7BD0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21" y="1690688"/>
            <a:ext cx="5405987" cy="406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05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160A-73B1-5C84-9957-35E32B1A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FileChooser</a:t>
            </a:r>
            <a:endParaRPr lang="cs-CZ" dirty="0"/>
          </a:p>
        </p:txBody>
      </p:sp>
      <p:pic>
        <p:nvPicPr>
          <p:cNvPr id="4" name="Picture 2" descr="JAVA File Icon - Free PNG &amp; SVG 115848 - Noun Project">
            <a:extLst>
              <a:ext uri="{FF2B5EF4-FFF2-40B4-BE49-F238E27FC236}">
                <a16:creationId xmlns:a16="http://schemas.microsoft.com/office/drawing/2014/main" id="{724D017B-6215-6E26-6148-7C03DC082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39" y="5776938"/>
            <a:ext cx="1081062" cy="10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422B6-BB18-64B4-DAFB-B22DB09BB8D7}"/>
              </a:ext>
            </a:extLst>
          </p:cNvPr>
          <p:cNvSpPr txBox="1"/>
          <p:nvPr/>
        </p:nvSpPr>
        <p:spPr>
          <a:xfrm>
            <a:off x="0" y="6536363"/>
            <a:ext cx="4764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i="1"/>
              <a:t>Vytvořil Jan </a:t>
            </a:r>
            <a:r>
              <a:rPr lang="cs-CZ" sz="1200" i="1" err="1"/>
              <a:t>Till</a:t>
            </a:r>
            <a:r>
              <a:rPr lang="cs-CZ" sz="1200" i="1"/>
              <a:t>, Střední průmyslová škola, Mladá Boleslav, Havlíčkova 456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65A6B-DCDB-717D-61EA-1787787A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9" y="236975"/>
            <a:ext cx="888123" cy="8881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EDB93F-0906-66AE-4938-EBC72FCDA093}"/>
              </a:ext>
            </a:extLst>
          </p:cNvPr>
          <p:cNvSpPr txBox="1"/>
          <p:nvPr/>
        </p:nvSpPr>
        <p:spPr>
          <a:xfrm>
            <a:off x="838201" y="1993664"/>
            <a:ext cx="101346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CC7832"/>
                </a:solidFill>
                <a:effectLst/>
              </a:rPr>
              <a:t>public </a:t>
            </a:r>
            <a:r>
              <a:rPr lang="en-GB" sz="2800" dirty="0"/>
              <a:t>Label </a:t>
            </a:r>
            <a:r>
              <a:rPr lang="en-GB" sz="2800" dirty="0" err="1">
                <a:solidFill>
                  <a:srgbClr val="9876AA"/>
                </a:solidFill>
                <a:effectLst/>
              </a:rPr>
              <a:t>fileName</a:t>
            </a:r>
            <a:r>
              <a:rPr lang="en-GB" sz="2800" dirty="0">
                <a:solidFill>
                  <a:srgbClr val="CC7832"/>
                </a:solidFill>
                <a:effectLst/>
              </a:rPr>
              <a:t>;</a:t>
            </a:r>
            <a:br>
              <a:rPr lang="en-GB" sz="2800" dirty="0">
                <a:solidFill>
                  <a:srgbClr val="CC7832"/>
                </a:solidFill>
                <a:effectLst/>
              </a:rPr>
            </a:br>
            <a:br>
              <a:rPr lang="en-GB" sz="2800" dirty="0">
                <a:solidFill>
                  <a:srgbClr val="CC7832"/>
                </a:solidFill>
                <a:effectLst/>
              </a:rPr>
            </a:br>
            <a:r>
              <a:rPr lang="en-GB" sz="2800" dirty="0">
                <a:solidFill>
                  <a:srgbClr val="CC7832"/>
                </a:solidFill>
                <a:effectLst/>
              </a:rPr>
              <a:t>public void </a:t>
            </a:r>
            <a:r>
              <a:rPr lang="en-GB" sz="2800" dirty="0" err="1">
                <a:solidFill>
                  <a:srgbClr val="FFC66D"/>
                </a:solidFill>
                <a:effectLst/>
              </a:rPr>
              <a:t>openFile</a:t>
            </a:r>
            <a:r>
              <a:rPr lang="en-GB" sz="2800" dirty="0"/>
              <a:t>(</a:t>
            </a:r>
            <a:r>
              <a:rPr lang="en-GB" sz="2800" dirty="0" err="1"/>
              <a:t>ActionEvent</a:t>
            </a:r>
            <a:r>
              <a:rPr lang="en-GB" sz="2800" dirty="0"/>
              <a:t> </a:t>
            </a:r>
            <a:r>
              <a:rPr lang="en-GB" sz="2800" dirty="0" err="1"/>
              <a:t>actionEvent</a:t>
            </a:r>
            <a:r>
              <a:rPr lang="en-GB" sz="2800" dirty="0"/>
              <a:t>) {</a:t>
            </a:r>
            <a:br>
              <a:rPr lang="en-GB" sz="2800" dirty="0"/>
            </a:br>
            <a:r>
              <a:rPr lang="en-GB" sz="2800" dirty="0"/>
              <a:t>    </a:t>
            </a:r>
            <a:r>
              <a:rPr lang="en-GB" sz="2800" dirty="0" err="1"/>
              <a:t>FileChooser</a:t>
            </a:r>
            <a:r>
              <a:rPr lang="en-GB" sz="2800" dirty="0"/>
              <a:t> </a:t>
            </a:r>
            <a:r>
              <a:rPr lang="en-GB" sz="2800" dirty="0" err="1"/>
              <a:t>fileChooser</a:t>
            </a:r>
            <a:r>
              <a:rPr lang="en-GB" sz="2800" dirty="0"/>
              <a:t> = </a:t>
            </a:r>
            <a:r>
              <a:rPr lang="en-GB" sz="2800" dirty="0">
                <a:solidFill>
                  <a:srgbClr val="CC7832"/>
                </a:solidFill>
                <a:effectLst/>
              </a:rPr>
              <a:t>new </a:t>
            </a:r>
            <a:r>
              <a:rPr lang="en-GB" sz="2800" dirty="0" err="1"/>
              <a:t>FileChooser</a:t>
            </a:r>
            <a:r>
              <a:rPr lang="en-GB" sz="2800" dirty="0"/>
              <a:t>()</a:t>
            </a:r>
            <a:r>
              <a:rPr lang="en-GB" sz="2800" dirty="0">
                <a:solidFill>
                  <a:srgbClr val="CC7832"/>
                </a:solidFill>
                <a:effectLst/>
              </a:rPr>
              <a:t>;</a:t>
            </a:r>
            <a:br>
              <a:rPr lang="en-GB" sz="2800" dirty="0">
                <a:solidFill>
                  <a:srgbClr val="CC7832"/>
                </a:solidFill>
                <a:effectLst/>
              </a:rPr>
            </a:br>
            <a:r>
              <a:rPr lang="en-GB" sz="2800" dirty="0">
                <a:solidFill>
                  <a:srgbClr val="CC7832"/>
                </a:solidFill>
                <a:effectLst/>
              </a:rPr>
              <a:t>    </a:t>
            </a:r>
            <a:r>
              <a:rPr lang="en-GB" sz="2800" dirty="0"/>
              <a:t>File </a:t>
            </a:r>
            <a:r>
              <a:rPr lang="en-GB" sz="2800" dirty="0" err="1"/>
              <a:t>selectedFile</a:t>
            </a:r>
            <a:r>
              <a:rPr lang="en-GB" sz="2800" dirty="0"/>
              <a:t> = </a:t>
            </a:r>
            <a:r>
              <a:rPr lang="en-GB" sz="2800" dirty="0" err="1"/>
              <a:t>fileChooser.showOpenDialog</a:t>
            </a:r>
            <a:r>
              <a:rPr lang="en-GB" sz="2800" dirty="0"/>
              <a:t>(</a:t>
            </a:r>
            <a:r>
              <a:rPr lang="en-GB" sz="2800" dirty="0">
                <a:solidFill>
                  <a:srgbClr val="CC7832"/>
                </a:solidFill>
                <a:effectLst/>
              </a:rPr>
              <a:t>new </a:t>
            </a:r>
            <a:r>
              <a:rPr lang="en-GB" sz="2800" dirty="0"/>
              <a:t>Stage())</a:t>
            </a:r>
            <a:r>
              <a:rPr lang="en-GB" sz="2800" dirty="0">
                <a:solidFill>
                  <a:srgbClr val="CC7832"/>
                </a:solidFill>
                <a:effectLst/>
              </a:rPr>
              <a:t>;</a:t>
            </a:r>
            <a:br>
              <a:rPr lang="en-GB" sz="2800" dirty="0">
                <a:solidFill>
                  <a:srgbClr val="CC7832"/>
                </a:solidFill>
                <a:effectLst/>
              </a:rPr>
            </a:br>
            <a:r>
              <a:rPr lang="en-GB" sz="2800" dirty="0">
                <a:solidFill>
                  <a:srgbClr val="CC7832"/>
                </a:solidFill>
                <a:effectLst/>
              </a:rPr>
              <a:t>    </a:t>
            </a:r>
            <a:r>
              <a:rPr lang="en-GB" sz="2800" dirty="0" err="1">
                <a:solidFill>
                  <a:srgbClr val="9876AA"/>
                </a:solidFill>
                <a:effectLst/>
              </a:rPr>
              <a:t>fileName</a:t>
            </a:r>
            <a:r>
              <a:rPr lang="en-GB" sz="2800" dirty="0" err="1"/>
              <a:t>.setText</a:t>
            </a:r>
            <a:r>
              <a:rPr lang="en-GB" sz="2800" dirty="0"/>
              <a:t>(</a:t>
            </a:r>
            <a:r>
              <a:rPr lang="en-GB" sz="2800" dirty="0" err="1"/>
              <a:t>selectedFile.getName</a:t>
            </a:r>
            <a:r>
              <a:rPr lang="en-GB" sz="2800" dirty="0"/>
              <a:t>())</a:t>
            </a:r>
            <a:r>
              <a:rPr lang="en-GB" sz="2800" dirty="0">
                <a:solidFill>
                  <a:srgbClr val="CC7832"/>
                </a:solidFill>
                <a:effectLst/>
              </a:rPr>
              <a:t>;</a:t>
            </a:r>
            <a:br>
              <a:rPr lang="en-GB" sz="2800" dirty="0">
                <a:solidFill>
                  <a:srgbClr val="CC7832"/>
                </a:solidFill>
                <a:effectLst/>
              </a:rPr>
            </a:br>
            <a:r>
              <a:rPr lang="en-GB" sz="2800" dirty="0"/>
              <a:t>}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3667728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579</Words>
  <Application>Microsoft Macintosh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Maturitní okruhy Programování</vt:lpstr>
      <vt:lpstr>Organizace ústní maturitní zkoušky</vt:lpstr>
      <vt:lpstr>Hodnocení ústní maturitní zkoušky</vt:lpstr>
      <vt:lpstr>Otázky k tomuto tématu</vt:lpstr>
      <vt:lpstr>Vytvoření souboru</vt:lpstr>
      <vt:lpstr>Čtení a zápis</vt:lpstr>
      <vt:lpstr>.csv, .json</vt:lpstr>
      <vt:lpstr>.csv, .json</vt:lpstr>
      <vt:lpstr>FileChooser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Till</dc:creator>
  <cp:lastModifiedBy>Jan Till</cp:lastModifiedBy>
  <cp:revision>8</cp:revision>
  <dcterms:created xsi:type="dcterms:W3CDTF">2022-10-16T15:04:06Z</dcterms:created>
  <dcterms:modified xsi:type="dcterms:W3CDTF">2022-10-30T18:09:47Z</dcterms:modified>
</cp:coreProperties>
</file>