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F710-0670-04FB-5DA0-DCAB46546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82844-2DEC-83F7-EED4-92BE1B10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EF8F-B8E5-C12B-03E8-4D4C5EC2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395A-E871-7F6A-D9BD-6286B022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B3488-32E0-099F-6FA2-69ABAFA1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142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7BC4-F34C-5EA2-C3A0-AAEBEA73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4FB35-AEDD-18BC-B570-8B3503667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5BC2-1237-A6B9-619F-A4FB4384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2A11-40A6-5AFF-A3AB-CEA483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C0A9-D773-ED33-DC4E-5EE15733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70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2A4C0-3F20-DECB-291B-BDF4EAB43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8709E-FFDB-043A-6F18-F19B71DB0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F48C-72C2-9FB7-9BDC-9BC76DE6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A44F-94CB-E10D-2B85-FB49A4F8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6628B-A6C8-BF94-2899-F7C78915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92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30AA-8202-C001-95FC-5C81E49D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5410-38C6-B709-7F00-91F936CA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A5ED-B9AB-A065-E395-3DB3C525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9C30-7A60-4257-9558-246C3CF7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B1F1-0971-CA7D-FB49-05F3FD8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602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2B25-1477-AB4B-BC15-345E67D0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54B2B-813E-ECD6-427C-E9036BD4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7A1E-4D74-A330-EECE-BE3BFC6D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FA7D-A061-3B63-4377-94CA390A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5DFC-1F38-EA80-7A33-1343C30C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235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7E66-F1F6-16A8-910A-4DA0011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50D1-7E85-FB8D-31B3-9C8B3146C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026FE-7320-E6FF-EE60-7B3C611AB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C8F49-22BB-A2F1-DD33-C115D919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E2060-DA43-C322-CE64-5635D0F6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8119-EE24-3927-C761-A7423A06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350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8FB0-88D2-28DB-14CC-A79B9AF2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6789D-7667-46C2-8FB4-4D3554D9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25955-2C5C-C89C-9873-C7BC3184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DD9BA-62B7-C3FE-FE37-5BDF0A492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F2E1F-7033-D972-7B33-38CBB0813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D3780-5A40-7024-87E1-5791854D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B2494-4D59-583C-3200-BF72C424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A5DC8-BF2A-345E-579D-C32C6BB4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68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0B98-E310-2DCA-F15C-CF0CA5BD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5E95F-43E2-CAF2-031D-4D5E985C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75E8F-1B66-92B4-3771-4B3C20BC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7BB74-380B-7665-6702-D989B3E3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583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874EE-6883-E53D-5F78-48274D7A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BE03A-A58F-F1F2-72CF-B47BE6A2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8847-2203-AFDC-6880-C4F40B36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170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500-BC6F-1DEC-8A78-1D7F162A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2694-2015-D51D-C37C-65D89A9D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D697A-C983-8A33-7AC5-3896D4198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8179-809B-8B95-17C0-EBE4A830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93811-F3EA-F168-079E-75A0775A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BDDF7-2FAD-0366-0DA3-D6C2F99F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54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66F1-D3EA-4BF6-6B9F-6C8B6DB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BC02D-B221-1063-557B-7917F73A3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D804B-AC92-6F27-1A6F-2E39EC1FB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2189-439D-BCD2-16CD-BE72D6F5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CE9C6-A31C-EFC8-16ED-7D947026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7562-FCB1-0D74-7C9C-5AB4205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6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4805-2BEC-FD2D-D3DA-5A17217B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F280-D7D5-5EAF-5BB3-2D741CED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866CB-7E3A-0302-31F7-76F42D14F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0172-C16D-1548-971C-6A6C5076CE9D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0ED4E-9551-435A-F3B7-91F6F99EA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1FFDD-8057-7AA5-BA4E-6F23AD91C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0F3C-B2EA-D043-8224-D374534F1A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637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Kolekce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F133-C579-49B5-8AEB-466CFB6A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LinkedList</a:t>
            </a:r>
            <a:r>
              <a:rPr lang="cs-CZ" dirty="0"/>
              <a:t> - metody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05D4-9F5A-4852-9E3B-FDEB240A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add 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přidá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do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addFirst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přidá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na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pozici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addLast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přidá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na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poslední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pozici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remove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odebere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removeFirst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odebere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na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pozici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removeLast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odebere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na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poslední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pozici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clear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odebere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všechny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prvky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z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contains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vrátí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jestli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obsahuje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daný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objekt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- true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nebo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false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get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vrátí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z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getFirst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vrátí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z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na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pozici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getLast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vrátí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z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na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poslední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pozici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indexOf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vratí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index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zadaného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prvku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set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aktualizuje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na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dané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pozici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size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vratí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počet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prvků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v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kolekci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...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9D1E2224-7A18-E3A2-A181-99B9C5A4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8F871A-521E-B9FE-DB56-45679916958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6BEB5-A535-F7FA-EDFC-C9FD8B0D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45C4-2363-4418-BD4D-12334D56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CBFA-B2D6-4AA9-9E07-E0916FD0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HashMap je </a:t>
            </a:r>
            <a:r>
              <a:rPr lang="en-GB" dirty="0" err="1"/>
              <a:t>kolekce</a:t>
            </a:r>
            <a:r>
              <a:rPr lang="en-GB" dirty="0"/>
              <a:t>, </a:t>
            </a:r>
            <a:r>
              <a:rPr lang="en-GB" dirty="0" err="1"/>
              <a:t>která</a:t>
            </a:r>
            <a:r>
              <a:rPr lang="en-GB" dirty="0"/>
              <a:t> </a:t>
            </a:r>
            <a:r>
              <a:rPr lang="en-GB" dirty="0" err="1"/>
              <a:t>prvky</a:t>
            </a:r>
            <a:r>
              <a:rPr lang="en-GB" dirty="0"/>
              <a:t> </a:t>
            </a:r>
            <a:r>
              <a:rPr lang="en-GB" dirty="0" err="1"/>
              <a:t>ukládá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stylu</a:t>
            </a:r>
            <a:r>
              <a:rPr lang="en-GB" dirty="0"/>
              <a:t> </a:t>
            </a:r>
            <a:r>
              <a:rPr lang="en-GB" dirty="0" err="1"/>
              <a:t>klíč</a:t>
            </a:r>
            <a:r>
              <a:rPr lang="en-GB" dirty="0"/>
              <a:t>/</a:t>
            </a:r>
            <a:r>
              <a:rPr lang="en-GB" dirty="0" err="1"/>
              <a:t>hodnota</a:t>
            </a:r>
            <a:endParaRPr lang="cs-CZ" dirty="0"/>
          </a:p>
          <a:p>
            <a:r>
              <a:rPr lang="cs-CZ" dirty="0"/>
              <a:t>Metody </a:t>
            </a:r>
            <a:r>
              <a:rPr lang="cs-CZ" dirty="0" err="1"/>
              <a:t>HashMapy</a:t>
            </a:r>
            <a:r>
              <a:rPr lang="cs-CZ" dirty="0"/>
              <a:t>:</a:t>
            </a:r>
          </a:p>
          <a:p>
            <a:endParaRPr lang="cs-CZ" dirty="0"/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put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přidá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prvky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do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get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vrátí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hodnotu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podle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klíče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remove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odstraní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podle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klíče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clear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odstraní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všechny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prvky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size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vratí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počet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prvků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keySet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vratí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klíče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values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vrátí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hodnoty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8D4F26DB-9812-76F9-93B7-424616A7A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05020-CD62-9B13-CDE9-0F93E69FB260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366187-53DB-0751-98C5-32029242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45C4-2363-4418-BD4D-12334D56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CBFA-B2D6-4AA9-9E07-E0916FD0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HashSet je </a:t>
            </a:r>
            <a:r>
              <a:rPr lang="en-GB" dirty="0" err="1"/>
              <a:t>kolekce</a:t>
            </a:r>
            <a:r>
              <a:rPr lang="en-GB" dirty="0"/>
              <a:t>, </a:t>
            </a:r>
            <a:r>
              <a:rPr lang="en-GB" dirty="0" err="1"/>
              <a:t>která</a:t>
            </a:r>
            <a:r>
              <a:rPr lang="en-GB" dirty="0"/>
              <a:t> </a:t>
            </a:r>
            <a:r>
              <a:rPr lang="en-GB" dirty="0" err="1"/>
              <a:t>ukladá</a:t>
            </a:r>
            <a:r>
              <a:rPr lang="en-GB" dirty="0"/>
              <a:t> </a:t>
            </a:r>
            <a:r>
              <a:rPr lang="en-GB" dirty="0" err="1"/>
              <a:t>prvky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hashing</a:t>
            </a:r>
            <a:endParaRPr lang="cs-CZ" dirty="0"/>
          </a:p>
          <a:p>
            <a:r>
              <a:rPr lang="en-GB" dirty="0" err="1"/>
              <a:t>Může</a:t>
            </a:r>
            <a:r>
              <a:rPr lang="en-GB" dirty="0"/>
              <a:t> </a:t>
            </a:r>
            <a:r>
              <a:rPr lang="en-GB" dirty="0" err="1"/>
              <a:t>obsahovat</a:t>
            </a:r>
            <a:r>
              <a:rPr lang="en-GB" dirty="0"/>
              <a:t> </a:t>
            </a:r>
            <a:r>
              <a:rPr lang="en-GB" dirty="0" err="1"/>
              <a:t>jenom</a:t>
            </a:r>
            <a:r>
              <a:rPr lang="en-GB" dirty="0"/>
              <a:t> </a:t>
            </a:r>
            <a:r>
              <a:rPr lang="en-GB" dirty="0" err="1"/>
              <a:t>unikátní</a:t>
            </a:r>
            <a:r>
              <a:rPr lang="en-GB" dirty="0"/>
              <a:t> </a:t>
            </a:r>
            <a:r>
              <a:rPr lang="en-GB" dirty="0" err="1"/>
              <a:t>prvky</a:t>
            </a:r>
            <a:endParaRPr lang="cs-CZ" dirty="0"/>
          </a:p>
          <a:p>
            <a:r>
              <a:rPr lang="cs-CZ" dirty="0"/>
              <a:t>Metody kolekce </a:t>
            </a:r>
            <a:r>
              <a:rPr lang="cs-CZ" dirty="0" err="1"/>
              <a:t>HashSet</a:t>
            </a:r>
            <a:r>
              <a:rPr lang="cs-CZ" dirty="0"/>
              <a:t>:</a:t>
            </a:r>
          </a:p>
          <a:p>
            <a:pPr marL="0" indent="0">
              <a:buNone/>
            </a:pPr>
            <a:endParaRPr lang="cs-CZ" dirty="0"/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add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přidá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do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clear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odstraní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všechny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prvky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z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contains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vrátí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jestli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obsahuje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daný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objekt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- true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nebo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false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isEmpty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vrací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jestli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je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prázdná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(true)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nebo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není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prázdná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(false)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remove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odebere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size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vratí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počet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prvků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14B5632-0D51-6217-1988-36F39844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A7EE3-89F2-31F3-ED0E-05D0653BC7F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40EB5-29D7-3CD4-ACC8-E03BD637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8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45C4-2363-4418-BD4D-12334D56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Queue</a:t>
            </a:r>
            <a:r>
              <a:rPr lang="cs-CZ" dirty="0"/>
              <a:t> (Fronta) / FIFO (</a:t>
            </a:r>
            <a:r>
              <a:rPr lang="cs-CZ" dirty="0" err="1"/>
              <a:t>First</a:t>
            </a:r>
            <a:r>
              <a:rPr lang="cs-CZ" dirty="0"/>
              <a:t>-in </a:t>
            </a:r>
            <a:r>
              <a:rPr lang="cs-CZ" dirty="0" err="1"/>
              <a:t>First-Out</a:t>
            </a:r>
            <a:r>
              <a:rPr lang="cs-CZ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CBFA-B2D6-4AA9-9E07-E0916FD0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Queue</a:t>
            </a:r>
            <a:r>
              <a:rPr lang="cs-CZ" dirty="0"/>
              <a:t> je dynamická skupina/množina, která nám zajistí, že prvek, který se do ní vložil jako první bude také vybraný jako první.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3377F-8553-49F3-85E4-19A44DBA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24" y="2644175"/>
            <a:ext cx="6667234" cy="3848700"/>
          </a:xfrm>
          <a:prstGeom prst="rect">
            <a:avLst/>
          </a:prstGeom>
        </p:spPr>
      </p:pic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4BD4C17-450B-5D5C-E251-8215175D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4EAE8-D5D8-7A16-2A44-957F5CF186C9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EE9F2-93D0-F3E0-EBC2-44AE7861F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45C4-2363-4418-BD4D-12334D56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Queue</a:t>
            </a:r>
            <a:r>
              <a:rPr lang="cs-CZ" dirty="0"/>
              <a:t> (Fronta) / FIFO (</a:t>
            </a:r>
            <a:r>
              <a:rPr lang="cs-CZ" dirty="0" err="1"/>
              <a:t>First</a:t>
            </a:r>
            <a:r>
              <a:rPr lang="cs-CZ" dirty="0"/>
              <a:t>-in </a:t>
            </a:r>
            <a:r>
              <a:rPr lang="cs-CZ" dirty="0" err="1"/>
              <a:t>First-Out</a:t>
            </a:r>
            <a:r>
              <a:rPr lang="cs-CZ" dirty="0"/>
              <a:t>)</a:t>
            </a:r>
            <a:r>
              <a:rPr lang="en-US" dirty="0"/>
              <a:t> - </a:t>
            </a:r>
            <a:r>
              <a:rPr lang="en-US" dirty="0" err="1"/>
              <a:t>metody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CBFA-B2D6-4AA9-9E07-E0916FD0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– p</a:t>
            </a:r>
            <a:r>
              <a:rPr lang="cs-CZ" dirty="0" err="1"/>
              <a:t>řidá</a:t>
            </a:r>
            <a:r>
              <a:rPr lang="cs-CZ" dirty="0"/>
              <a:t> do fronty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poll</a:t>
            </a:r>
            <a:r>
              <a:rPr lang="cs-CZ" dirty="0"/>
              <a:t> – vezme první element z fronty – vrací </a:t>
            </a:r>
            <a:r>
              <a:rPr lang="cs-CZ" dirty="0" err="1"/>
              <a:t>null</a:t>
            </a:r>
            <a:r>
              <a:rPr lang="cs-CZ" dirty="0"/>
              <a:t> když je fronta prázdná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remove</a:t>
            </a:r>
            <a:r>
              <a:rPr lang="cs-CZ" dirty="0"/>
              <a:t>  - vezme první element z fronty – vrací chybu když je fronta prázdná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peek</a:t>
            </a:r>
            <a:r>
              <a:rPr lang="cs-CZ" dirty="0"/>
              <a:t> – vrátí první prvek z fronty bez toho aby ho odstranil – vrací </a:t>
            </a:r>
            <a:r>
              <a:rPr lang="cs-CZ" dirty="0" err="1"/>
              <a:t>null</a:t>
            </a:r>
            <a:r>
              <a:rPr lang="cs-CZ" dirty="0"/>
              <a:t> když je fronta prázdná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element – vrátí první prvek z fronty bez toho aby ho odstranil – vrací chybu když je fronta prázdná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clear</a:t>
            </a:r>
            <a:r>
              <a:rPr lang="cs-CZ" dirty="0"/>
              <a:t> – smaže všechny prvky z fronty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size</a:t>
            </a:r>
            <a:r>
              <a:rPr lang="cs-CZ" dirty="0"/>
              <a:t> – vrací počet elementů ve frontě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contains</a:t>
            </a:r>
            <a:r>
              <a:rPr lang="cs-CZ" dirty="0"/>
              <a:t> – zkontroluje jestli fronta obsahuje daný prvek 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32AC09C-251D-96B0-FC1F-9FA07723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79EFC-9509-E7B6-3D7C-34155BC790C5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D76D9-C85D-4254-C134-EBCB7EBE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2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45C4-2363-4418-BD4D-12334D56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Queue</a:t>
            </a:r>
            <a:r>
              <a:rPr lang="cs-CZ" dirty="0"/>
              <a:t> (Fronta) / FIFO (</a:t>
            </a:r>
            <a:r>
              <a:rPr lang="cs-CZ" dirty="0" err="1"/>
              <a:t>First</a:t>
            </a:r>
            <a:r>
              <a:rPr lang="cs-CZ" dirty="0"/>
              <a:t>-In </a:t>
            </a:r>
            <a:r>
              <a:rPr lang="cs-CZ" dirty="0" err="1"/>
              <a:t>First-Out</a:t>
            </a:r>
            <a:r>
              <a:rPr lang="cs-CZ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CBFA-B2D6-4AA9-9E07-E0916FD0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Queue&lt;String&gt; queue = new LinkedList&lt;&gt;();</a:t>
            </a:r>
          </a:p>
          <a:p>
            <a:pPr marL="0" indent="0">
              <a:buNone/>
            </a:pPr>
            <a:r>
              <a:rPr lang="en-GB" dirty="0" err="1"/>
              <a:t>queue.add</a:t>
            </a:r>
            <a:r>
              <a:rPr lang="en-GB" dirty="0"/>
              <a:t>("Jan");</a:t>
            </a:r>
          </a:p>
          <a:p>
            <a:pPr marL="0" indent="0">
              <a:buNone/>
            </a:pPr>
            <a:r>
              <a:rPr lang="en-GB" dirty="0" err="1"/>
              <a:t>queue.add</a:t>
            </a:r>
            <a:r>
              <a:rPr lang="en-GB" dirty="0"/>
              <a:t>("Petr");</a:t>
            </a:r>
          </a:p>
          <a:p>
            <a:pPr marL="0" indent="0">
              <a:buNone/>
            </a:pPr>
            <a:r>
              <a:rPr lang="en-GB" dirty="0" err="1"/>
              <a:t>queue.add</a:t>
            </a:r>
            <a:r>
              <a:rPr lang="en-GB" dirty="0"/>
              <a:t>("</a:t>
            </a:r>
            <a:r>
              <a:rPr lang="en-GB" dirty="0" err="1"/>
              <a:t>Pepa</a:t>
            </a:r>
            <a:r>
              <a:rPr lang="en-GB" dirty="0"/>
              <a:t>");</a:t>
            </a:r>
          </a:p>
          <a:p>
            <a:pPr marL="0" indent="0">
              <a:buNone/>
            </a:pPr>
            <a:r>
              <a:rPr lang="en-GB" dirty="0" err="1"/>
              <a:t>System.out.println</a:t>
            </a:r>
            <a:r>
              <a:rPr lang="en-GB" dirty="0"/>
              <a:t>(queue);</a:t>
            </a:r>
          </a:p>
          <a:p>
            <a:pPr marL="0" indent="0">
              <a:buNone/>
            </a:pP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queue.poll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queue.element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queue.size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queue.contains</a:t>
            </a:r>
            <a:r>
              <a:rPr lang="en-GB" dirty="0"/>
              <a:t>("Jan"));</a:t>
            </a:r>
          </a:p>
          <a:p>
            <a:pPr marL="0" indent="0">
              <a:buNone/>
            </a:pPr>
            <a:r>
              <a:rPr lang="en-GB" dirty="0" err="1"/>
              <a:t>queue.clear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System.out.println</a:t>
            </a:r>
            <a:r>
              <a:rPr lang="en-GB" dirty="0"/>
              <a:t>(queue);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4E3FB54-4071-B75D-99E5-F003035B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7BA98-9075-9664-67C6-D9E7E3512322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64289-CDBE-83AD-51D7-AEE8D1D7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6324-59E1-48BB-88A1-F1D642DB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(Zásobník) / LIFO (Last-In </a:t>
            </a:r>
            <a:r>
              <a:rPr lang="cs-CZ" dirty="0" err="1"/>
              <a:t>First-Out</a:t>
            </a:r>
            <a:r>
              <a:rPr lang="cs-CZ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C8F1-08E6-4509-9BE7-7B5D5EEA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8402" cy="4351338"/>
          </a:xfrm>
        </p:spPr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je dynamická skupina/množina, která nám zajistí, že prvek, který se do ní vložil jako poslední bude vybrán jako první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ED30A-4076-4B52-9777-EB16CE07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07" y="1251057"/>
            <a:ext cx="6115050" cy="4657725"/>
          </a:xfrm>
          <a:prstGeom prst="rect">
            <a:avLst/>
          </a:prstGeom>
        </p:spPr>
      </p:pic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4367325-0922-DD09-D310-38E61F9E7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654F1-B6A9-3395-56B7-85A66AEBC52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06E51-E651-D7A3-6C96-365A4712F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pic>
        <p:nvPicPr>
          <p:cNvPr id="1026" name="Picture 2" descr="Zásobník Magpul PMAG GL9 pro pistole Glock, 17 ran | Top-guns.eu">
            <a:extLst>
              <a:ext uri="{FF2B5EF4-FFF2-40B4-BE49-F238E27FC236}">
                <a16:creationId xmlns:a16="http://schemas.microsoft.com/office/drawing/2014/main" id="{F96598EF-EB9D-3AEC-6109-02C54EEA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4" y="3970611"/>
            <a:ext cx="1780897" cy="234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2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6324-59E1-48BB-88A1-F1D642DB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(Zásobník) / LIFO (Last-In </a:t>
            </a:r>
            <a:r>
              <a:rPr lang="cs-CZ" dirty="0" err="1"/>
              <a:t>First-Out</a:t>
            </a:r>
            <a:r>
              <a:rPr lang="cs-CZ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C8F1-08E6-4509-9BE7-7B5D5EEA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32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Mezi</a:t>
            </a:r>
            <a:r>
              <a:rPr lang="en-US" dirty="0"/>
              <a:t> </a:t>
            </a:r>
            <a:r>
              <a:rPr lang="cs-CZ" dirty="0"/>
              <a:t>hlavní metody </a:t>
            </a:r>
            <a:r>
              <a:rPr lang="cs-CZ" dirty="0" err="1"/>
              <a:t>Stacku</a:t>
            </a:r>
            <a:r>
              <a:rPr lang="cs-CZ" dirty="0"/>
              <a:t> patří </a:t>
            </a:r>
            <a:r>
              <a:rPr lang="cs-CZ" dirty="0" err="1"/>
              <a:t>push</a:t>
            </a:r>
            <a:r>
              <a:rPr lang="cs-CZ" dirty="0"/>
              <a:t> – vloží prvek, </a:t>
            </a:r>
            <a:r>
              <a:rPr lang="cs-CZ" dirty="0" err="1"/>
              <a:t>peek</a:t>
            </a:r>
            <a:r>
              <a:rPr lang="cs-CZ" dirty="0"/>
              <a:t> – vrátí prvek co je na vrcholu, pop – vrátí prvek co je na vrcholu a odstraní ho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Stack&lt;String&gt; stack = new Stack();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(stack);</a:t>
            </a:r>
          </a:p>
          <a:p>
            <a:pPr marL="0" indent="0">
              <a:buNone/>
            </a:pPr>
            <a:r>
              <a:rPr lang="en-US" dirty="0" err="1"/>
              <a:t>stack.push</a:t>
            </a:r>
            <a:r>
              <a:rPr lang="en-US" dirty="0"/>
              <a:t>("Jan");</a:t>
            </a:r>
          </a:p>
          <a:p>
            <a:pPr marL="0" indent="0">
              <a:buNone/>
            </a:pPr>
            <a:r>
              <a:rPr lang="en-US" dirty="0" err="1"/>
              <a:t>stack.push</a:t>
            </a:r>
            <a:r>
              <a:rPr lang="en-US" dirty="0"/>
              <a:t>("Petr");</a:t>
            </a:r>
          </a:p>
          <a:p>
            <a:pPr marL="0" indent="0">
              <a:buNone/>
            </a:pPr>
            <a:r>
              <a:rPr lang="en-US" dirty="0" err="1"/>
              <a:t>stack.push</a:t>
            </a:r>
            <a:r>
              <a:rPr lang="en-US" dirty="0"/>
              <a:t>("</a:t>
            </a:r>
            <a:r>
              <a:rPr lang="en-US" dirty="0" err="1"/>
              <a:t>Pepa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(stack);</a:t>
            </a:r>
          </a:p>
          <a:p>
            <a:pPr marL="0" indent="0">
              <a:buNone/>
            </a:pPr>
            <a:r>
              <a:rPr lang="en-US" dirty="0" err="1"/>
              <a:t>stack.pop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(stack);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C21D5-7778-4E40-852B-28D17712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2882900"/>
            <a:ext cx="5372100" cy="3429000"/>
          </a:xfrm>
          <a:prstGeom prst="rect">
            <a:avLst/>
          </a:prstGeom>
        </p:spPr>
      </p:pic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2BFF6C72-6F50-31A4-8E66-3ACC32927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72ADA-1C6C-8670-CC75-9F02E1401B0E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12909-C43B-D21F-5444-252A706B4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5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🤔</a:t>
            </a:r>
          </a:p>
          <a:p>
            <a:pPr algn="ctr"/>
            <a:r>
              <a:rPr lang="cs-CZ" sz="4800"/>
              <a:t>Příprava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😼</a:t>
            </a:r>
          </a:p>
          <a:p>
            <a:pPr algn="ctr"/>
            <a:r>
              <a:rPr lang="cs-CZ" sz="4800"/>
              <a:t>Ústní zkouška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7️⃣</a:t>
            </a:r>
          </a:p>
          <a:p>
            <a:pPr algn="ctr"/>
            <a:r>
              <a:rPr lang="cs-CZ" sz="4800"/>
              <a:t>Jedno téma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✅</a:t>
            </a:r>
          </a:p>
          <a:p>
            <a:pPr algn="ctr"/>
            <a:r>
              <a:rPr lang="cs-CZ" sz="4800"/>
              <a:t>Bodová tabulka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Definice kolekce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Obecné a neobecné kolekce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HashMap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HashSet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3b)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kolekce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Kolekce je další způsob pomocí kterého můžeme ukládat vícero hodnot do jedné proměnné.</a:t>
            </a:r>
          </a:p>
          <a:p>
            <a:r>
              <a:rPr lang="cs-CZ" dirty="0"/>
              <a:t>Od normálního pole jsou dynamické a mají velký počet metod, který dokáží s danou kolekcí různě pracovat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3F18-F969-4955-9498-D6B48D22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Kolekce</a:t>
            </a:r>
            <a:r>
              <a:rPr lang="cs-CZ" dirty="0"/>
              <a:t> ne-obecné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4285-56EB-46AA-B902-C9410A08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i="0" dirty="0">
                <a:solidFill>
                  <a:srgbClr val="212529"/>
                </a:solidFill>
                <a:effectLst/>
                <a:latin typeface="Muli"/>
              </a:rPr>
              <a:t>N</a:t>
            </a: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enastavuje</a:t>
            </a:r>
            <a:r>
              <a:rPr lang="cs-CZ" b="1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cs-CZ" b="0" i="0" dirty="0">
                <a:solidFill>
                  <a:srgbClr val="212529"/>
                </a:solidFill>
                <a:effectLst/>
                <a:latin typeface="Muli"/>
              </a:rPr>
              <a:t>se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datový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i="0" dirty="0" err="1">
                <a:solidFill>
                  <a:srgbClr val="212529"/>
                </a:solidFill>
                <a:effectLst/>
                <a:latin typeface="Muli"/>
              </a:rPr>
              <a:t>typ</a:t>
            </a:r>
            <a:endParaRPr lang="cs-CZ" i="0" dirty="0">
              <a:solidFill>
                <a:srgbClr val="212529"/>
              </a:solidFill>
              <a:effectLst/>
              <a:latin typeface="Muli"/>
            </a:endParaRP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Pro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získání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nějakého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data z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musíme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danou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věc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přetypovat</a:t>
            </a:r>
            <a:endParaRPr lang="cs-CZ" b="1" i="0" dirty="0">
              <a:solidFill>
                <a:srgbClr val="212529"/>
              </a:solidFill>
              <a:effectLst/>
              <a:latin typeface="Muli"/>
            </a:endParaRPr>
          </a:p>
          <a:p>
            <a:pPr marL="0" indent="0">
              <a:buNone/>
            </a:pPr>
            <a:endParaRPr lang="cs-CZ" b="1" dirty="0">
              <a:solidFill>
                <a:srgbClr val="212529"/>
              </a:solidFill>
              <a:latin typeface="Muli"/>
            </a:endParaRPr>
          </a:p>
          <a:p>
            <a:pPr marL="0" indent="0">
              <a:buNone/>
            </a:pPr>
            <a:r>
              <a:rPr lang="en-GB" dirty="0" err="1"/>
              <a:t>ArrayList</a:t>
            </a:r>
            <a:r>
              <a:rPr lang="en-GB" dirty="0"/>
              <a:t> </a:t>
            </a:r>
            <a:r>
              <a:rPr lang="en-GB" dirty="0" err="1"/>
              <a:t>arrayList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();</a:t>
            </a:r>
            <a:endParaRPr lang="cs-CZ" dirty="0"/>
          </a:p>
          <a:p>
            <a:pPr marL="0" indent="0">
              <a:buNone/>
            </a:pPr>
            <a:r>
              <a:rPr lang="en-GB" dirty="0" err="1"/>
              <a:t>arrayList.add</a:t>
            </a:r>
            <a:r>
              <a:rPr lang="en-GB" dirty="0"/>
              <a:t>("Petr");</a:t>
            </a:r>
          </a:p>
          <a:p>
            <a:pPr marL="0" indent="0">
              <a:buNone/>
            </a:pPr>
            <a:r>
              <a:rPr lang="en-GB" dirty="0"/>
              <a:t>String s = </a:t>
            </a:r>
            <a:r>
              <a:rPr lang="en-GB" b="1" u="sng" dirty="0">
                <a:solidFill>
                  <a:srgbClr val="FF0000"/>
                </a:solidFill>
              </a:rPr>
              <a:t>(String)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 err="1"/>
              <a:t>arrayList.get</a:t>
            </a:r>
            <a:r>
              <a:rPr lang="en-GB" dirty="0"/>
              <a:t>(0);</a:t>
            </a:r>
          </a:p>
          <a:p>
            <a:pPr marL="0" indent="0">
              <a:buNone/>
            </a:pPr>
            <a:r>
              <a:rPr lang="en-GB" dirty="0" err="1"/>
              <a:t>System.out.println</a:t>
            </a:r>
            <a:r>
              <a:rPr lang="en-GB" dirty="0"/>
              <a:t>(s);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9F83C46D-B83C-05A1-2819-7E320D456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884F08-B6F6-98A2-8DD6-2BBD743ED70A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563B1-172C-F0B8-1BA3-B789A2B0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8052-7FB4-4F06-B7D7-447F4E3B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Kolekce obecné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0C9C-6538-490D-B368-753E84FD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V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obecných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kolekcích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datový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typ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nastavujeme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v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závorkách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</a:t>
            </a: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&lt; &gt;</a:t>
            </a:r>
            <a:endParaRPr lang="cs-CZ" b="1" i="0" dirty="0">
              <a:solidFill>
                <a:srgbClr val="212529"/>
              </a:solidFill>
              <a:effectLst/>
              <a:latin typeface="Muli"/>
            </a:endParaRPr>
          </a:p>
          <a:p>
            <a:pPr marL="0" indent="0">
              <a:buNone/>
            </a:pPr>
            <a:endParaRPr lang="cs-CZ" b="1" i="0" dirty="0">
              <a:solidFill>
                <a:srgbClr val="212529"/>
              </a:solidFill>
              <a:effectLst/>
              <a:latin typeface="Muli"/>
            </a:endParaRPr>
          </a:p>
          <a:p>
            <a:pPr marL="0" indent="0">
              <a:buNone/>
            </a:pPr>
            <a:r>
              <a:rPr lang="en-GB" dirty="0" err="1"/>
              <a:t>ArrayList</a:t>
            </a:r>
            <a:r>
              <a:rPr lang="en-GB" dirty="0"/>
              <a:t>&lt;String&gt; </a:t>
            </a:r>
            <a:r>
              <a:rPr lang="en-GB" dirty="0" err="1"/>
              <a:t>arrayList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&lt;&gt;();</a:t>
            </a:r>
          </a:p>
          <a:p>
            <a:pPr marL="0" indent="0">
              <a:buNone/>
            </a:pPr>
            <a:r>
              <a:rPr lang="en-GB" dirty="0" err="1"/>
              <a:t>arrayList.add</a:t>
            </a:r>
            <a:r>
              <a:rPr lang="en-GB" dirty="0"/>
              <a:t>("Petr");</a:t>
            </a:r>
          </a:p>
          <a:p>
            <a:pPr marL="0" indent="0">
              <a:buNone/>
            </a:pPr>
            <a:r>
              <a:rPr lang="en-GB" dirty="0"/>
              <a:t>String s = </a:t>
            </a:r>
            <a:r>
              <a:rPr lang="en-GB" dirty="0" err="1"/>
              <a:t>arrayList.get</a:t>
            </a:r>
            <a:r>
              <a:rPr lang="en-GB" dirty="0"/>
              <a:t>(0);</a:t>
            </a:r>
          </a:p>
          <a:p>
            <a:pPr marL="0" indent="0">
              <a:buNone/>
            </a:pPr>
            <a:r>
              <a:rPr lang="en-GB" dirty="0" err="1"/>
              <a:t>System.out.println</a:t>
            </a:r>
            <a:r>
              <a:rPr lang="en-GB" dirty="0"/>
              <a:t>(s);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216B1914-DA35-7854-BD5A-EE48E70B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AE4A9-1144-6E53-39C3-399EF737FD06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37C6F-0842-9344-933F-17886A72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7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45C4-2363-4418-BD4D-12334D56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ArrayList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CBFA-B2D6-4AA9-9E07-E0916FD0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ArrayList</a:t>
            </a:r>
            <a:r>
              <a:rPr lang="en-GB" dirty="0"/>
              <a:t> </a:t>
            </a:r>
            <a:r>
              <a:rPr lang="en-GB" dirty="0" err="1"/>
              <a:t>využívá</a:t>
            </a:r>
            <a:r>
              <a:rPr lang="en-GB" dirty="0"/>
              <a:t> </a:t>
            </a:r>
            <a:r>
              <a:rPr lang="en-GB" dirty="0" err="1"/>
              <a:t>dynamické</a:t>
            </a:r>
            <a:r>
              <a:rPr lang="en-GB" dirty="0"/>
              <a:t> pole pro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prvků</a:t>
            </a:r>
            <a:endParaRPr lang="cs-CZ" dirty="0"/>
          </a:p>
          <a:p>
            <a:r>
              <a:rPr lang="cs-CZ" dirty="0"/>
              <a:t>Metody </a:t>
            </a:r>
            <a:r>
              <a:rPr lang="cs-CZ" dirty="0" err="1"/>
              <a:t>ArrayListu</a:t>
            </a:r>
            <a:r>
              <a:rPr lang="cs-CZ" dirty="0"/>
              <a:t>:</a:t>
            </a:r>
          </a:p>
          <a:p>
            <a:pPr marL="0" indent="0">
              <a:buNone/>
            </a:pPr>
            <a:endParaRPr lang="cs-CZ" dirty="0"/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add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přidá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do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clear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odstraní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všechny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prvky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z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get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vrátí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z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 err="1">
                <a:solidFill>
                  <a:srgbClr val="212529"/>
                </a:solidFill>
                <a:effectLst/>
                <a:latin typeface="Muli"/>
              </a:rPr>
              <a:t>isEmpty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vrací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jestli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je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prázdná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(true)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nebo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není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prázdná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(false)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remove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odstraní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prvek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z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size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vrátí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počet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prvků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v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kolekci</a:t>
            </a:r>
            <a:endParaRPr lang="en-GB" b="0" i="0" dirty="0">
              <a:solidFill>
                <a:srgbClr val="212529"/>
              </a:solidFill>
              <a:effectLst/>
              <a:latin typeface="Muli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contains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 -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vrátí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jestli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kolekce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obsahuje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daný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objekt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- true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uli"/>
              </a:rPr>
              <a:t>nebo</a:t>
            </a:r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 false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b="1" i="0" dirty="0">
                <a:solidFill>
                  <a:srgbClr val="212529"/>
                </a:solidFill>
                <a:effectLst/>
                <a:latin typeface="Muli"/>
              </a:rPr>
              <a:t>...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23EC6B61-A3CD-DB59-D7D9-26FE3B294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F5EBC-AF1C-963D-D36F-62FF01A3C0BA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26452-61B7-9556-B7D2-BF257DA78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F133-C579-49B5-8AEB-466CFB6A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05D4-9F5A-4852-9E3B-FDEB240A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LinkedList </a:t>
            </a:r>
            <a:r>
              <a:rPr lang="en-GB" dirty="0" err="1"/>
              <a:t>využívá</a:t>
            </a:r>
            <a:r>
              <a:rPr lang="en-GB" dirty="0"/>
              <a:t> pro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prvků</a:t>
            </a:r>
            <a:r>
              <a:rPr lang="en-GB" dirty="0"/>
              <a:t> </a:t>
            </a:r>
            <a:r>
              <a:rPr lang="en-GB" dirty="0" err="1"/>
              <a:t>pointery</a:t>
            </a:r>
            <a:r>
              <a:rPr lang="en-GB" dirty="0"/>
              <a:t> (</a:t>
            </a:r>
            <a:r>
              <a:rPr lang="en-GB" dirty="0" err="1"/>
              <a:t>ukazatele</a:t>
            </a:r>
            <a:r>
              <a:rPr lang="en-GB" dirty="0"/>
              <a:t>) - </a:t>
            </a:r>
            <a:r>
              <a:rPr lang="en-GB" dirty="0" err="1"/>
              <a:t>každý</a:t>
            </a:r>
            <a:r>
              <a:rPr lang="en-GB" dirty="0"/>
              <a:t> </a:t>
            </a:r>
            <a:r>
              <a:rPr lang="en-GB" dirty="0" err="1"/>
              <a:t>prvek</a:t>
            </a:r>
            <a:r>
              <a:rPr lang="en-GB" dirty="0"/>
              <a:t> </a:t>
            </a:r>
            <a:r>
              <a:rPr lang="en-GB" dirty="0" err="1"/>
              <a:t>má</a:t>
            </a:r>
            <a:r>
              <a:rPr lang="en-GB" dirty="0"/>
              <a:t> pointer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další</a:t>
            </a:r>
            <a:r>
              <a:rPr lang="en-GB" dirty="0"/>
              <a:t> </a:t>
            </a:r>
            <a:r>
              <a:rPr lang="en-GB" dirty="0" err="1"/>
              <a:t>prvek</a:t>
            </a:r>
            <a:r>
              <a:rPr lang="en-GB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95CEE-403F-4227-9DB5-FC4897EF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9" y="3204308"/>
            <a:ext cx="9773621" cy="328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EF2E0D2A-4592-AFD5-7069-262E449C7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E6F15-E025-6560-8550-53BDD11F1FF3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1F51B-63CE-A46A-05C9-E6067E8D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0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1160</Words>
  <Application>Microsoft Macintosh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Muli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Definice kolekce</vt:lpstr>
      <vt:lpstr>Kolekce ne-obecné</vt:lpstr>
      <vt:lpstr>Kolekce obecné</vt:lpstr>
      <vt:lpstr>ArrayList</vt:lpstr>
      <vt:lpstr>LinkedList</vt:lpstr>
      <vt:lpstr>LinkedList - metody</vt:lpstr>
      <vt:lpstr>HashMap</vt:lpstr>
      <vt:lpstr>HashSet</vt:lpstr>
      <vt:lpstr>Queue (Fronta) / FIFO (First-in First-Out)</vt:lpstr>
      <vt:lpstr>Queue (Fronta) / FIFO (First-in First-Out) - metody</vt:lpstr>
      <vt:lpstr>Queue (Fronta) / FIFO (First-In First-Out)</vt:lpstr>
      <vt:lpstr>Stack (Zásobník) / LIFO (Last-In First-Out)</vt:lpstr>
      <vt:lpstr>Stack (Zásobník) / LIFO (Last-In First-Out)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8</cp:revision>
  <dcterms:created xsi:type="dcterms:W3CDTF">2022-10-16T15:04:16Z</dcterms:created>
  <dcterms:modified xsi:type="dcterms:W3CDTF">2022-10-30T18:50:02Z</dcterms:modified>
</cp:coreProperties>
</file>