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4" r:id="rId8"/>
    <p:sldId id="265" r:id="rId9"/>
    <p:sldId id="266" r:id="rId10"/>
    <p:sldId id="267" r:id="rId11"/>
    <p:sldId id="271" r:id="rId12"/>
    <p:sldId id="272" r:id="rId13"/>
  </p:sldIdLst>
  <p:sldSz cx="12192000" cy="6858000"/>
  <p:notesSz cx="6858000" cy="9144000"/>
  <p:defaultTextStyle>
    <a:defPPr>
      <a:defRPr lang="en-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2513-D4BB-D88D-DFA0-8129FEEBB7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cs-CZ"/>
          </a:p>
        </p:txBody>
      </p:sp>
      <p:sp>
        <p:nvSpPr>
          <p:cNvPr id="3" name="Subtitle 2">
            <a:extLst>
              <a:ext uri="{FF2B5EF4-FFF2-40B4-BE49-F238E27FC236}">
                <a16:creationId xmlns:a16="http://schemas.microsoft.com/office/drawing/2014/main" id="{96D8258D-D249-4BA1-52C2-FD43143E3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cs-CZ"/>
          </a:p>
        </p:txBody>
      </p:sp>
      <p:sp>
        <p:nvSpPr>
          <p:cNvPr id="4" name="Date Placeholder 3">
            <a:extLst>
              <a:ext uri="{FF2B5EF4-FFF2-40B4-BE49-F238E27FC236}">
                <a16:creationId xmlns:a16="http://schemas.microsoft.com/office/drawing/2014/main" id="{7CFF5707-9544-1F24-8BF4-2BB6F6E54BB4}"/>
              </a:ext>
            </a:extLst>
          </p:cNvPr>
          <p:cNvSpPr>
            <a:spLocks noGrp="1"/>
          </p:cNvSpPr>
          <p:nvPr>
            <p:ph type="dt" sz="half" idx="10"/>
          </p:nvPr>
        </p:nvSpPr>
        <p:spPr/>
        <p:txBody>
          <a:bodyPr/>
          <a:lstStyle/>
          <a:p>
            <a:fld id="{72120A9D-B369-A945-8936-6A6A0C5FBA58}" type="datetimeFigureOut">
              <a:rPr lang="cs-CZ" smtClean="0"/>
              <a:t>30.10.2022</a:t>
            </a:fld>
            <a:endParaRPr lang="cs-CZ"/>
          </a:p>
        </p:txBody>
      </p:sp>
      <p:sp>
        <p:nvSpPr>
          <p:cNvPr id="5" name="Footer Placeholder 4">
            <a:extLst>
              <a:ext uri="{FF2B5EF4-FFF2-40B4-BE49-F238E27FC236}">
                <a16:creationId xmlns:a16="http://schemas.microsoft.com/office/drawing/2014/main" id="{BBAA6DD0-EAF9-40A6-2F30-08C8EF2F2B64}"/>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1D1FDC15-8166-CD57-565B-80F59A7DF4AF}"/>
              </a:ext>
            </a:extLst>
          </p:cNvPr>
          <p:cNvSpPr>
            <a:spLocks noGrp="1"/>
          </p:cNvSpPr>
          <p:nvPr>
            <p:ph type="sldNum" sz="quarter" idx="12"/>
          </p:nvPr>
        </p:nvSpPr>
        <p:spPr/>
        <p:txBody>
          <a:bodyPr/>
          <a:lstStyle/>
          <a:p>
            <a:fld id="{0CC20245-73FF-C24C-A3E9-57C11F55E7B4}" type="slidenum">
              <a:rPr lang="cs-CZ" smtClean="0"/>
              <a:t>‹#›</a:t>
            </a:fld>
            <a:endParaRPr lang="cs-CZ"/>
          </a:p>
        </p:txBody>
      </p:sp>
    </p:spTree>
    <p:extLst>
      <p:ext uri="{BB962C8B-B14F-4D97-AF65-F5344CB8AC3E}">
        <p14:creationId xmlns:p14="http://schemas.microsoft.com/office/powerpoint/2010/main" val="221345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6A7E-036D-D503-B29D-4DFE5BBBCE93}"/>
              </a:ext>
            </a:extLst>
          </p:cNvPr>
          <p:cNvSpPr>
            <a:spLocks noGrp="1"/>
          </p:cNvSpPr>
          <p:nvPr>
            <p:ph type="title"/>
          </p:nvPr>
        </p:nvSpPr>
        <p:spPr/>
        <p:txBody>
          <a:bodyPr/>
          <a:lstStyle/>
          <a:p>
            <a:r>
              <a:rPr lang="en-GB"/>
              <a:t>Click to edit Master title style</a:t>
            </a:r>
            <a:endParaRPr lang="cs-CZ"/>
          </a:p>
        </p:txBody>
      </p:sp>
      <p:sp>
        <p:nvSpPr>
          <p:cNvPr id="3" name="Vertical Text Placeholder 2">
            <a:extLst>
              <a:ext uri="{FF2B5EF4-FFF2-40B4-BE49-F238E27FC236}">
                <a16:creationId xmlns:a16="http://schemas.microsoft.com/office/drawing/2014/main" id="{3C45D13E-280D-004A-DF4E-48E1CB08A8E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4" name="Date Placeholder 3">
            <a:extLst>
              <a:ext uri="{FF2B5EF4-FFF2-40B4-BE49-F238E27FC236}">
                <a16:creationId xmlns:a16="http://schemas.microsoft.com/office/drawing/2014/main" id="{0CB2F390-B1C9-C0EE-FABD-A64F5443A0EB}"/>
              </a:ext>
            </a:extLst>
          </p:cNvPr>
          <p:cNvSpPr>
            <a:spLocks noGrp="1"/>
          </p:cNvSpPr>
          <p:nvPr>
            <p:ph type="dt" sz="half" idx="10"/>
          </p:nvPr>
        </p:nvSpPr>
        <p:spPr/>
        <p:txBody>
          <a:bodyPr/>
          <a:lstStyle/>
          <a:p>
            <a:fld id="{72120A9D-B369-A945-8936-6A6A0C5FBA58}" type="datetimeFigureOut">
              <a:rPr lang="cs-CZ" smtClean="0"/>
              <a:t>30.10.2022</a:t>
            </a:fld>
            <a:endParaRPr lang="cs-CZ"/>
          </a:p>
        </p:txBody>
      </p:sp>
      <p:sp>
        <p:nvSpPr>
          <p:cNvPr id="5" name="Footer Placeholder 4">
            <a:extLst>
              <a:ext uri="{FF2B5EF4-FFF2-40B4-BE49-F238E27FC236}">
                <a16:creationId xmlns:a16="http://schemas.microsoft.com/office/drawing/2014/main" id="{DC619C15-09D2-26C0-D7A7-304F8DAF88FC}"/>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AC056426-9DFF-58F0-0EBC-54B26555CE9C}"/>
              </a:ext>
            </a:extLst>
          </p:cNvPr>
          <p:cNvSpPr>
            <a:spLocks noGrp="1"/>
          </p:cNvSpPr>
          <p:nvPr>
            <p:ph type="sldNum" sz="quarter" idx="12"/>
          </p:nvPr>
        </p:nvSpPr>
        <p:spPr/>
        <p:txBody>
          <a:bodyPr/>
          <a:lstStyle/>
          <a:p>
            <a:fld id="{0CC20245-73FF-C24C-A3E9-57C11F55E7B4}" type="slidenum">
              <a:rPr lang="cs-CZ" smtClean="0"/>
              <a:t>‹#›</a:t>
            </a:fld>
            <a:endParaRPr lang="cs-CZ"/>
          </a:p>
        </p:txBody>
      </p:sp>
    </p:spTree>
    <p:extLst>
      <p:ext uri="{BB962C8B-B14F-4D97-AF65-F5344CB8AC3E}">
        <p14:creationId xmlns:p14="http://schemas.microsoft.com/office/powerpoint/2010/main" val="299036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0D3C65-6026-8395-BA6F-A73554C3FF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cs-CZ"/>
          </a:p>
        </p:txBody>
      </p:sp>
      <p:sp>
        <p:nvSpPr>
          <p:cNvPr id="3" name="Vertical Text Placeholder 2">
            <a:extLst>
              <a:ext uri="{FF2B5EF4-FFF2-40B4-BE49-F238E27FC236}">
                <a16:creationId xmlns:a16="http://schemas.microsoft.com/office/drawing/2014/main" id="{905FEC94-4A6B-9234-C01B-09246982ACC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4" name="Date Placeholder 3">
            <a:extLst>
              <a:ext uri="{FF2B5EF4-FFF2-40B4-BE49-F238E27FC236}">
                <a16:creationId xmlns:a16="http://schemas.microsoft.com/office/drawing/2014/main" id="{7708166E-D56A-1699-6591-E00F22F07261}"/>
              </a:ext>
            </a:extLst>
          </p:cNvPr>
          <p:cNvSpPr>
            <a:spLocks noGrp="1"/>
          </p:cNvSpPr>
          <p:nvPr>
            <p:ph type="dt" sz="half" idx="10"/>
          </p:nvPr>
        </p:nvSpPr>
        <p:spPr/>
        <p:txBody>
          <a:bodyPr/>
          <a:lstStyle/>
          <a:p>
            <a:fld id="{72120A9D-B369-A945-8936-6A6A0C5FBA58}" type="datetimeFigureOut">
              <a:rPr lang="cs-CZ" smtClean="0"/>
              <a:t>30.10.2022</a:t>
            </a:fld>
            <a:endParaRPr lang="cs-CZ"/>
          </a:p>
        </p:txBody>
      </p:sp>
      <p:sp>
        <p:nvSpPr>
          <p:cNvPr id="5" name="Footer Placeholder 4">
            <a:extLst>
              <a:ext uri="{FF2B5EF4-FFF2-40B4-BE49-F238E27FC236}">
                <a16:creationId xmlns:a16="http://schemas.microsoft.com/office/drawing/2014/main" id="{AC375DC4-4EA1-909D-CD68-B9EC7E117FA6}"/>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CBFE28D7-B9C9-A58C-C5BB-ED02312D9DCA}"/>
              </a:ext>
            </a:extLst>
          </p:cNvPr>
          <p:cNvSpPr>
            <a:spLocks noGrp="1"/>
          </p:cNvSpPr>
          <p:nvPr>
            <p:ph type="sldNum" sz="quarter" idx="12"/>
          </p:nvPr>
        </p:nvSpPr>
        <p:spPr/>
        <p:txBody>
          <a:bodyPr/>
          <a:lstStyle/>
          <a:p>
            <a:fld id="{0CC20245-73FF-C24C-A3E9-57C11F55E7B4}" type="slidenum">
              <a:rPr lang="cs-CZ" smtClean="0"/>
              <a:t>‹#›</a:t>
            </a:fld>
            <a:endParaRPr lang="cs-CZ"/>
          </a:p>
        </p:txBody>
      </p:sp>
    </p:spTree>
    <p:extLst>
      <p:ext uri="{BB962C8B-B14F-4D97-AF65-F5344CB8AC3E}">
        <p14:creationId xmlns:p14="http://schemas.microsoft.com/office/powerpoint/2010/main" val="1453673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ECD9-720A-F4E4-201A-7401424BE8BF}"/>
              </a:ext>
            </a:extLst>
          </p:cNvPr>
          <p:cNvSpPr>
            <a:spLocks noGrp="1"/>
          </p:cNvSpPr>
          <p:nvPr>
            <p:ph type="title"/>
          </p:nvPr>
        </p:nvSpPr>
        <p:spPr/>
        <p:txBody>
          <a:bodyPr/>
          <a:lstStyle/>
          <a:p>
            <a:r>
              <a:rPr lang="en-GB"/>
              <a:t>Click to edit Master title style</a:t>
            </a:r>
            <a:endParaRPr lang="cs-CZ"/>
          </a:p>
        </p:txBody>
      </p:sp>
      <p:sp>
        <p:nvSpPr>
          <p:cNvPr id="3" name="Content Placeholder 2">
            <a:extLst>
              <a:ext uri="{FF2B5EF4-FFF2-40B4-BE49-F238E27FC236}">
                <a16:creationId xmlns:a16="http://schemas.microsoft.com/office/drawing/2014/main" id="{4825E79F-2934-0E2E-0AAD-F0F48F37CEC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4" name="Date Placeholder 3">
            <a:extLst>
              <a:ext uri="{FF2B5EF4-FFF2-40B4-BE49-F238E27FC236}">
                <a16:creationId xmlns:a16="http://schemas.microsoft.com/office/drawing/2014/main" id="{D01FA06B-0EC9-7E4F-BBB2-8237D65249AC}"/>
              </a:ext>
            </a:extLst>
          </p:cNvPr>
          <p:cNvSpPr>
            <a:spLocks noGrp="1"/>
          </p:cNvSpPr>
          <p:nvPr>
            <p:ph type="dt" sz="half" idx="10"/>
          </p:nvPr>
        </p:nvSpPr>
        <p:spPr/>
        <p:txBody>
          <a:bodyPr/>
          <a:lstStyle/>
          <a:p>
            <a:fld id="{72120A9D-B369-A945-8936-6A6A0C5FBA58}" type="datetimeFigureOut">
              <a:rPr lang="cs-CZ" smtClean="0"/>
              <a:t>30.10.2022</a:t>
            </a:fld>
            <a:endParaRPr lang="cs-CZ"/>
          </a:p>
        </p:txBody>
      </p:sp>
      <p:sp>
        <p:nvSpPr>
          <p:cNvPr id="5" name="Footer Placeholder 4">
            <a:extLst>
              <a:ext uri="{FF2B5EF4-FFF2-40B4-BE49-F238E27FC236}">
                <a16:creationId xmlns:a16="http://schemas.microsoft.com/office/drawing/2014/main" id="{DA30CB6A-1849-0E00-3F5B-9F01383463C9}"/>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7E55FB7C-A248-DE68-2A8D-00FBC0ACD7A1}"/>
              </a:ext>
            </a:extLst>
          </p:cNvPr>
          <p:cNvSpPr>
            <a:spLocks noGrp="1"/>
          </p:cNvSpPr>
          <p:nvPr>
            <p:ph type="sldNum" sz="quarter" idx="12"/>
          </p:nvPr>
        </p:nvSpPr>
        <p:spPr/>
        <p:txBody>
          <a:bodyPr/>
          <a:lstStyle/>
          <a:p>
            <a:fld id="{0CC20245-73FF-C24C-A3E9-57C11F55E7B4}" type="slidenum">
              <a:rPr lang="cs-CZ" smtClean="0"/>
              <a:t>‹#›</a:t>
            </a:fld>
            <a:endParaRPr lang="cs-CZ"/>
          </a:p>
        </p:txBody>
      </p:sp>
    </p:spTree>
    <p:extLst>
      <p:ext uri="{BB962C8B-B14F-4D97-AF65-F5344CB8AC3E}">
        <p14:creationId xmlns:p14="http://schemas.microsoft.com/office/powerpoint/2010/main" val="312634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2BE1-7FC8-FA70-AE98-4EDFEC80AF1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cs-CZ"/>
          </a:p>
        </p:txBody>
      </p:sp>
      <p:sp>
        <p:nvSpPr>
          <p:cNvPr id="3" name="Text Placeholder 2">
            <a:extLst>
              <a:ext uri="{FF2B5EF4-FFF2-40B4-BE49-F238E27FC236}">
                <a16:creationId xmlns:a16="http://schemas.microsoft.com/office/drawing/2014/main" id="{FCF0D107-0FE5-69A7-6064-0606703C43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505E5A0-630B-C785-1840-EE6A3D8004C1}"/>
              </a:ext>
            </a:extLst>
          </p:cNvPr>
          <p:cNvSpPr>
            <a:spLocks noGrp="1"/>
          </p:cNvSpPr>
          <p:nvPr>
            <p:ph type="dt" sz="half" idx="10"/>
          </p:nvPr>
        </p:nvSpPr>
        <p:spPr/>
        <p:txBody>
          <a:bodyPr/>
          <a:lstStyle/>
          <a:p>
            <a:fld id="{72120A9D-B369-A945-8936-6A6A0C5FBA58}" type="datetimeFigureOut">
              <a:rPr lang="cs-CZ" smtClean="0"/>
              <a:t>30.10.2022</a:t>
            </a:fld>
            <a:endParaRPr lang="cs-CZ"/>
          </a:p>
        </p:txBody>
      </p:sp>
      <p:sp>
        <p:nvSpPr>
          <p:cNvPr id="5" name="Footer Placeholder 4">
            <a:extLst>
              <a:ext uri="{FF2B5EF4-FFF2-40B4-BE49-F238E27FC236}">
                <a16:creationId xmlns:a16="http://schemas.microsoft.com/office/drawing/2014/main" id="{3D7849D2-3EEB-EA90-1C94-69551CD6122F}"/>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13F7E903-C294-9597-9524-EED2B055C964}"/>
              </a:ext>
            </a:extLst>
          </p:cNvPr>
          <p:cNvSpPr>
            <a:spLocks noGrp="1"/>
          </p:cNvSpPr>
          <p:nvPr>
            <p:ph type="sldNum" sz="quarter" idx="12"/>
          </p:nvPr>
        </p:nvSpPr>
        <p:spPr/>
        <p:txBody>
          <a:bodyPr/>
          <a:lstStyle/>
          <a:p>
            <a:fld id="{0CC20245-73FF-C24C-A3E9-57C11F55E7B4}" type="slidenum">
              <a:rPr lang="cs-CZ" smtClean="0"/>
              <a:t>‹#›</a:t>
            </a:fld>
            <a:endParaRPr lang="cs-CZ"/>
          </a:p>
        </p:txBody>
      </p:sp>
    </p:spTree>
    <p:extLst>
      <p:ext uri="{BB962C8B-B14F-4D97-AF65-F5344CB8AC3E}">
        <p14:creationId xmlns:p14="http://schemas.microsoft.com/office/powerpoint/2010/main" val="84723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A738-6179-E31D-EF09-B79B77719BC7}"/>
              </a:ext>
            </a:extLst>
          </p:cNvPr>
          <p:cNvSpPr>
            <a:spLocks noGrp="1"/>
          </p:cNvSpPr>
          <p:nvPr>
            <p:ph type="title"/>
          </p:nvPr>
        </p:nvSpPr>
        <p:spPr/>
        <p:txBody>
          <a:bodyPr/>
          <a:lstStyle/>
          <a:p>
            <a:r>
              <a:rPr lang="en-GB"/>
              <a:t>Click to edit Master title style</a:t>
            </a:r>
            <a:endParaRPr lang="cs-CZ"/>
          </a:p>
        </p:txBody>
      </p:sp>
      <p:sp>
        <p:nvSpPr>
          <p:cNvPr id="3" name="Content Placeholder 2">
            <a:extLst>
              <a:ext uri="{FF2B5EF4-FFF2-40B4-BE49-F238E27FC236}">
                <a16:creationId xmlns:a16="http://schemas.microsoft.com/office/drawing/2014/main" id="{DC01A541-02D3-585E-614C-1E69842C549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4" name="Content Placeholder 3">
            <a:extLst>
              <a:ext uri="{FF2B5EF4-FFF2-40B4-BE49-F238E27FC236}">
                <a16:creationId xmlns:a16="http://schemas.microsoft.com/office/drawing/2014/main" id="{2CB92749-D886-0A53-DA94-EDA2C6F9DE8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5" name="Date Placeholder 4">
            <a:extLst>
              <a:ext uri="{FF2B5EF4-FFF2-40B4-BE49-F238E27FC236}">
                <a16:creationId xmlns:a16="http://schemas.microsoft.com/office/drawing/2014/main" id="{CD7D8FB7-20AA-EFDF-03AC-BFF5E88330F9}"/>
              </a:ext>
            </a:extLst>
          </p:cNvPr>
          <p:cNvSpPr>
            <a:spLocks noGrp="1"/>
          </p:cNvSpPr>
          <p:nvPr>
            <p:ph type="dt" sz="half" idx="10"/>
          </p:nvPr>
        </p:nvSpPr>
        <p:spPr/>
        <p:txBody>
          <a:bodyPr/>
          <a:lstStyle/>
          <a:p>
            <a:fld id="{72120A9D-B369-A945-8936-6A6A0C5FBA58}" type="datetimeFigureOut">
              <a:rPr lang="cs-CZ" smtClean="0"/>
              <a:t>30.10.2022</a:t>
            </a:fld>
            <a:endParaRPr lang="cs-CZ"/>
          </a:p>
        </p:txBody>
      </p:sp>
      <p:sp>
        <p:nvSpPr>
          <p:cNvPr id="6" name="Footer Placeholder 5">
            <a:extLst>
              <a:ext uri="{FF2B5EF4-FFF2-40B4-BE49-F238E27FC236}">
                <a16:creationId xmlns:a16="http://schemas.microsoft.com/office/drawing/2014/main" id="{18650210-6572-C07F-B208-3E6695D3399F}"/>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D49A2487-B4C1-D650-785E-4211DD7433BF}"/>
              </a:ext>
            </a:extLst>
          </p:cNvPr>
          <p:cNvSpPr>
            <a:spLocks noGrp="1"/>
          </p:cNvSpPr>
          <p:nvPr>
            <p:ph type="sldNum" sz="quarter" idx="12"/>
          </p:nvPr>
        </p:nvSpPr>
        <p:spPr/>
        <p:txBody>
          <a:bodyPr/>
          <a:lstStyle/>
          <a:p>
            <a:fld id="{0CC20245-73FF-C24C-A3E9-57C11F55E7B4}" type="slidenum">
              <a:rPr lang="cs-CZ" smtClean="0"/>
              <a:t>‹#›</a:t>
            </a:fld>
            <a:endParaRPr lang="cs-CZ"/>
          </a:p>
        </p:txBody>
      </p:sp>
    </p:spTree>
    <p:extLst>
      <p:ext uri="{BB962C8B-B14F-4D97-AF65-F5344CB8AC3E}">
        <p14:creationId xmlns:p14="http://schemas.microsoft.com/office/powerpoint/2010/main" val="250944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6DC3-95EC-B066-3EBC-6CA043F1FB42}"/>
              </a:ext>
            </a:extLst>
          </p:cNvPr>
          <p:cNvSpPr>
            <a:spLocks noGrp="1"/>
          </p:cNvSpPr>
          <p:nvPr>
            <p:ph type="title"/>
          </p:nvPr>
        </p:nvSpPr>
        <p:spPr>
          <a:xfrm>
            <a:off x="839788" y="365125"/>
            <a:ext cx="10515600" cy="1325563"/>
          </a:xfrm>
        </p:spPr>
        <p:txBody>
          <a:bodyPr/>
          <a:lstStyle/>
          <a:p>
            <a:r>
              <a:rPr lang="en-GB"/>
              <a:t>Click to edit Master title style</a:t>
            </a:r>
            <a:endParaRPr lang="cs-CZ"/>
          </a:p>
        </p:txBody>
      </p:sp>
      <p:sp>
        <p:nvSpPr>
          <p:cNvPr id="3" name="Text Placeholder 2">
            <a:extLst>
              <a:ext uri="{FF2B5EF4-FFF2-40B4-BE49-F238E27FC236}">
                <a16:creationId xmlns:a16="http://schemas.microsoft.com/office/drawing/2014/main" id="{E9B3A0E8-2910-30ED-6B56-6A6C7CCDB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2C1D62C-421E-D5DD-A032-237B8CD652E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5" name="Text Placeholder 4">
            <a:extLst>
              <a:ext uri="{FF2B5EF4-FFF2-40B4-BE49-F238E27FC236}">
                <a16:creationId xmlns:a16="http://schemas.microsoft.com/office/drawing/2014/main" id="{E2F230AA-1BB2-4C16-7F6C-CEF588B54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465BF6-6C8F-E434-838A-5D453B9CFA3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7" name="Date Placeholder 6">
            <a:extLst>
              <a:ext uri="{FF2B5EF4-FFF2-40B4-BE49-F238E27FC236}">
                <a16:creationId xmlns:a16="http://schemas.microsoft.com/office/drawing/2014/main" id="{A88CB609-5D9C-3567-F02F-D39F78DC17BF}"/>
              </a:ext>
            </a:extLst>
          </p:cNvPr>
          <p:cNvSpPr>
            <a:spLocks noGrp="1"/>
          </p:cNvSpPr>
          <p:nvPr>
            <p:ph type="dt" sz="half" idx="10"/>
          </p:nvPr>
        </p:nvSpPr>
        <p:spPr/>
        <p:txBody>
          <a:bodyPr/>
          <a:lstStyle/>
          <a:p>
            <a:fld id="{72120A9D-B369-A945-8936-6A6A0C5FBA58}" type="datetimeFigureOut">
              <a:rPr lang="cs-CZ" smtClean="0"/>
              <a:t>30.10.2022</a:t>
            </a:fld>
            <a:endParaRPr lang="cs-CZ"/>
          </a:p>
        </p:txBody>
      </p:sp>
      <p:sp>
        <p:nvSpPr>
          <p:cNvPr id="8" name="Footer Placeholder 7">
            <a:extLst>
              <a:ext uri="{FF2B5EF4-FFF2-40B4-BE49-F238E27FC236}">
                <a16:creationId xmlns:a16="http://schemas.microsoft.com/office/drawing/2014/main" id="{F33D864A-3481-04E4-97E6-265C1FEA6C6F}"/>
              </a:ext>
            </a:extLst>
          </p:cNvPr>
          <p:cNvSpPr>
            <a:spLocks noGrp="1"/>
          </p:cNvSpPr>
          <p:nvPr>
            <p:ph type="ftr" sz="quarter" idx="11"/>
          </p:nvPr>
        </p:nvSpPr>
        <p:spPr/>
        <p:txBody>
          <a:bodyPr/>
          <a:lstStyle/>
          <a:p>
            <a:endParaRPr lang="cs-CZ"/>
          </a:p>
        </p:txBody>
      </p:sp>
      <p:sp>
        <p:nvSpPr>
          <p:cNvPr id="9" name="Slide Number Placeholder 8">
            <a:extLst>
              <a:ext uri="{FF2B5EF4-FFF2-40B4-BE49-F238E27FC236}">
                <a16:creationId xmlns:a16="http://schemas.microsoft.com/office/drawing/2014/main" id="{DC2B0028-76A5-E733-AE80-957FF93AB41F}"/>
              </a:ext>
            </a:extLst>
          </p:cNvPr>
          <p:cNvSpPr>
            <a:spLocks noGrp="1"/>
          </p:cNvSpPr>
          <p:nvPr>
            <p:ph type="sldNum" sz="quarter" idx="12"/>
          </p:nvPr>
        </p:nvSpPr>
        <p:spPr/>
        <p:txBody>
          <a:bodyPr/>
          <a:lstStyle/>
          <a:p>
            <a:fld id="{0CC20245-73FF-C24C-A3E9-57C11F55E7B4}" type="slidenum">
              <a:rPr lang="cs-CZ" smtClean="0"/>
              <a:t>‹#›</a:t>
            </a:fld>
            <a:endParaRPr lang="cs-CZ"/>
          </a:p>
        </p:txBody>
      </p:sp>
    </p:spTree>
    <p:extLst>
      <p:ext uri="{BB962C8B-B14F-4D97-AF65-F5344CB8AC3E}">
        <p14:creationId xmlns:p14="http://schemas.microsoft.com/office/powerpoint/2010/main" val="179897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46AC-EA26-0F1B-5426-152F28026CEF}"/>
              </a:ext>
            </a:extLst>
          </p:cNvPr>
          <p:cNvSpPr>
            <a:spLocks noGrp="1"/>
          </p:cNvSpPr>
          <p:nvPr>
            <p:ph type="title"/>
          </p:nvPr>
        </p:nvSpPr>
        <p:spPr/>
        <p:txBody>
          <a:bodyPr/>
          <a:lstStyle/>
          <a:p>
            <a:r>
              <a:rPr lang="en-GB"/>
              <a:t>Click to edit Master title style</a:t>
            </a:r>
            <a:endParaRPr lang="cs-CZ"/>
          </a:p>
        </p:txBody>
      </p:sp>
      <p:sp>
        <p:nvSpPr>
          <p:cNvPr id="3" name="Date Placeholder 2">
            <a:extLst>
              <a:ext uri="{FF2B5EF4-FFF2-40B4-BE49-F238E27FC236}">
                <a16:creationId xmlns:a16="http://schemas.microsoft.com/office/drawing/2014/main" id="{FA31D64C-7BC6-1A96-A3F9-0B0A031F561F}"/>
              </a:ext>
            </a:extLst>
          </p:cNvPr>
          <p:cNvSpPr>
            <a:spLocks noGrp="1"/>
          </p:cNvSpPr>
          <p:nvPr>
            <p:ph type="dt" sz="half" idx="10"/>
          </p:nvPr>
        </p:nvSpPr>
        <p:spPr/>
        <p:txBody>
          <a:bodyPr/>
          <a:lstStyle/>
          <a:p>
            <a:fld id="{72120A9D-B369-A945-8936-6A6A0C5FBA58}" type="datetimeFigureOut">
              <a:rPr lang="cs-CZ" smtClean="0"/>
              <a:t>30.10.2022</a:t>
            </a:fld>
            <a:endParaRPr lang="cs-CZ"/>
          </a:p>
        </p:txBody>
      </p:sp>
      <p:sp>
        <p:nvSpPr>
          <p:cNvPr id="4" name="Footer Placeholder 3">
            <a:extLst>
              <a:ext uri="{FF2B5EF4-FFF2-40B4-BE49-F238E27FC236}">
                <a16:creationId xmlns:a16="http://schemas.microsoft.com/office/drawing/2014/main" id="{018B3D93-BB05-20DC-4464-19A716BEBEC0}"/>
              </a:ext>
            </a:extLst>
          </p:cNvPr>
          <p:cNvSpPr>
            <a:spLocks noGrp="1"/>
          </p:cNvSpPr>
          <p:nvPr>
            <p:ph type="ftr" sz="quarter" idx="11"/>
          </p:nvPr>
        </p:nvSpPr>
        <p:spPr/>
        <p:txBody>
          <a:bodyPr/>
          <a:lstStyle/>
          <a:p>
            <a:endParaRPr lang="cs-CZ"/>
          </a:p>
        </p:txBody>
      </p:sp>
      <p:sp>
        <p:nvSpPr>
          <p:cNvPr id="5" name="Slide Number Placeholder 4">
            <a:extLst>
              <a:ext uri="{FF2B5EF4-FFF2-40B4-BE49-F238E27FC236}">
                <a16:creationId xmlns:a16="http://schemas.microsoft.com/office/drawing/2014/main" id="{36E6C2DA-4455-186A-46AC-BC581544EF12}"/>
              </a:ext>
            </a:extLst>
          </p:cNvPr>
          <p:cNvSpPr>
            <a:spLocks noGrp="1"/>
          </p:cNvSpPr>
          <p:nvPr>
            <p:ph type="sldNum" sz="quarter" idx="12"/>
          </p:nvPr>
        </p:nvSpPr>
        <p:spPr/>
        <p:txBody>
          <a:bodyPr/>
          <a:lstStyle/>
          <a:p>
            <a:fld id="{0CC20245-73FF-C24C-A3E9-57C11F55E7B4}" type="slidenum">
              <a:rPr lang="cs-CZ" smtClean="0"/>
              <a:t>‹#›</a:t>
            </a:fld>
            <a:endParaRPr lang="cs-CZ"/>
          </a:p>
        </p:txBody>
      </p:sp>
    </p:spTree>
    <p:extLst>
      <p:ext uri="{BB962C8B-B14F-4D97-AF65-F5344CB8AC3E}">
        <p14:creationId xmlns:p14="http://schemas.microsoft.com/office/powerpoint/2010/main" val="401749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16294-B0BE-39E8-D853-1EB804873813}"/>
              </a:ext>
            </a:extLst>
          </p:cNvPr>
          <p:cNvSpPr>
            <a:spLocks noGrp="1"/>
          </p:cNvSpPr>
          <p:nvPr>
            <p:ph type="dt" sz="half" idx="10"/>
          </p:nvPr>
        </p:nvSpPr>
        <p:spPr/>
        <p:txBody>
          <a:bodyPr/>
          <a:lstStyle/>
          <a:p>
            <a:fld id="{72120A9D-B369-A945-8936-6A6A0C5FBA58}" type="datetimeFigureOut">
              <a:rPr lang="cs-CZ" smtClean="0"/>
              <a:t>30.10.2022</a:t>
            </a:fld>
            <a:endParaRPr lang="cs-CZ"/>
          </a:p>
        </p:txBody>
      </p:sp>
      <p:sp>
        <p:nvSpPr>
          <p:cNvPr id="3" name="Footer Placeholder 2">
            <a:extLst>
              <a:ext uri="{FF2B5EF4-FFF2-40B4-BE49-F238E27FC236}">
                <a16:creationId xmlns:a16="http://schemas.microsoft.com/office/drawing/2014/main" id="{2A5175A9-10B1-2B57-FB3A-3B6BF0D8DD1A}"/>
              </a:ext>
            </a:extLst>
          </p:cNvPr>
          <p:cNvSpPr>
            <a:spLocks noGrp="1"/>
          </p:cNvSpPr>
          <p:nvPr>
            <p:ph type="ftr" sz="quarter" idx="11"/>
          </p:nvPr>
        </p:nvSpPr>
        <p:spPr/>
        <p:txBody>
          <a:bodyPr/>
          <a:lstStyle/>
          <a:p>
            <a:endParaRPr lang="cs-CZ"/>
          </a:p>
        </p:txBody>
      </p:sp>
      <p:sp>
        <p:nvSpPr>
          <p:cNvPr id="4" name="Slide Number Placeholder 3">
            <a:extLst>
              <a:ext uri="{FF2B5EF4-FFF2-40B4-BE49-F238E27FC236}">
                <a16:creationId xmlns:a16="http://schemas.microsoft.com/office/drawing/2014/main" id="{8144646B-2673-D57E-0658-CE2DD5C0A3B2}"/>
              </a:ext>
            </a:extLst>
          </p:cNvPr>
          <p:cNvSpPr>
            <a:spLocks noGrp="1"/>
          </p:cNvSpPr>
          <p:nvPr>
            <p:ph type="sldNum" sz="quarter" idx="12"/>
          </p:nvPr>
        </p:nvSpPr>
        <p:spPr/>
        <p:txBody>
          <a:bodyPr/>
          <a:lstStyle/>
          <a:p>
            <a:fld id="{0CC20245-73FF-C24C-A3E9-57C11F55E7B4}" type="slidenum">
              <a:rPr lang="cs-CZ" smtClean="0"/>
              <a:t>‹#›</a:t>
            </a:fld>
            <a:endParaRPr lang="cs-CZ"/>
          </a:p>
        </p:txBody>
      </p:sp>
    </p:spTree>
    <p:extLst>
      <p:ext uri="{BB962C8B-B14F-4D97-AF65-F5344CB8AC3E}">
        <p14:creationId xmlns:p14="http://schemas.microsoft.com/office/powerpoint/2010/main" val="156668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BDF3-D5B6-4C91-179E-72348C0041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cs-CZ"/>
          </a:p>
        </p:txBody>
      </p:sp>
      <p:sp>
        <p:nvSpPr>
          <p:cNvPr id="3" name="Content Placeholder 2">
            <a:extLst>
              <a:ext uri="{FF2B5EF4-FFF2-40B4-BE49-F238E27FC236}">
                <a16:creationId xmlns:a16="http://schemas.microsoft.com/office/drawing/2014/main" id="{15368077-E50E-1701-0FE9-3C786817CF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4" name="Text Placeholder 3">
            <a:extLst>
              <a:ext uri="{FF2B5EF4-FFF2-40B4-BE49-F238E27FC236}">
                <a16:creationId xmlns:a16="http://schemas.microsoft.com/office/drawing/2014/main" id="{0F6177B4-8F47-0028-58D4-4688445B2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09AB35-08CF-73B2-B010-12DA0CDD49BB}"/>
              </a:ext>
            </a:extLst>
          </p:cNvPr>
          <p:cNvSpPr>
            <a:spLocks noGrp="1"/>
          </p:cNvSpPr>
          <p:nvPr>
            <p:ph type="dt" sz="half" idx="10"/>
          </p:nvPr>
        </p:nvSpPr>
        <p:spPr/>
        <p:txBody>
          <a:bodyPr/>
          <a:lstStyle/>
          <a:p>
            <a:fld id="{72120A9D-B369-A945-8936-6A6A0C5FBA58}" type="datetimeFigureOut">
              <a:rPr lang="cs-CZ" smtClean="0"/>
              <a:t>30.10.2022</a:t>
            </a:fld>
            <a:endParaRPr lang="cs-CZ"/>
          </a:p>
        </p:txBody>
      </p:sp>
      <p:sp>
        <p:nvSpPr>
          <p:cNvPr id="6" name="Footer Placeholder 5">
            <a:extLst>
              <a:ext uri="{FF2B5EF4-FFF2-40B4-BE49-F238E27FC236}">
                <a16:creationId xmlns:a16="http://schemas.microsoft.com/office/drawing/2014/main" id="{9FA1761B-0CB5-3F61-516F-FF93A323CBB7}"/>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17C6F4B8-AD11-8321-2E65-41D53AB69718}"/>
              </a:ext>
            </a:extLst>
          </p:cNvPr>
          <p:cNvSpPr>
            <a:spLocks noGrp="1"/>
          </p:cNvSpPr>
          <p:nvPr>
            <p:ph type="sldNum" sz="quarter" idx="12"/>
          </p:nvPr>
        </p:nvSpPr>
        <p:spPr/>
        <p:txBody>
          <a:bodyPr/>
          <a:lstStyle/>
          <a:p>
            <a:fld id="{0CC20245-73FF-C24C-A3E9-57C11F55E7B4}" type="slidenum">
              <a:rPr lang="cs-CZ" smtClean="0"/>
              <a:t>‹#›</a:t>
            </a:fld>
            <a:endParaRPr lang="cs-CZ"/>
          </a:p>
        </p:txBody>
      </p:sp>
    </p:spTree>
    <p:extLst>
      <p:ext uri="{BB962C8B-B14F-4D97-AF65-F5344CB8AC3E}">
        <p14:creationId xmlns:p14="http://schemas.microsoft.com/office/powerpoint/2010/main" val="219245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5CAE-A5C8-9F57-44D0-A0858C853E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cs-CZ"/>
          </a:p>
        </p:txBody>
      </p:sp>
      <p:sp>
        <p:nvSpPr>
          <p:cNvPr id="3" name="Picture Placeholder 2">
            <a:extLst>
              <a:ext uri="{FF2B5EF4-FFF2-40B4-BE49-F238E27FC236}">
                <a16:creationId xmlns:a16="http://schemas.microsoft.com/office/drawing/2014/main" id="{2E84489E-1BC8-AB18-14AE-C7BD82A6D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Text Placeholder 3">
            <a:extLst>
              <a:ext uri="{FF2B5EF4-FFF2-40B4-BE49-F238E27FC236}">
                <a16:creationId xmlns:a16="http://schemas.microsoft.com/office/drawing/2014/main" id="{EF5D2B4F-2AA7-B1CE-73EC-A8EA5C0F9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DA8E1B-A587-E3A0-3288-3BAEB3D7651B}"/>
              </a:ext>
            </a:extLst>
          </p:cNvPr>
          <p:cNvSpPr>
            <a:spLocks noGrp="1"/>
          </p:cNvSpPr>
          <p:nvPr>
            <p:ph type="dt" sz="half" idx="10"/>
          </p:nvPr>
        </p:nvSpPr>
        <p:spPr/>
        <p:txBody>
          <a:bodyPr/>
          <a:lstStyle/>
          <a:p>
            <a:fld id="{72120A9D-B369-A945-8936-6A6A0C5FBA58}" type="datetimeFigureOut">
              <a:rPr lang="cs-CZ" smtClean="0"/>
              <a:t>30.10.2022</a:t>
            </a:fld>
            <a:endParaRPr lang="cs-CZ"/>
          </a:p>
        </p:txBody>
      </p:sp>
      <p:sp>
        <p:nvSpPr>
          <p:cNvPr id="6" name="Footer Placeholder 5">
            <a:extLst>
              <a:ext uri="{FF2B5EF4-FFF2-40B4-BE49-F238E27FC236}">
                <a16:creationId xmlns:a16="http://schemas.microsoft.com/office/drawing/2014/main" id="{17A5A00B-7C99-424B-0C40-8CC562A794E5}"/>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4A31D38B-2C3C-EB0F-E767-7751CF6C7B5F}"/>
              </a:ext>
            </a:extLst>
          </p:cNvPr>
          <p:cNvSpPr>
            <a:spLocks noGrp="1"/>
          </p:cNvSpPr>
          <p:nvPr>
            <p:ph type="sldNum" sz="quarter" idx="12"/>
          </p:nvPr>
        </p:nvSpPr>
        <p:spPr/>
        <p:txBody>
          <a:bodyPr/>
          <a:lstStyle/>
          <a:p>
            <a:fld id="{0CC20245-73FF-C24C-A3E9-57C11F55E7B4}" type="slidenum">
              <a:rPr lang="cs-CZ" smtClean="0"/>
              <a:t>‹#›</a:t>
            </a:fld>
            <a:endParaRPr lang="cs-CZ"/>
          </a:p>
        </p:txBody>
      </p:sp>
    </p:spTree>
    <p:extLst>
      <p:ext uri="{BB962C8B-B14F-4D97-AF65-F5344CB8AC3E}">
        <p14:creationId xmlns:p14="http://schemas.microsoft.com/office/powerpoint/2010/main" val="49558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1048A-6968-6A26-96E1-6A9C58118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cs-CZ"/>
          </a:p>
        </p:txBody>
      </p:sp>
      <p:sp>
        <p:nvSpPr>
          <p:cNvPr id="3" name="Text Placeholder 2">
            <a:extLst>
              <a:ext uri="{FF2B5EF4-FFF2-40B4-BE49-F238E27FC236}">
                <a16:creationId xmlns:a16="http://schemas.microsoft.com/office/drawing/2014/main" id="{CD599B20-85D8-77D9-E108-3E0F7D265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4" name="Date Placeholder 3">
            <a:extLst>
              <a:ext uri="{FF2B5EF4-FFF2-40B4-BE49-F238E27FC236}">
                <a16:creationId xmlns:a16="http://schemas.microsoft.com/office/drawing/2014/main" id="{11935868-5400-476C-4068-A99B9C809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0A9D-B369-A945-8936-6A6A0C5FBA58}" type="datetimeFigureOut">
              <a:rPr lang="cs-CZ" smtClean="0"/>
              <a:t>30.10.2022</a:t>
            </a:fld>
            <a:endParaRPr lang="cs-CZ"/>
          </a:p>
        </p:txBody>
      </p:sp>
      <p:sp>
        <p:nvSpPr>
          <p:cNvPr id="5" name="Footer Placeholder 4">
            <a:extLst>
              <a:ext uri="{FF2B5EF4-FFF2-40B4-BE49-F238E27FC236}">
                <a16:creationId xmlns:a16="http://schemas.microsoft.com/office/drawing/2014/main" id="{6B64E6BD-E580-9412-2C8E-2324B4F901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Slide Number Placeholder 5">
            <a:extLst>
              <a:ext uri="{FF2B5EF4-FFF2-40B4-BE49-F238E27FC236}">
                <a16:creationId xmlns:a16="http://schemas.microsoft.com/office/drawing/2014/main" id="{00F6592F-7B52-1B5C-1C9D-C879E3164E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20245-73FF-C24C-A3E9-57C11F55E7B4}" type="slidenum">
              <a:rPr lang="cs-CZ" smtClean="0"/>
              <a:t>‹#›</a:t>
            </a:fld>
            <a:endParaRPr lang="cs-CZ"/>
          </a:p>
        </p:txBody>
      </p:sp>
    </p:spTree>
    <p:extLst>
      <p:ext uri="{BB962C8B-B14F-4D97-AF65-F5344CB8AC3E}">
        <p14:creationId xmlns:p14="http://schemas.microsoft.com/office/powerpoint/2010/main" val="3754608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link" TargetMode="External"/><Relationship Id="rId3" Type="http://schemas.openxmlformats.org/officeDocument/2006/relationships/image" Target="../media/image2.png"/><Relationship Id="rId7" Type="http://schemas.openxmlformats.org/officeDocument/2006/relationships/hyperlink" Target="https://github.com/see" TargetMode="External"/><Relationship Id="rId12" Type="http://schemas.openxmlformats.org/officeDocument/2006/relationships/hyperlink" Target="https://github.com/exception"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github.com/deprecated" TargetMode="External"/><Relationship Id="rId11" Type="http://schemas.openxmlformats.org/officeDocument/2006/relationships/hyperlink" Target="https://github.com/throws" TargetMode="External"/><Relationship Id="rId5" Type="http://schemas.openxmlformats.org/officeDocument/2006/relationships/hyperlink" Target="https://github.com/param" TargetMode="External"/><Relationship Id="rId10" Type="http://schemas.openxmlformats.org/officeDocument/2006/relationships/hyperlink" Target="https://github.com/since" TargetMode="External"/><Relationship Id="rId4" Type="http://schemas.openxmlformats.org/officeDocument/2006/relationships/hyperlink" Target="https://github.com/author" TargetMode="External"/><Relationship Id="rId9" Type="http://schemas.openxmlformats.org/officeDocument/2006/relationships/hyperlink" Target="https://github.com/retu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4ACA-3873-E0B1-ECBC-63AB7B3CF68B}"/>
              </a:ext>
            </a:extLst>
          </p:cNvPr>
          <p:cNvSpPr>
            <a:spLocks noGrp="1"/>
          </p:cNvSpPr>
          <p:nvPr>
            <p:ph type="ctrTitle"/>
          </p:nvPr>
        </p:nvSpPr>
        <p:spPr/>
        <p:txBody>
          <a:bodyPr/>
          <a:lstStyle/>
          <a:p>
            <a:r>
              <a:rPr lang="cs-CZ" sz="6600" b="1" dirty="0"/>
              <a:t>Maturitní okruhy</a:t>
            </a:r>
            <a:br>
              <a:rPr lang="cs-CZ" dirty="0"/>
            </a:br>
            <a:r>
              <a:rPr lang="cs-CZ" dirty="0">
                <a:solidFill>
                  <a:schemeClr val="tx1">
                    <a:lumMod val="65000"/>
                    <a:lumOff val="35000"/>
                  </a:schemeClr>
                </a:solidFill>
              </a:rPr>
              <a:t>Programování</a:t>
            </a:r>
          </a:p>
        </p:txBody>
      </p:sp>
      <p:sp>
        <p:nvSpPr>
          <p:cNvPr id="3" name="Subtitle 2">
            <a:extLst>
              <a:ext uri="{FF2B5EF4-FFF2-40B4-BE49-F238E27FC236}">
                <a16:creationId xmlns:a16="http://schemas.microsoft.com/office/drawing/2014/main" id="{AA3C4F65-798A-93EA-1D31-C5F019A7395D}"/>
              </a:ext>
            </a:extLst>
          </p:cNvPr>
          <p:cNvSpPr>
            <a:spLocks noGrp="1"/>
          </p:cNvSpPr>
          <p:nvPr>
            <p:ph type="subTitle" idx="1"/>
          </p:nvPr>
        </p:nvSpPr>
        <p:spPr/>
        <p:txBody>
          <a:bodyPr>
            <a:normAutofit/>
          </a:bodyPr>
          <a:lstStyle/>
          <a:p>
            <a:r>
              <a:rPr lang="cs-CZ" sz="2000" b="1" dirty="0">
                <a:latin typeface="Calibri" panose="020F0502020204030204" pitchFamily="34" charset="0"/>
                <a:ea typeface="Calibri" panose="020F0502020204030204" pitchFamily="34" charset="0"/>
                <a:cs typeface="Times New Roman" panose="02020603050405020304" pitchFamily="18" charset="0"/>
              </a:rPr>
              <a:t>17</a:t>
            </a:r>
            <a:r>
              <a:rPr lang="cs-CZ" sz="2000" b="1" dirty="0">
                <a:effectLst/>
                <a:latin typeface="Calibri" panose="020F0502020204030204" pitchFamily="34" charset="0"/>
                <a:ea typeface="Calibri" panose="020F0502020204030204" pitchFamily="34" charset="0"/>
                <a:cs typeface="Times New Roman" panose="02020603050405020304" pitchFamily="18" charset="0"/>
              </a:rPr>
              <a:t>.</a:t>
            </a:r>
          </a:p>
          <a:p>
            <a:r>
              <a:rPr lang="cs-CZ" sz="2000" b="1" u="sng" dirty="0">
                <a:effectLst/>
                <a:latin typeface="Calibri" panose="020F0502020204030204" pitchFamily="34" charset="0"/>
                <a:ea typeface="Calibri" panose="020F0502020204030204" pitchFamily="34" charset="0"/>
                <a:cs typeface="Times New Roman" panose="02020603050405020304" pitchFamily="18" charset="0"/>
              </a:rPr>
              <a:t>Komentáře a konvence</a:t>
            </a:r>
            <a:endParaRPr lang="en-CZ" sz="2000"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2" descr="JAVA File Icon - Free PNG &amp; SVG 115848 - Noun Project">
            <a:extLst>
              <a:ext uri="{FF2B5EF4-FFF2-40B4-BE49-F238E27FC236}">
                <a16:creationId xmlns:a16="http://schemas.microsoft.com/office/drawing/2014/main" id="{158882A7-8CF4-640C-D584-9C2E04DA1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05EF145-F74B-983D-B1D8-CC59EF61BAE8}"/>
              </a:ext>
            </a:extLst>
          </p:cNvPr>
          <p:cNvSpPr txBox="1"/>
          <p:nvPr/>
        </p:nvSpPr>
        <p:spPr>
          <a:xfrm>
            <a:off x="0" y="6536363"/>
            <a:ext cx="4764253" cy="276999"/>
          </a:xfrm>
          <a:prstGeom prst="rect">
            <a:avLst/>
          </a:prstGeom>
          <a:noFill/>
        </p:spPr>
        <p:txBody>
          <a:bodyPr wrap="none" rtlCol="0">
            <a:spAutoFit/>
          </a:bodyPr>
          <a:lstStyle/>
          <a:p>
            <a:r>
              <a:rPr lang="cs-CZ" sz="1200" i="1" dirty="0"/>
              <a:t>Vytvořil Jan </a:t>
            </a:r>
            <a:r>
              <a:rPr lang="cs-CZ" sz="1200" i="1" dirty="0" err="1"/>
              <a:t>Till</a:t>
            </a:r>
            <a:r>
              <a:rPr lang="cs-CZ" sz="1200" i="1"/>
              <a:t>, Střední průmyslová škola, Mladá Boleslav, Havlíčkova 456</a:t>
            </a:r>
          </a:p>
        </p:txBody>
      </p:sp>
      <p:pic>
        <p:nvPicPr>
          <p:cNvPr id="12" name="Picture 11">
            <a:extLst>
              <a:ext uri="{FF2B5EF4-FFF2-40B4-BE49-F238E27FC236}">
                <a16:creationId xmlns:a16="http://schemas.microsoft.com/office/drawing/2014/main" id="{510354FF-DE68-8986-6E95-D72EF2BDE568}"/>
              </a:ext>
            </a:extLst>
          </p:cNvPr>
          <p:cNvPicPr>
            <a:picLocks noChangeAspect="1"/>
          </p:cNvPicPr>
          <p:nvPr/>
        </p:nvPicPr>
        <p:blipFill>
          <a:blip r:embed="rId3"/>
          <a:stretch>
            <a:fillRect/>
          </a:stretch>
        </p:blipFill>
        <p:spPr>
          <a:xfrm>
            <a:off x="11110939" y="234240"/>
            <a:ext cx="888123" cy="888123"/>
          </a:xfrm>
          <a:prstGeom prst="rect">
            <a:avLst/>
          </a:prstGeom>
        </p:spPr>
      </p:pic>
    </p:spTree>
    <p:extLst>
      <p:ext uri="{BB962C8B-B14F-4D97-AF65-F5344CB8AC3E}">
        <p14:creationId xmlns:p14="http://schemas.microsoft.com/office/powerpoint/2010/main" val="240303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6975"/>
            <a:ext cx="888123" cy="888123"/>
          </a:xfrm>
          <a:prstGeom prst="rect">
            <a:avLst/>
          </a:prstGeom>
        </p:spPr>
      </p:pic>
      <p:sp>
        <p:nvSpPr>
          <p:cNvPr id="3" name="TextBox 2">
            <a:extLst>
              <a:ext uri="{FF2B5EF4-FFF2-40B4-BE49-F238E27FC236}">
                <a16:creationId xmlns:a16="http://schemas.microsoft.com/office/drawing/2014/main" id="{FE17BB2E-896C-63CC-9E37-2C6D65B43746}"/>
              </a:ext>
            </a:extLst>
          </p:cNvPr>
          <p:cNvSpPr txBox="1"/>
          <p:nvPr/>
        </p:nvSpPr>
        <p:spPr>
          <a:xfrm>
            <a:off x="1002985" y="1375733"/>
            <a:ext cx="10186029" cy="4401205"/>
          </a:xfrm>
          <a:prstGeom prst="rect">
            <a:avLst/>
          </a:prstGeom>
          <a:noFill/>
        </p:spPr>
        <p:txBody>
          <a:bodyPr wrap="square">
            <a:spAutoFit/>
          </a:bodyPr>
          <a:lstStyle/>
          <a:p>
            <a:pPr algn="l"/>
            <a:r>
              <a:rPr lang="en-GB" sz="2800" b="0" i="0" dirty="0">
                <a:solidFill>
                  <a:srgbClr val="444444"/>
                </a:solidFill>
                <a:effectLst/>
                <a:latin typeface="Merriweather" panose="020F0502020204030204" pitchFamily="34" charset="0"/>
              </a:rPr>
              <a:t>Oracle says the order of the tags should be as follows:</a:t>
            </a:r>
          </a:p>
          <a:p>
            <a:pPr algn="l"/>
            <a:r>
              <a:rPr lang="en-GB" sz="2800" b="0" i="0" dirty="0">
                <a:solidFill>
                  <a:srgbClr val="444444"/>
                </a:solidFill>
                <a:effectLst/>
                <a:latin typeface="Merriweather" panose="020F0502020204030204" pitchFamily="34" charset="0"/>
              </a:rPr>
              <a:t>@author </a:t>
            </a:r>
            <a:r>
              <a:rPr lang="en-GB" sz="2800" b="1" i="0" dirty="0">
                <a:solidFill>
                  <a:srgbClr val="444444"/>
                </a:solidFill>
                <a:effectLst/>
                <a:latin typeface="Merriweather" panose="020F0502020204030204" pitchFamily="34" charset="0"/>
              </a:rPr>
              <a:t>(</a:t>
            </a:r>
            <a:r>
              <a:rPr lang="en-GB" sz="2800" b="0" i="0" dirty="0">
                <a:solidFill>
                  <a:srgbClr val="444444"/>
                </a:solidFill>
                <a:effectLst/>
                <a:latin typeface="Merriweather" panose="020F0502020204030204" pitchFamily="34" charset="0"/>
              </a:rPr>
              <a:t>classes and interfaces</a:t>
            </a:r>
            <a:r>
              <a:rPr lang="en-GB" sz="2800" b="1" i="0" dirty="0">
                <a:solidFill>
                  <a:srgbClr val="444444"/>
                </a:solidFill>
                <a:effectLst/>
                <a:latin typeface="Merriweather" panose="020F0502020204030204" pitchFamily="34" charset="0"/>
              </a:rPr>
              <a:t>)</a:t>
            </a:r>
            <a:r>
              <a:rPr lang="en-GB" sz="2800" b="0" i="0" dirty="0">
                <a:solidFill>
                  <a:srgbClr val="444444"/>
                </a:solidFill>
                <a:effectLst/>
                <a:latin typeface="Merriweather" panose="020F0502020204030204" pitchFamily="34" charset="0"/>
              </a:rPr>
              <a:t> </a:t>
            </a:r>
          </a:p>
          <a:p>
            <a:pPr algn="l"/>
            <a:r>
              <a:rPr lang="en-GB" sz="2800" b="0" i="0" dirty="0">
                <a:solidFill>
                  <a:srgbClr val="444444"/>
                </a:solidFill>
                <a:effectLst/>
                <a:latin typeface="Merriweather" panose="020F0502020204030204" pitchFamily="34" charset="0"/>
              </a:rPr>
              <a:t>@version </a:t>
            </a:r>
            <a:r>
              <a:rPr lang="en-GB" sz="2800" b="1" i="0" dirty="0">
                <a:solidFill>
                  <a:srgbClr val="444444"/>
                </a:solidFill>
                <a:effectLst/>
                <a:latin typeface="Merriweather" panose="020F0502020204030204" pitchFamily="34" charset="0"/>
              </a:rPr>
              <a:t>(</a:t>
            </a:r>
            <a:r>
              <a:rPr lang="en-GB" sz="2800" b="0" i="0" dirty="0">
                <a:solidFill>
                  <a:srgbClr val="444444"/>
                </a:solidFill>
                <a:effectLst/>
                <a:latin typeface="Merriweather" panose="020F0502020204030204" pitchFamily="34" charset="0"/>
              </a:rPr>
              <a:t>classes and interfaces</a:t>
            </a:r>
            <a:r>
              <a:rPr lang="en-GB" sz="2800" b="1" i="0" dirty="0">
                <a:solidFill>
                  <a:srgbClr val="444444"/>
                </a:solidFill>
                <a:effectLst/>
                <a:latin typeface="Merriweather" panose="020F0502020204030204" pitchFamily="34" charset="0"/>
              </a:rPr>
              <a:t>)</a:t>
            </a:r>
            <a:r>
              <a:rPr lang="en-GB" sz="2800" b="0" i="0" dirty="0">
                <a:solidFill>
                  <a:srgbClr val="444444"/>
                </a:solidFill>
                <a:effectLst/>
                <a:latin typeface="Merriweather" panose="020F0502020204030204" pitchFamily="34" charset="0"/>
              </a:rPr>
              <a:t> </a:t>
            </a:r>
          </a:p>
          <a:p>
            <a:pPr algn="l"/>
            <a:r>
              <a:rPr lang="en-GB" sz="2800" b="0" i="0" dirty="0">
                <a:solidFill>
                  <a:srgbClr val="444444"/>
                </a:solidFill>
                <a:effectLst/>
                <a:latin typeface="Merriweather" panose="020F0502020204030204" pitchFamily="34" charset="0"/>
              </a:rPr>
              <a:t>@param </a:t>
            </a:r>
            <a:r>
              <a:rPr lang="en-GB" sz="2800" b="1" i="0" dirty="0">
                <a:solidFill>
                  <a:srgbClr val="444444"/>
                </a:solidFill>
                <a:effectLst/>
                <a:latin typeface="Merriweather" panose="020F0502020204030204" pitchFamily="34" charset="0"/>
              </a:rPr>
              <a:t>(</a:t>
            </a:r>
            <a:r>
              <a:rPr lang="en-GB" sz="2800" b="0" i="0" dirty="0">
                <a:solidFill>
                  <a:srgbClr val="444444"/>
                </a:solidFill>
                <a:effectLst/>
                <a:latin typeface="Merriweather" panose="020F0502020204030204" pitchFamily="34" charset="0"/>
              </a:rPr>
              <a:t>methods and constructors</a:t>
            </a:r>
            <a:r>
              <a:rPr lang="en-GB" sz="2800" b="1" i="0" dirty="0">
                <a:solidFill>
                  <a:srgbClr val="444444"/>
                </a:solidFill>
                <a:effectLst/>
                <a:latin typeface="Merriweather" panose="020F0502020204030204" pitchFamily="34" charset="0"/>
              </a:rPr>
              <a:t>)</a:t>
            </a:r>
            <a:r>
              <a:rPr lang="en-GB" sz="2800" b="0" i="0" dirty="0">
                <a:solidFill>
                  <a:srgbClr val="444444"/>
                </a:solidFill>
                <a:effectLst/>
                <a:latin typeface="Merriweather" panose="020F0502020204030204" pitchFamily="34" charset="0"/>
              </a:rPr>
              <a:t> </a:t>
            </a:r>
          </a:p>
          <a:p>
            <a:pPr algn="l"/>
            <a:r>
              <a:rPr lang="en-GB" sz="2800" b="0" i="0" dirty="0">
                <a:solidFill>
                  <a:srgbClr val="444444"/>
                </a:solidFill>
                <a:effectLst/>
                <a:latin typeface="Merriweather" panose="020F0502020204030204" pitchFamily="34" charset="0"/>
              </a:rPr>
              <a:t>@return </a:t>
            </a:r>
            <a:r>
              <a:rPr lang="en-GB" sz="2800" b="1" i="0" dirty="0">
                <a:solidFill>
                  <a:srgbClr val="444444"/>
                </a:solidFill>
                <a:effectLst/>
                <a:latin typeface="Merriweather" panose="020F0502020204030204" pitchFamily="34" charset="0"/>
              </a:rPr>
              <a:t>(</a:t>
            </a:r>
            <a:r>
              <a:rPr lang="en-GB" sz="2800" b="0" i="0" dirty="0">
                <a:solidFill>
                  <a:srgbClr val="444444"/>
                </a:solidFill>
                <a:effectLst/>
                <a:latin typeface="Merriweather" panose="020F0502020204030204" pitchFamily="34" charset="0"/>
              </a:rPr>
              <a:t>methods</a:t>
            </a:r>
            <a:r>
              <a:rPr lang="en-GB" sz="2800" b="1" i="0" dirty="0">
                <a:solidFill>
                  <a:srgbClr val="444444"/>
                </a:solidFill>
                <a:effectLst/>
                <a:latin typeface="Merriweather" panose="020F0502020204030204" pitchFamily="34" charset="0"/>
              </a:rPr>
              <a:t>)</a:t>
            </a:r>
            <a:r>
              <a:rPr lang="en-GB" sz="2800" b="0" i="0" dirty="0">
                <a:solidFill>
                  <a:srgbClr val="444444"/>
                </a:solidFill>
                <a:effectLst/>
                <a:latin typeface="Merriweather" panose="020F0502020204030204" pitchFamily="34" charset="0"/>
              </a:rPr>
              <a:t> </a:t>
            </a:r>
          </a:p>
          <a:p>
            <a:pPr algn="l"/>
            <a:r>
              <a:rPr lang="en-GB" sz="2800" b="0" i="0" dirty="0">
                <a:solidFill>
                  <a:srgbClr val="444444"/>
                </a:solidFill>
                <a:effectLst/>
                <a:latin typeface="Merriweather" panose="020F0502020204030204" pitchFamily="34" charset="0"/>
              </a:rPr>
              <a:t>@throws </a:t>
            </a:r>
            <a:r>
              <a:rPr lang="en-GB" sz="2800" b="1" i="0" dirty="0">
                <a:solidFill>
                  <a:srgbClr val="444444"/>
                </a:solidFill>
                <a:effectLst/>
                <a:latin typeface="Merriweather" panose="020F0502020204030204" pitchFamily="34" charset="0"/>
              </a:rPr>
              <a:t>(</a:t>
            </a:r>
            <a:r>
              <a:rPr lang="en-GB" sz="2800" b="0" i="0" dirty="0">
                <a:solidFill>
                  <a:srgbClr val="444444"/>
                </a:solidFill>
                <a:effectLst/>
                <a:latin typeface="Merriweather" panose="020F0502020204030204" pitchFamily="34" charset="0"/>
              </a:rPr>
              <a:t>@exception is an older synonym</a:t>
            </a:r>
            <a:r>
              <a:rPr lang="en-GB" sz="2800" b="1" i="0" dirty="0">
                <a:solidFill>
                  <a:srgbClr val="444444"/>
                </a:solidFill>
                <a:effectLst/>
                <a:latin typeface="Merriweather" panose="020F0502020204030204" pitchFamily="34" charset="0"/>
              </a:rPr>
              <a:t>)</a:t>
            </a:r>
            <a:r>
              <a:rPr lang="en-GB" sz="2800" b="0" i="0" dirty="0">
                <a:solidFill>
                  <a:srgbClr val="444444"/>
                </a:solidFill>
                <a:effectLst/>
                <a:latin typeface="Merriweather" panose="020F0502020204030204" pitchFamily="34" charset="0"/>
              </a:rPr>
              <a:t> </a:t>
            </a:r>
          </a:p>
          <a:p>
            <a:pPr algn="l"/>
            <a:r>
              <a:rPr lang="en-GB" sz="2800" b="0" i="0" dirty="0">
                <a:solidFill>
                  <a:srgbClr val="444444"/>
                </a:solidFill>
                <a:effectLst/>
                <a:latin typeface="Merriweather" panose="020F0502020204030204" pitchFamily="34" charset="0"/>
              </a:rPr>
              <a:t>@see </a:t>
            </a:r>
            <a:endParaRPr lang="en-GB" sz="2800" dirty="0">
              <a:solidFill>
                <a:srgbClr val="444444"/>
              </a:solidFill>
              <a:latin typeface="Merriweather" panose="020F0502020204030204" pitchFamily="34" charset="0"/>
            </a:endParaRPr>
          </a:p>
          <a:p>
            <a:pPr algn="l"/>
            <a:r>
              <a:rPr lang="en-GB" sz="2800" b="0" i="0" dirty="0">
                <a:solidFill>
                  <a:srgbClr val="444444"/>
                </a:solidFill>
                <a:effectLst/>
                <a:latin typeface="Merriweather" panose="020F0502020204030204" pitchFamily="34" charset="0"/>
              </a:rPr>
              <a:t>@since </a:t>
            </a:r>
          </a:p>
          <a:p>
            <a:pPr algn="l"/>
            <a:r>
              <a:rPr lang="en-GB" sz="2800" b="0" i="0" dirty="0">
                <a:solidFill>
                  <a:srgbClr val="444444"/>
                </a:solidFill>
                <a:effectLst/>
                <a:latin typeface="Merriweather" panose="020F0502020204030204" pitchFamily="34" charset="0"/>
              </a:rPr>
              <a:t>@serial </a:t>
            </a:r>
          </a:p>
          <a:p>
            <a:pPr algn="l"/>
            <a:r>
              <a:rPr lang="en-GB" sz="2800" b="0" i="0" dirty="0">
                <a:solidFill>
                  <a:srgbClr val="444444"/>
                </a:solidFill>
                <a:effectLst/>
                <a:latin typeface="Merriweather" panose="020F0502020204030204" pitchFamily="34" charset="0"/>
              </a:rPr>
              <a:t>@deprecated</a:t>
            </a:r>
          </a:p>
        </p:txBody>
      </p:sp>
    </p:spTree>
    <p:extLst>
      <p:ext uri="{BB962C8B-B14F-4D97-AF65-F5344CB8AC3E}">
        <p14:creationId xmlns:p14="http://schemas.microsoft.com/office/powerpoint/2010/main" val="67731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a:t>Konvence</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r>
              <a:rPr lang="cs-CZ" b="0" i="0" u="none" strike="noStrike" dirty="0">
                <a:solidFill>
                  <a:srgbClr val="000000"/>
                </a:solidFill>
                <a:effectLst/>
                <a:latin typeface="-webkit-standard"/>
              </a:rPr>
              <a:t>Názvy u proměnných</a:t>
            </a:r>
            <a:r>
              <a:rPr lang="cs-CZ" dirty="0">
                <a:solidFill>
                  <a:srgbClr val="000000"/>
                </a:solidFill>
                <a:latin typeface="-webkit-standard"/>
              </a:rPr>
              <a:t>:</a:t>
            </a:r>
          </a:p>
          <a:p>
            <a:pPr lvl="1"/>
            <a:r>
              <a:rPr lang="cs-CZ" dirty="0">
                <a:solidFill>
                  <a:srgbClr val="000000"/>
                </a:solidFill>
                <a:latin typeface="-webkit-standard"/>
              </a:rPr>
              <a:t>p</a:t>
            </a:r>
            <a:r>
              <a:rPr lang="cs-CZ" b="0" i="0" u="none" strike="noStrike" dirty="0">
                <a:solidFill>
                  <a:srgbClr val="000000"/>
                </a:solidFill>
                <a:effectLst/>
                <a:latin typeface="-webkit-standard"/>
              </a:rPr>
              <a:t>ojmenováváme anglicky</a:t>
            </a:r>
          </a:p>
          <a:p>
            <a:pPr lvl="1"/>
            <a:r>
              <a:rPr lang="cs-CZ" dirty="0">
                <a:solidFill>
                  <a:srgbClr val="000000"/>
                </a:solidFill>
                <a:latin typeface="-webkit-standard"/>
              </a:rPr>
              <a:t>bez mezer</a:t>
            </a:r>
          </a:p>
          <a:p>
            <a:pPr lvl="1"/>
            <a:r>
              <a:rPr lang="cs-CZ" dirty="0">
                <a:solidFill>
                  <a:srgbClr val="000000"/>
                </a:solidFill>
                <a:latin typeface="-webkit-standard"/>
              </a:rPr>
              <a:t>p</a:t>
            </a:r>
            <a:r>
              <a:rPr lang="cs-CZ" b="0" i="0" u="none" strike="noStrike" dirty="0">
                <a:solidFill>
                  <a:srgbClr val="000000"/>
                </a:solidFill>
                <a:effectLst/>
                <a:latin typeface="-webkit-standard"/>
              </a:rPr>
              <a:t>oužíváme „</a:t>
            </a:r>
            <a:r>
              <a:rPr lang="cs-CZ" b="0" i="0" u="none" strike="noStrike" dirty="0" err="1">
                <a:solidFill>
                  <a:srgbClr val="000000"/>
                </a:solidFill>
                <a:effectLst/>
                <a:latin typeface="-webkit-standard"/>
              </a:rPr>
              <a:t>Lower</a:t>
            </a:r>
            <a:r>
              <a:rPr lang="cs-CZ" b="0" i="0" u="none" strike="noStrike" dirty="0">
                <a:solidFill>
                  <a:srgbClr val="000000"/>
                </a:solidFill>
                <a:effectLst/>
                <a:latin typeface="-webkit-standard"/>
              </a:rPr>
              <a:t> </a:t>
            </a:r>
            <a:r>
              <a:rPr lang="cs-CZ" dirty="0" err="1">
                <a:solidFill>
                  <a:srgbClr val="000000"/>
                </a:solidFill>
                <a:latin typeface="-webkit-standard"/>
              </a:rPr>
              <a:t>C</a:t>
            </a:r>
            <a:r>
              <a:rPr lang="cs-CZ" b="0" i="0" u="none" strike="noStrike" dirty="0" err="1">
                <a:solidFill>
                  <a:srgbClr val="000000"/>
                </a:solidFill>
                <a:effectLst/>
                <a:latin typeface="-webkit-standard"/>
              </a:rPr>
              <a:t>amel</a:t>
            </a:r>
            <a:r>
              <a:rPr lang="cs-CZ" b="0" i="0" u="none" strike="noStrike" dirty="0">
                <a:solidFill>
                  <a:srgbClr val="000000"/>
                </a:solidFill>
                <a:effectLst/>
                <a:latin typeface="-webkit-standard"/>
              </a:rPr>
              <a:t> Case“ – první slovo všechny písmena malé, každý následující slovo začíná velkým písmenem</a:t>
            </a:r>
          </a:p>
          <a:p>
            <a:pPr lvl="1"/>
            <a:endParaRPr lang="cs-CZ" dirty="0">
              <a:solidFill>
                <a:srgbClr val="000000"/>
              </a:solidFill>
              <a:latin typeface="-webkit-standard"/>
            </a:endParaRPr>
          </a:p>
          <a:p>
            <a:pPr lvl="1"/>
            <a:endParaRPr lang="cs-CZ" b="0" i="0" u="none" strike="noStrike" dirty="0">
              <a:solidFill>
                <a:srgbClr val="000000"/>
              </a:solidFill>
              <a:effectLst/>
              <a:latin typeface="-webkit-standard"/>
            </a:endParaRPr>
          </a:p>
          <a:p>
            <a:pPr lvl="1"/>
            <a:r>
              <a:rPr lang="cs-CZ" dirty="0">
                <a:solidFill>
                  <a:srgbClr val="000000"/>
                </a:solidFill>
                <a:latin typeface="-webkit-standard"/>
              </a:rPr>
              <a:t>U konstant se dá používat „SCREAMING SNAKE CASE“ – všechny písmena velké, slova se oddělují podtržítkem. V dnešní době chytrých </a:t>
            </a:r>
            <a:r>
              <a:rPr lang="cs-CZ" dirty="0" err="1">
                <a:solidFill>
                  <a:srgbClr val="000000"/>
                </a:solidFill>
                <a:latin typeface="-webkit-standard"/>
              </a:rPr>
              <a:t>IDEček</a:t>
            </a:r>
            <a:r>
              <a:rPr lang="cs-CZ" dirty="0">
                <a:solidFill>
                  <a:srgbClr val="000000"/>
                </a:solidFill>
                <a:latin typeface="-webkit-standard"/>
              </a:rPr>
              <a:t>, které hned ukazují typ proměnných stojí za uváženou, jestli je vůbec SCREAMIN SNAKE CASE zapotřebí.</a:t>
            </a:r>
            <a:endParaRPr lang="cs-CZ" b="0" i="0" u="none" strike="noStrike" dirty="0">
              <a:solidFill>
                <a:srgbClr val="000000"/>
              </a:solidFill>
              <a:effectLst/>
              <a:latin typeface="-webkit-standard"/>
            </a:endParaRP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
        <p:nvSpPr>
          <p:cNvPr id="8" name="TextBox 7">
            <a:extLst>
              <a:ext uri="{FF2B5EF4-FFF2-40B4-BE49-F238E27FC236}">
                <a16:creationId xmlns:a16="http://schemas.microsoft.com/office/drawing/2014/main" id="{E81A1C7E-6130-2C13-F414-448546166370}"/>
              </a:ext>
            </a:extLst>
          </p:cNvPr>
          <p:cNvSpPr txBox="1"/>
          <p:nvPr/>
        </p:nvSpPr>
        <p:spPr>
          <a:xfrm>
            <a:off x="4301798" y="3739684"/>
            <a:ext cx="6096000" cy="523220"/>
          </a:xfrm>
          <a:prstGeom prst="rect">
            <a:avLst/>
          </a:prstGeom>
          <a:noFill/>
        </p:spPr>
        <p:txBody>
          <a:bodyPr wrap="square">
            <a:spAutoFit/>
          </a:bodyPr>
          <a:lstStyle/>
          <a:p>
            <a:r>
              <a:rPr lang="en-GB" sz="2800" dirty="0">
                <a:solidFill>
                  <a:srgbClr val="0077AA"/>
                </a:solidFill>
                <a:effectLst/>
              </a:rPr>
              <a:t>String</a:t>
            </a:r>
            <a:r>
              <a:rPr lang="en-GB" sz="2800" dirty="0"/>
              <a:t> </a:t>
            </a:r>
            <a:r>
              <a:rPr lang="en-GB" sz="2800" dirty="0" err="1"/>
              <a:t>firstName</a:t>
            </a:r>
            <a:r>
              <a:rPr lang="en-GB" sz="2800" dirty="0"/>
              <a:t> </a:t>
            </a:r>
            <a:r>
              <a:rPr lang="en-GB" sz="2800" dirty="0">
                <a:solidFill>
                  <a:srgbClr val="9A6E3A"/>
                </a:solidFill>
                <a:effectLst/>
              </a:rPr>
              <a:t>=</a:t>
            </a:r>
            <a:r>
              <a:rPr lang="en-GB" sz="2800" dirty="0"/>
              <a:t> </a:t>
            </a:r>
            <a:r>
              <a:rPr lang="en-GB" sz="2800" dirty="0">
                <a:solidFill>
                  <a:schemeClr val="accent2"/>
                </a:solidFill>
              </a:rPr>
              <a:t>“John”</a:t>
            </a:r>
            <a:r>
              <a:rPr lang="en-GB" sz="2800" dirty="0">
                <a:solidFill>
                  <a:srgbClr val="999999"/>
                </a:solidFill>
                <a:effectLst/>
              </a:rPr>
              <a:t>;</a:t>
            </a:r>
            <a:r>
              <a:rPr lang="en-GB" sz="2800" dirty="0"/>
              <a:t> </a:t>
            </a:r>
          </a:p>
        </p:txBody>
      </p:sp>
    </p:spTree>
    <p:extLst>
      <p:ext uri="{BB962C8B-B14F-4D97-AF65-F5344CB8AC3E}">
        <p14:creationId xmlns:p14="http://schemas.microsoft.com/office/powerpoint/2010/main" val="392524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a:t>Konvence</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r>
              <a:rPr lang="cs-CZ" b="0" i="0" u="none" strike="noStrike" dirty="0">
                <a:solidFill>
                  <a:srgbClr val="000000"/>
                </a:solidFill>
                <a:effectLst/>
                <a:latin typeface="-webkit-standard"/>
              </a:rPr>
              <a:t>Názvy u tříd</a:t>
            </a:r>
            <a:r>
              <a:rPr lang="cs-CZ" dirty="0">
                <a:solidFill>
                  <a:srgbClr val="000000"/>
                </a:solidFill>
                <a:latin typeface="-webkit-standard"/>
              </a:rPr>
              <a:t>:</a:t>
            </a:r>
          </a:p>
          <a:p>
            <a:pPr lvl="1"/>
            <a:r>
              <a:rPr lang="cs-CZ" dirty="0">
                <a:solidFill>
                  <a:srgbClr val="000000"/>
                </a:solidFill>
                <a:latin typeface="-webkit-standard"/>
              </a:rPr>
              <a:t>Každé slovo v názvu by mělo začínat velkým písmenem</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Tree>
    <p:extLst>
      <p:ext uri="{BB962C8B-B14F-4D97-AF65-F5344CB8AC3E}">
        <p14:creationId xmlns:p14="http://schemas.microsoft.com/office/powerpoint/2010/main" val="1007721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4BF1-BF02-5481-F900-32B7EA5F91D9}"/>
              </a:ext>
            </a:extLst>
          </p:cNvPr>
          <p:cNvSpPr>
            <a:spLocks noGrp="1"/>
          </p:cNvSpPr>
          <p:nvPr>
            <p:ph type="title"/>
          </p:nvPr>
        </p:nvSpPr>
        <p:spPr/>
        <p:txBody>
          <a:bodyPr/>
          <a:lstStyle/>
          <a:p>
            <a:r>
              <a:rPr lang="cs-CZ"/>
              <a:t>Organizace ústní maturitní zkoušky</a:t>
            </a:r>
          </a:p>
        </p:txBody>
      </p:sp>
      <p:sp>
        <p:nvSpPr>
          <p:cNvPr id="4" name="TextBox 3">
            <a:extLst>
              <a:ext uri="{FF2B5EF4-FFF2-40B4-BE49-F238E27FC236}">
                <a16:creationId xmlns:a16="http://schemas.microsoft.com/office/drawing/2014/main" id="{402B2B14-E281-C6EE-0331-5F5065290BEB}"/>
              </a:ext>
            </a:extLst>
          </p:cNvPr>
          <p:cNvSpPr txBox="1"/>
          <p:nvPr/>
        </p:nvSpPr>
        <p:spPr>
          <a:xfrm>
            <a:off x="4855167" y="2807961"/>
            <a:ext cx="2231893" cy="2062103"/>
          </a:xfrm>
          <a:prstGeom prst="rect">
            <a:avLst/>
          </a:prstGeom>
          <a:noFill/>
        </p:spPr>
        <p:txBody>
          <a:bodyPr wrap="none" rtlCol="0">
            <a:spAutoFit/>
          </a:bodyPr>
          <a:lstStyle/>
          <a:p>
            <a:pPr algn="ctr"/>
            <a:r>
              <a:rPr lang="cs-CZ" sz="4800"/>
              <a:t>🤔</a:t>
            </a:r>
          </a:p>
          <a:p>
            <a:pPr algn="ctr"/>
            <a:r>
              <a:rPr lang="cs-CZ" sz="4800"/>
              <a:t>Příprava</a:t>
            </a:r>
          </a:p>
          <a:p>
            <a:pPr algn="ctr"/>
            <a:r>
              <a:rPr lang="cs-CZ" sz="2800">
                <a:solidFill>
                  <a:schemeClr val="bg2">
                    <a:lumMod val="75000"/>
                  </a:schemeClr>
                </a:solidFill>
              </a:rPr>
              <a:t>15 minut</a:t>
            </a:r>
          </a:p>
        </p:txBody>
      </p:sp>
      <p:pic>
        <p:nvPicPr>
          <p:cNvPr id="6" name="Picture 2" descr="JAVA File Icon - Free PNG &amp; SVG 115848 - Noun Project">
            <a:extLst>
              <a:ext uri="{FF2B5EF4-FFF2-40B4-BE49-F238E27FC236}">
                <a16:creationId xmlns:a16="http://schemas.microsoft.com/office/drawing/2014/main" id="{760EE70E-E423-93C9-3773-B05BA6D8D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194DDD-FA43-0497-9F43-DC947473F37B}"/>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8" name="Picture 7">
            <a:extLst>
              <a:ext uri="{FF2B5EF4-FFF2-40B4-BE49-F238E27FC236}">
                <a16:creationId xmlns:a16="http://schemas.microsoft.com/office/drawing/2014/main" id="{3862D061-1AE9-0A7D-49BA-A3485F9B0813}"/>
              </a:ext>
            </a:extLst>
          </p:cNvPr>
          <p:cNvPicPr>
            <a:picLocks noChangeAspect="1"/>
          </p:cNvPicPr>
          <p:nvPr/>
        </p:nvPicPr>
        <p:blipFill>
          <a:blip r:embed="rId3"/>
          <a:stretch>
            <a:fillRect/>
          </a:stretch>
        </p:blipFill>
        <p:spPr>
          <a:xfrm>
            <a:off x="11110939" y="234240"/>
            <a:ext cx="888123" cy="888123"/>
          </a:xfrm>
          <a:prstGeom prst="rect">
            <a:avLst/>
          </a:prstGeom>
        </p:spPr>
      </p:pic>
      <p:sp>
        <p:nvSpPr>
          <p:cNvPr id="10" name="TextBox 9">
            <a:extLst>
              <a:ext uri="{FF2B5EF4-FFF2-40B4-BE49-F238E27FC236}">
                <a16:creationId xmlns:a16="http://schemas.microsoft.com/office/drawing/2014/main" id="{1CB6F33E-D70B-D8D9-07AC-FF74C363F24C}"/>
              </a:ext>
            </a:extLst>
          </p:cNvPr>
          <p:cNvSpPr txBox="1"/>
          <p:nvPr/>
        </p:nvSpPr>
        <p:spPr>
          <a:xfrm>
            <a:off x="7772049" y="2807961"/>
            <a:ext cx="3581751" cy="2000548"/>
          </a:xfrm>
          <a:prstGeom prst="rect">
            <a:avLst/>
          </a:prstGeom>
          <a:noFill/>
        </p:spPr>
        <p:txBody>
          <a:bodyPr wrap="none" rtlCol="0">
            <a:spAutoFit/>
          </a:bodyPr>
          <a:lstStyle/>
          <a:p>
            <a:pPr algn="ctr"/>
            <a:r>
              <a:rPr lang="cs-CZ" sz="4800"/>
              <a:t>😼</a:t>
            </a:r>
          </a:p>
          <a:p>
            <a:pPr algn="ctr"/>
            <a:r>
              <a:rPr lang="cs-CZ" sz="4800"/>
              <a:t>Ústní zkouška</a:t>
            </a:r>
          </a:p>
          <a:p>
            <a:pPr algn="ctr"/>
            <a:r>
              <a:rPr lang="cs-CZ" sz="2800">
                <a:solidFill>
                  <a:schemeClr val="bg2">
                    <a:lumMod val="75000"/>
                  </a:schemeClr>
                </a:solidFill>
              </a:rPr>
              <a:t>15 minut</a:t>
            </a:r>
          </a:p>
        </p:txBody>
      </p:sp>
      <p:sp>
        <p:nvSpPr>
          <p:cNvPr id="14" name="TextBox 13">
            <a:extLst>
              <a:ext uri="{FF2B5EF4-FFF2-40B4-BE49-F238E27FC236}">
                <a16:creationId xmlns:a16="http://schemas.microsoft.com/office/drawing/2014/main" id="{50C4299D-AF66-376C-7EEE-D4BFB2A59A0A}"/>
              </a:ext>
            </a:extLst>
          </p:cNvPr>
          <p:cNvSpPr txBox="1"/>
          <p:nvPr/>
        </p:nvSpPr>
        <p:spPr>
          <a:xfrm>
            <a:off x="594072" y="2807961"/>
            <a:ext cx="3576107" cy="2000548"/>
          </a:xfrm>
          <a:prstGeom prst="rect">
            <a:avLst/>
          </a:prstGeom>
          <a:noFill/>
        </p:spPr>
        <p:txBody>
          <a:bodyPr wrap="none" rtlCol="0">
            <a:spAutoFit/>
          </a:bodyPr>
          <a:lstStyle/>
          <a:p>
            <a:pPr algn="ctr"/>
            <a:r>
              <a:rPr lang="cs-CZ" sz="4800"/>
              <a:t>🎰</a:t>
            </a:r>
          </a:p>
          <a:p>
            <a:pPr algn="ctr"/>
            <a:r>
              <a:rPr lang="cs-CZ" sz="4800"/>
              <a:t>Losování čísla</a:t>
            </a:r>
          </a:p>
          <a:p>
            <a:pPr algn="ctr"/>
            <a:r>
              <a:rPr lang="cs-CZ" sz="2800">
                <a:solidFill>
                  <a:schemeClr val="bg2">
                    <a:lumMod val="75000"/>
                  </a:schemeClr>
                </a:solidFill>
              </a:rPr>
              <a:t>25 témat</a:t>
            </a:r>
          </a:p>
        </p:txBody>
      </p:sp>
    </p:spTree>
    <p:extLst>
      <p:ext uri="{BB962C8B-B14F-4D97-AF65-F5344CB8AC3E}">
        <p14:creationId xmlns:p14="http://schemas.microsoft.com/office/powerpoint/2010/main" val="174725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9C44-E417-B57F-6988-7A5680A7E381}"/>
              </a:ext>
            </a:extLst>
          </p:cNvPr>
          <p:cNvSpPr>
            <a:spLocks noGrp="1"/>
          </p:cNvSpPr>
          <p:nvPr>
            <p:ph type="title"/>
          </p:nvPr>
        </p:nvSpPr>
        <p:spPr/>
        <p:txBody>
          <a:bodyPr/>
          <a:lstStyle/>
          <a:p>
            <a:r>
              <a:rPr lang="cs-CZ"/>
              <a:t>Hodnocení ústní maturitní zkoušky</a:t>
            </a:r>
          </a:p>
        </p:txBody>
      </p:sp>
      <p:pic>
        <p:nvPicPr>
          <p:cNvPr id="4" name="Picture 2" descr="JAVA File Icon - Free PNG &amp; SVG 115848 - Noun Project">
            <a:extLst>
              <a:ext uri="{FF2B5EF4-FFF2-40B4-BE49-F238E27FC236}">
                <a16:creationId xmlns:a16="http://schemas.microsoft.com/office/drawing/2014/main" id="{C921B358-C3D5-DFD5-699A-30F986623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BE1558-CB31-D441-286D-0C6859F6D878}"/>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ACAF109B-8840-ACB0-0EED-6B58F484998F}"/>
              </a:ext>
            </a:extLst>
          </p:cNvPr>
          <p:cNvPicPr>
            <a:picLocks noChangeAspect="1"/>
          </p:cNvPicPr>
          <p:nvPr/>
        </p:nvPicPr>
        <p:blipFill>
          <a:blip r:embed="rId3"/>
          <a:stretch>
            <a:fillRect/>
          </a:stretch>
        </p:blipFill>
        <p:spPr>
          <a:xfrm>
            <a:off x="11110939" y="234240"/>
            <a:ext cx="888123" cy="888123"/>
          </a:xfrm>
          <a:prstGeom prst="rect">
            <a:avLst/>
          </a:prstGeom>
        </p:spPr>
      </p:pic>
      <p:sp>
        <p:nvSpPr>
          <p:cNvPr id="10" name="TextBox 9">
            <a:extLst>
              <a:ext uri="{FF2B5EF4-FFF2-40B4-BE49-F238E27FC236}">
                <a16:creationId xmlns:a16="http://schemas.microsoft.com/office/drawing/2014/main" id="{75E13DD6-99A8-8B66-C245-7A65B028F576}"/>
              </a:ext>
            </a:extLst>
          </p:cNvPr>
          <p:cNvSpPr txBox="1"/>
          <p:nvPr/>
        </p:nvSpPr>
        <p:spPr>
          <a:xfrm>
            <a:off x="564575" y="2052842"/>
            <a:ext cx="3576107" cy="2000548"/>
          </a:xfrm>
          <a:prstGeom prst="rect">
            <a:avLst/>
          </a:prstGeom>
          <a:noFill/>
        </p:spPr>
        <p:txBody>
          <a:bodyPr wrap="none" rtlCol="0">
            <a:spAutoFit/>
          </a:bodyPr>
          <a:lstStyle/>
          <a:p>
            <a:pPr algn="ctr"/>
            <a:r>
              <a:rPr lang="cs-CZ" sz="4800"/>
              <a:t>🎰</a:t>
            </a:r>
          </a:p>
          <a:p>
            <a:pPr algn="ctr"/>
            <a:r>
              <a:rPr lang="cs-CZ" sz="4800"/>
              <a:t>Losování čísla</a:t>
            </a:r>
          </a:p>
          <a:p>
            <a:pPr algn="ctr"/>
            <a:r>
              <a:rPr lang="cs-CZ" sz="2800">
                <a:solidFill>
                  <a:schemeClr val="bg2">
                    <a:lumMod val="75000"/>
                  </a:schemeClr>
                </a:solidFill>
              </a:rPr>
              <a:t>25 témat</a:t>
            </a:r>
          </a:p>
        </p:txBody>
      </p:sp>
      <p:sp>
        <p:nvSpPr>
          <p:cNvPr id="14" name="TextBox 13">
            <a:extLst>
              <a:ext uri="{FF2B5EF4-FFF2-40B4-BE49-F238E27FC236}">
                <a16:creationId xmlns:a16="http://schemas.microsoft.com/office/drawing/2014/main" id="{D3E735C2-9EBC-948F-1FD3-24AA366170BD}"/>
              </a:ext>
            </a:extLst>
          </p:cNvPr>
          <p:cNvSpPr txBox="1"/>
          <p:nvPr/>
        </p:nvSpPr>
        <p:spPr>
          <a:xfrm>
            <a:off x="4309600" y="2052842"/>
            <a:ext cx="3264035" cy="2862322"/>
          </a:xfrm>
          <a:prstGeom prst="rect">
            <a:avLst/>
          </a:prstGeom>
          <a:noFill/>
        </p:spPr>
        <p:txBody>
          <a:bodyPr wrap="none" rtlCol="0">
            <a:spAutoFit/>
          </a:bodyPr>
          <a:lstStyle/>
          <a:p>
            <a:pPr algn="ctr"/>
            <a:r>
              <a:rPr lang="cs-CZ" sz="4800"/>
              <a:t>7️⃣</a:t>
            </a:r>
          </a:p>
          <a:p>
            <a:pPr algn="ctr"/>
            <a:r>
              <a:rPr lang="cs-CZ" sz="4800"/>
              <a:t>Jedno téma</a:t>
            </a:r>
          </a:p>
          <a:p>
            <a:pPr algn="ctr"/>
            <a:r>
              <a:rPr lang="cs-CZ" sz="2800">
                <a:solidFill>
                  <a:schemeClr val="bg2">
                    <a:lumMod val="75000"/>
                  </a:schemeClr>
                </a:solidFill>
              </a:rPr>
              <a:t>Praktická (max 5b) </a:t>
            </a:r>
          </a:p>
          <a:p>
            <a:pPr algn="ctr"/>
            <a:r>
              <a:rPr lang="cs-CZ" sz="2800">
                <a:solidFill>
                  <a:schemeClr val="bg2">
                    <a:lumMod val="75000"/>
                  </a:schemeClr>
                </a:solidFill>
              </a:rPr>
              <a:t>a teoretická (max 5b)</a:t>
            </a:r>
          </a:p>
          <a:p>
            <a:pPr algn="ctr"/>
            <a:r>
              <a:rPr lang="cs-CZ" sz="2800">
                <a:solidFill>
                  <a:schemeClr val="bg2">
                    <a:lumMod val="75000"/>
                  </a:schemeClr>
                </a:solidFill>
              </a:rPr>
              <a:t>část</a:t>
            </a:r>
          </a:p>
        </p:txBody>
      </p:sp>
      <p:sp>
        <p:nvSpPr>
          <p:cNvPr id="15" name="TextBox 14">
            <a:extLst>
              <a:ext uri="{FF2B5EF4-FFF2-40B4-BE49-F238E27FC236}">
                <a16:creationId xmlns:a16="http://schemas.microsoft.com/office/drawing/2014/main" id="{373B1FFB-4D0A-B232-7B1B-67362C9243C0}"/>
              </a:ext>
            </a:extLst>
          </p:cNvPr>
          <p:cNvSpPr txBox="1"/>
          <p:nvPr/>
        </p:nvSpPr>
        <p:spPr>
          <a:xfrm>
            <a:off x="7512330" y="2052842"/>
            <a:ext cx="4042196" cy="3724096"/>
          </a:xfrm>
          <a:prstGeom prst="rect">
            <a:avLst/>
          </a:prstGeom>
          <a:noFill/>
        </p:spPr>
        <p:txBody>
          <a:bodyPr wrap="none" rtlCol="0">
            <a:spAutoFit/>
          </a:bodyPr>
          <a:lstStyle/>
          <a:p>
            <a:pPr algn="ctr"/>
            <a:r>
              <a:rPr lang="cs-CZ" sz="4800"/>
              <a:t>✅</a:t>
            </a:r>
          </a:p>
          <a:p>
            <a:pPr algn="ctr"/>
            <a:r>
              <a:rPr lang="cs-CZ" sz="4800"/>
              <a:t>Bodová tabulka</a:t>
            </a:r>
          </a:p>
          <a:p>
            <a:pPr algn="ctr"/>
            <a:r>
              <a:rPr lang="cs-CZ" sz="2800">
                <a:solidFill>
                  <a:schemeClr val="bg2">
                    <a:lumMod val="75000"/>
                  </a:schemeClr>
                </a:solidFill>
              </a:rPr>
              <a:t>8,5 a více – </a:t>
            </a:r>
            <a:r>
              <a:rPr lang="cs-CZ" sz="2800">
                <a:solidFill>
                  <a:srgbClr val="00B050"/>
                </a:solidFill>
              </a:rPr>
              <a:t>1</a:t>
            </a:r>
          </a:p>
          <a:p>
            <a:pPr algn="ctr"/>
            <a:r>
              <a:rPr lang="cs-CZ" sz="2800">
                <a:solidFill>
                  <a:schemeClr val="bg2">
                    <a:lumMod val="75000"/>
                  </a:schemeClr>
                </a:solidFill>
              </a:rPr>
              <a:t>6,5 a více – </a:t>
            </a:r>
            <a:r>
              <a:rPr lang="cs-CZ" sz="2800">
                <a:solidFill>
                  <a:schemeClr val="accent1"/>
                </a:solidFill>
              </a:rPr>
              <a:t>2</a:t>
            </a:r>
          </a:p>
          <a:p>
            <a:pPr algn="ctr"/>
            <a:r>
              <a:rPr lang="cs-CZ" sz="2800">
                <a:solidFill>
                  <a:schemeClr val="bg2">
                    <a:lumMod val="75000"/>
                  </a:schemeClr>
                </a:solidFill>
              </a:rPr>
              <a:t>5,0 a více – </a:t>
            </a:r>
            <a:r>
              <a:rPr lang="cs-CZ" sz="2800">
                <a:solidFill>
                  <a:schemeClr val="accent4"/>
                </a:solidFill>
              </a:rPr>
              <a:t>3</a:t>
            </a:r>
          </a:p>
          <a:p>
            <a:pPr algn="ctr"/>
            <a:r>
              <a:rPr lang="cs-CZ" sz="2800">
                <a:solidFill>
                  <a:schemeClr val="bg2">
                    <a:lumMod val="75000"/>
                  </a:schemeClr>
                </a:solidFill>
              </a:rPr>
              <a:t>3,5 a více – </a:t>
            </a:r>
            <a:r>
              <a:rPr lang="cs-CZ" sz="2800">
                <a:solidFill>
                  <a:schemeClr val="accent2"/>
                </a:solidFill>
              </a:rPr>
              <a:t>4</a:t>
            </a:r>
          </a:p>
          <a:p>
            <a:pPr algn="ctr"/>
            <a:r>
              <a:rPr lang="cs-CZ" sz="2800">
                <a:solidFill>
                  <a:schemeClr val="bg2">
                    <a:lumMod val="75000"/>
                  </a:schemeClr>
                </a:solidFill>
              </a:rPr>
              <a:t>Méně než 3,5 – </a:t>
            </a:r>
            <a:r>
              <a:rPr lang="cs-CZ" sz="2800">
                <a:solidFill>
                  <a:srgbClr val="FF0000"/>
                </a:solidFill>
              </a:rPr>
              <a:t>5</a:t>
            </a:r>
          </a:p>
        </p:txBody>
      </p:sp>
    </p:spTree>
    <p:extLst>
      <p:ext uri="{BB962C8B-B14F-4D97-AF65-F5344CB8AC3E}">
        <p14:creationId xmlns:p14="http://schemas.microsoft.com/office/powerpoint/2010/main" val="79246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a:t>Otázky k tomuto tématu</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r>
              <a:rPr lang="cs-CZ" dirty="0"/>
              <a:t>Praktická část – max 5 bodů</a:t>
            </a:r>
          </a:p>
          <a:p>
            <a:r>
              <a:rPr lang="cs-CZ" dirty="0"/>
              <a:t>Teoretická část – max 5 bodů</a:t>
            </a:r>
          </a:p>
          <a:p>
            <a:pPr marL="742950" lvl="1" indent="-285750">
              <a:buFont typeface="+mj-lt"/>
              <a:buAutoNum type="arabicPeriod"/>
            </a:pPr>
            <a:r>
              <a:rPr lang="cs-CZ" sz="1800" dirty="0">
                <a:effectLst/>
                <a:latin typeface="Calibri" panose="020F0502020204030204" pitchFamily="34" charset="0"/>
                <a:ea typeface="Calibri" panose="020F0502020204030204" pitchFamily="34" charset="0"/>
                <a:cs typeface="Times New Roman" panose="02020603050405020304" pitchFamily="18" charset="0"/>
              </a:rPr>
              <a:t>Typy komentářů (max 1b)</a:t>
            </a:r>
            <a:endParaRPr lang="en-CZ"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rabicPeriod"/>
            </a:pPr>
            <a:r>
              <a:rPr lang="cs-CZ" sz="1800" dirty="0" err="1">
                <a:effectLst/>
                <a:latin typeface="Calibri" panose="020F0502020204030204" pitchFamily="34" charset="0"/>
                <a:ea typeface="Calibri" panose="020F0502020204030204" pitchFamily="34" charset="0"/>
                <a:cs typeface="Times New Roman" panose="02020603050405020304" pitchFamily="18" charset="0"/>
              </a:rPr>
              <a:t>JavaDoc</a:t>
            </a:r>
            <a:r>
              <a:rPr lang="cs-CZ" sz="1800" dirty="0">
                <a:effectLst/>
                <a:latin typeface="Calibri" panose="020F0502020204030204" pitchFamily="34" charset="0"/>
                <a:ea typeface="Calibri" panose="020F0502020204030204" pitchFamily="34" charset="0"/>
                <a:cs typeface="Times New Roman" panose="02020603050405020304" pitchFamily="18" charset="0"/>
              </a:rPr>
              <a:t> (max 2b)</a:t>
            </a:r>
            <a:endParaRPr lang="en-CZ"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rabicPeriod"/>
            </a:pPr>
            <a:r>
              <a:rPr lang="cs-CZ" sz="1800" dirty="0">
                <a:effectLst/>
                <a:latin typeface="Calibri" panose="020F0502020204030204" pitchFamily="34" charset="0"/>
                <a:ea typeface="Calibri" panose="020F0502020204030204" pitchFamily="34" charset="0"/>
                <a:cs typeface="Times New Roman" panose="02020603050405020304" pitchFamily="18" charset="0"/>
              </a:rPr>
              <a:t>Konvence pro psaní názvů proměnných, tříd a konstant (max 2b)</a:t>
            </a:r>
            <a:endParaRPr lang="en-CZ"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6975"/>
            <a:ext cx="888123" cy="888123"/>
          </a:xfrm>
          <a:prstGeom prst="rect">
            <a:avLst/>
          </a:prstGeom>
        </p:spPr>
      </p:pic>
    </p:spTree>
    <p:extLst>
      <p:ext uri="{BB962C8B-B14F-4D97-AF65-F5344CB8AC3E}">
        <p14:creationId xmlns:p14="http://schemas.microsoft.com/office/powerpoint/2010/main" val="219194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a:t>Typy komentářů</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r>
              <a:rPr lang="cs-CZ" dirty="0"/>
              <a:t>Jednořádkové – tvoříme pomocí //</a:t>
            </a:r>
          </a:p>
          <a:p>
            <a:r>
              <a:rPr lang="cs-CZ" dirty="0"/>
              <a:t>Blokové – tvoříme pomocí /* */</a:t>
            </a:r>
          </a:p>
          <a:p>
            <a:r>
              <a:rPr lang="cs-CZ" dirty="0"/>
              <a:t>Dokumentační – tvoříme pomocí /** */</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6975"/>
            <a:ext cx="888123" cy="888123"/>
          </a:xfrm>
          <a:prstGeom prst="rect">
            <a:avLst/>
          </a:prstGeom>
        </p:spPr>
      </p:pic>
    </p:spTree>
    <p:extLst>
      <p:ext uri="{BB962C8B-B14F-4D97-AF65-F5344CB8AC3E}">
        <p14:creationId xmlns:p14="http://schemas.microsoft.com/office/powerpoint/2010/main" val="88677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err="1"/>
              <a:t>JavaDoc</a:t>
            </a:r>
            <a:endParaRPr lang="cs-CZ" dirty="0"/>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pPr marL="0" indent="0">
              <a:buNone/>
            </a:pPr>
            <a:r>
              <a:rPr lang="cs-CZ" dirty="0" err="1"/>
              <a:t>JavaDoc</a:t>
            </a:r>
            <a:r>
              <a:rPr lang="cs-CZ" dirty="0"/>
              <a:t> slouží pro vytváření dokumentace k programu</a:t>
            </a:r>
          </a:p>
          <a:p>
            <a:pPr marL="0" indent="0">
              <a:buNone/>
            </a:pPr>
            <a:r>
              <a:rPr lang="cs-CZ" dirty="0"/>
              <a:t>Může obsahovat HTML tagy</a:t>
            </a:r>
          </a:p>
          <a:p>
            <a:pPr marL="0" indent="0">
              <a:buNone/>
            </a:pPr>
            <a:endParaRPr lang="cs-CZ" dirty="0"/>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6975"/>
            <a:ext cx="888123" cy="888123"/>
          </a:xfrm>
          <a:prstGeom prst="rect">
            <a:avLst/>
          </a:prstGeom>
        </p:spPr>
      </p:pic>
    </p:spTree>
    <p:extLst>
      <p:ext uri="{BB962C8B-B14F-4D97-AF65-F5344CB8AC3E}">
        <p14:creationId xmlns:p14="http://schemas.microsoft.com/office/powerpoint/2010/main" val="3305393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6975"/>
            <a:ext cx="888123" cy="888123"/>
          </a:xfrm>
          <a:prstGeom prst="rect">
            <a:avLst/>
          </a:prstGeom>
        </p:spPr>
      </p:pic>
      <p:pic>
        <p:nvPicPr>
          <p:cNvPr id="9" name="Picture 8">
            <a:extLst>
              <a:ext uri="{FF2B5EF4-FFF2-40B4-BE49-F238E27FC236}">
                <a16:creationId xmlns:a16="http://schemas.microsoft.com/office/drawing/2014/main" id="{2FBC1097-C2B5-E903-FD2C-5A20BEE87791}"/>
              </a:ext>
            </a:extLst>
          </p:cNvPr>
          <p:cNvPicPr>
            <a:picLocks noChangeAspect="1"/>
          </p:cNvPicPr>
          <p:nvPr/>
        </p:nvPicPr>
        <p:blipFill>
          <a:blip r:embed="rId4"/>
          <a:stretch>
            <a:fillRect/>
          </a:stretch>
        </p:blipFill>
        <p:spPr>
          <a:xfrm>
            <a:off x="2209800" y="67506"/>
            <a:ext cx="7772400" cy="6745856"/>
          </a:xfrm>
          <a:prstGeom prst="rect">
            <a:avLst/>
          </a:prstGeom>
        </p:spPr>
      </p:pic>
    </p:spTree>
    <p:extLst>
      <p:ext uri="{BB962C8B-B14F-4D97-AF65-F5344CB8AC3E}">
        <p14:creationId xmlns:p14="http://schemas.microsoft.com/office/powerpoint/2010/main" val="3584891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6975"/>
            <a:ext cx="888123" cy="888123"/>
          </a:xfrm>
          <a:prstGeom prst="rect">
            <a:avLst/>
          </a:prstGeom>
        </p:spPr>
      </p:pic>
      <p:pic>
        <p:nvPicPr>
          <p:cNvPr id="2" name="Picture 1">
            <a:extLst>
              <a:ext uri="{FF2B5EF4-FFF2-40B4-BE49-F238E27FC236}">
                <a16:creationId xmlns:a16="http://schemas.microsoft.com/office/drawing/2014/main" id="{B0155A30-B458-CF47-4F9D-C6848AA54A65}"/>
              </a:ext>
            </a:extLst>
          </p:cNvPr>
          <p:cNvPicPr>
            <a:picLocks noChangeAspect="1"/>
          </p:cNvPicPr>
          <p:nvPr/>
        </p:nvPicPr>
        <p:blipFill>
          <a:blip r:embed="rId4"/>
          <a:stretch>
            <a:fillRect/>
          </a:stretch>
        </p:blipFill>
        <p:spPr>
          <a:xfrm>
            <a:off x="2330935" y="0"/>
            <a:ext cx="7530130" cy="6858000"/>
          </a:xfrm>
          <a:prstGeom prst="rect">
            <a:avLst/>
          </a:prstGeom>
        </p:spPr>
      </p:pic>
    </p:spTree>
    <p:extLst>
      <p:ext uri="{BB962C8B-B14F-4D97-AF65-F5344CB8AC3E}">
        <p14:creationId xmlns:p14="http://schemas.microsoft.com/office/powerpoint/2010/main" val="374088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6975"/>
            <a:ext cx="888123" cy="888123"/>
          </a:xfrm>
          <a:prstGeom prst="rect">
            <a:avLst/>
          </a:prstGeom>
        </p:spPr>
      </p:pic>
      <p:graphicFrame>
        <p:nvGraphicFramePr>
          <p:cNvPr id="9" name="Table 8">
            <a:extLst>
              <a:ext uri="{FF2B5EF4-FFF2-40B4-BE49-F238E27FC236}">
                <a16:creationId xmlns:a16="http://schemas.microsoft.com/office/drawing/2014/main" id="{DF7845AF-2CEC-9835-D46E-EAE148B942A5}"/>
              </a:ext>
            </a:extLst>
          </p:cNvPr>
          <p:cNvGraphicFramePr>
            <a:graphicFrameLocks noGrp="1"/>
          </p:cNvGraphicFramePr>
          <p:nvPr>
            <p:extLst>
              <p:ext uri="{D42A27DB-BD31-4B8C-83A1-F6EECF244321}">
                <p14:modId xmlns:p14="http://schemas.microsoft.com/office/powerpoint/2010/main" val="3323851155"/>
              </p:ext>
            </p:extLst>
          </p:nvPr>
        </p:nvGraphicFramePr>
        <p:xfrm>
          <a:off x="3494690" y="540913"/>
          <a:ext cx="5202620" cy="5776173"/>
        </p:xfrm>
        <a:graphic>
          <a:graphicData uri="http://schemas.openxmlformats.org/drawingml/2006/table">
            <a:tbl>
              <a:tblPr/>
              <a:tblGrid>
                <a:gridCol w="2246180">
                  <a:extLst>
                    <a:ext uri="{9D8B030D-6E8A-4147-A177-3AD203B41FA5}">
                      <a16:colId xmlns:a16="http://schemas.microsoft.com/office/drawing/2014/main" val="3876173460"/>
                    </a:ext>
                  </a:extLst>
                </a:gridCol>
                <a:gridCol w="2956440">
                  <a:extLst>
                    <a:ext uri="{9D8B030D-6E8A-4147-A177-3AD203B41FA5}">
                      <a16:colId xmlns:a16="http://schemas.microsoft.com/office/drawing/2014/main" val="1014332183"/>
                    </a:ext>
                  </a:extLst>
                </a:gridCol>
              </a:tblGrid>
              <a:tr h="186968">
                <a:tc>
                  <a:txBody>
                    <a:bodyPr/>
                    <a:lstStyle/>
                    <a:p>
                      <a:pPr algn="ctr" fontAlgn="b"/>
                      <a:r>
                        <a:rPr lang="en-GB" sz="1200" cap="all">
                          <a:solidFill>
                            <a:srgbClr val="FFFFFF"/>
                          </a:solidFill>
                          <a:effectLst/>
                        </a:rPr>
                        <a:t>JAVADOC TAG</a:t>
                      </a:r>
                    </a:p>
                  </a:txBody>
                  <a:tcPr marL="25357" marR="25357" marT="25357" marB="25357" anchor="b">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44444"/>
                    </a:solidFill>
                  </a:tcPr>
                </a:tc>
                <a:tc>
                  <a:txBody>
                    <a:bodyPr/>
                    <a:lstStyle/>
                    <a:p>
                      <a:pPr algn="ctr" fontAlgn="b"/>
                      <a:r>
                        <a:rPr lang="en-GB" sz="1200" cap="all">
                          <a:solidFill>
                            <a:srgbClr val="FFFFFF"/>
                          </a:solidFill>
                          <a:effectLst/>
                        </a:rPr>
                        <a:t>DESCRIPTION</a:t>
                      </a:r>
                    </a:p>
                  </a:txBody>
                  <a:tcPr marL="25357" marR="25357" marT="25357" marB="25357" anchor="b">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44444"/>
                    </a:solidFill>
                  </a:tcPr>
                </a:tc>
                <a:extLst>
                  <a:ext uri="{0D108BD9-81ED-4DB2-BD59-A6C34878D82A}">
                    <a16:rowId xmlns:a16="http://schemas.microsoft.com/office/drawing/2014/main" val="2546087645"/>
                  </a:ext>
                </a:extLst>
              </a:tr>
              <a:tr h="1047534">
                <a:tc>
                  <a:txBody>
                    <a:bodyPr/>
                    <a:lstStyle/>
                    <a:p>
                      <a:pPr fontAlgn="t"/>
                      <a:r>
                        <a:rPr lang="en-GB" sz="1200" u="none" strike="noStrike">
                          <a:solidFill>
                            <a:srgbClr val="337AB7"/>
                          </a:solidFill>
                          <a:effectLst/>
                          <a:hlinkClick r:id="rId4"/>
                        </a:rPr>
                        <a:t>@author</a:t>
                      </a:r>
                      <a:endParaRPr lang="en-GB" sz="1200">
                        <a:effectLst/>
                      </a:endParaRP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GB" sz="1200" dirty="0">
                          <a:effectLst/>
                        </a:rPr>
                        <a:t>A person who made significant contribution to the code. Applied only at the class, package, or overview level. Not included in Javadoc output. It’s not recommended to include this tag since authorship changes often.</a:t>
                      </a: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595460352"/>
                  </a:ext>
                </a:extLst>
              </a:tr>
              <a:tr h="740189">
                <a:tc>
                  <a:txBody>
                    <a:bodyPr/>
                    <a:lstStyle/>
                    <a:p>
                      <a:pPr fontAlgn="t"/>
                      <a:r>
                        <a:rPr lang="en-GB" sz="1200" u="none" strike="noStrike">
                          <a:solidFill>
                            <a:srgbClr val="337AB7"/>
                          </a:solidFill>
                          <a:effectLst/>
                          <a:hlinkClick r:id="rId5"/>
                        </a:rPr>
                        <a:t>@param</a:t>
                      </a:r>
                      <a:endParaRPr lang="en-GB" sz="1200">
                        <a:effectLst/>
                      </a:endParaRP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200">
                          <a:effectLst/>
                        </a:rPr>
                        <a:t>A parameter that the method or constructor accepts. Write the description like this: </a:t>
                      </a:r>
                      <a:r>
                        <a:rPr lang="en-GB" sz="1200" u="none" strike="noStrike">
                          <a:solidFill>
                            <a:srgbClr val="337AB7"/>
                          </a:solidFill>
                          <a:effectLst/>
                          <a:hlinkClick r:id="rId5"/>
                        </a:rPr>
                        <a:t>@param</a:t>
                      </a:r>
                      <a:r>
                        <a:rPr lang="en-GB" sz="1200">
                          <a:effectLst/>
                        </a:rPr>
                        <a:t> count Sets the number of widgets you want included.</a:t>
                      </a: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33709452"/>
                  </a:ext>
                </a:extLst>
              </a:tr>
              <a:tr h="801658">
                <a:tc>
                  <a:txBody>
                    <a:bodyPr/>
                    <a:lstStyle/>
                    <a:p>
                      <a:pPr fontAlgn="t"/>
                      <a:r>
                        <a:rPr lang="en-GB" sz="1200" u="none" strike="noStrike">
                          <a:solidFill>
                            <a:srgbClr val="337AB7"/>
                          </a:solidFill>
                          <a:effectLst/>
                          <a:hlinkClick r:id="rId6"/>
                        </a:rPr>
                        <a:t>@deprecated</a:t>
                      </a:r>
                      <a:endParaRPr lang="en-GB" sz="1200">
                        <a:effectLst/>
                      </a:endParaRP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GB" sz="1200" dirty="0">
                          <a:effectLst/>
                        </a:rPr>
                        <a:t>Lets users know the class or method is no longer used. This tag will be positioned in a prominent way in the Javadoc. Accompany it with a </a:t>
                      </a:r>
                      <a:r>
                        <a:rPr lang="en-GB" sz="1200" u="none" strike="noStrike" dirty="0">
                          <a:solidFill>
                            <a:srgbClr val="337AB7"/>
                          </a:solidFill>
                          <a:effectLst/>
                          <a:hlinkClick r:id="rId7"/>
                        </a:rPr>
                        <a:t>@see</a:t>
                      </a:r>
                      <a:r>
                        <a:rPr lang="en-GB" sz="1200" dirty="0">
                          <a:effectLst/>
                        </a:rPr>
                        <a:t> or {</a:t>
                      </a:r>
                      <a:r>
                        <a:rPr lang="en-GB" sz="1200" u="none" strike="noStrike" dirty="0">
                          <a:solidFill>
                            <a:srgbClr val="337AB7"/>
                          </a:solidFill>
                          <a:effectLst/>
                          <a:hlinkClick r:id="rId8"/>
                        </a:rPr>
                        <a:t>@link</a:t>
                      </a:r>
                      <a:r>
                        <a:rPr lang="en-GB" sz="1200" dirty="0">
                          <a:effectLst/>
                        </a:rPr>
                        <a:t>} tag as well.</a:t>
                      </a: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15346716"/>
                  </a:ext>
                </a:extLst>
              </a:tr>
              <a:tr h="186968">
                <a:tc>
                  <a:txBody>
                    <a:bodyPr/>
                    <a:lstStyle/>
                    <a:p>
                      <a:pPr fontAlgn="t"/>
                      <a:r>
                        <a:rPr lang="en-GB" sz="1200" u="none" strike="noStrike">
                          <a:solidFill>
                            <a:srgbClr val="337AB7"/>
                          </a:solidFill>
                          <a:effectLst/>
                          <a:hlinkClick r:id="rId9"/>
                        </a:rPr>
                        <a:t>@return</a:t>
                      </a:r>
                      <a:endParaRPr lang="en-GB" sz="1200">
                        <a:effectLst/>
                      </a:endParaRP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200" dirty="0">
                          <a:effectLst/>
                        </a:rPr>
                        <a:t>What the method returns.</a:t>
                      </a: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0741736"/>
                  </a:ext>
                </a:extLst>
              </a:tr>
              <a:tr h="371375">
                <a:tc>
                  <a:txBody>
                    <a:bodyPr/>
                    <a:lstStyle/>
                    <a:p>
                      <a:pPr fontAlgn="t"/>
                      <a:r>
                        <a:rPr lang="en-GB" sz="1200" u="none" strike="noStrike">
                          <a:solidFill>
                            <a:srgbClr val="337AB7"/>
                          </a:solidFill>
                          <a:effectLst/>
                          <a:hlinkClick r:id="rId7"/>
                        </a:rPr>
                        <a:t>@see</a:t>
                      </a:r>
                      <a:endParaRPr lang="en-GB" sz="1200">
                        <a:effectLst/>
                      </a:endParaRP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GB" sz="1200" dirty="0">
                          <a:effectLst/>
                        </a:rPr>
                        <a:t>Creates a see also list. Use {</a:t>
                      </a:r>
                      <a:r>
                        <a:rPr lang="en-GB" sz="1200" u="none" strike="noStrike" dirty="0">
                          <a:solidFill>
                            <a:srgbClr val="337AB7"/>
                          </a:solidFill>
                          <a:effectLst/>
                          <a:hlinkClick r:id="rId8"/>
                        </a:rPr>
                        <a:t>@link</a:t>
                      </a:r>
                      <a:r>
                        <a:rPr lang="en-GB" sz="1200" dirty="0">
                          <a:effectLst/>
                        </a:rPr>
                        <a:t>} for the content to be linked.</a:t>
                      </a: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36904507"/>
                  </a:ext>
                </a:extLst>
              </a:tr>
              <a:tr h="863127">
                <a:tc>
                  <a:txBody>
                    <a:bodyPr/>
                    <a:lstStyle/>
                    <a:p>
                      <a:pPr fontAlgn="t"/>
                      <a:r>
                        <a:rPr lang="en-GB" sz="1200">
                          <a:effectLst/>
                        </a:rPr>
                        <a:t>{</a:t>
                      </a:r>
                      <a:r>
                        <a:rPr lang="en-GB" sz="1200" u="none" strike="noStrike">
                          <a:solidFill>
                            <a:srgbClr val="337AB7"/>
                          </a:solidFill>
                          <a:effectLst/>
                          <a:hlinkClick r:id="rId8"/>
                        </a:rPr>
                        <a:t>@link</a:t>
                      </a:r>
                      <a:r>
                        <a:rPr lang="en-GB" sz="1200">
                          <a:effectLst/>
                        </a:rPr>
                        <a:t>}</a:t>
                      </a: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200" dirty="0">
                          <a:effectLst/>
                        </a:rPr>
                        <a:t>Used to create links to other classes or methods. Example: {</a:t>
                      </a:r>
                      <a:r>
                        <a:rPr lang="en-GB" sz="1200" u="none" strike="noStrike" dirty="0">
                          <a:solidFill>
                            <a:srgbClr val="337AB7"/>
                          </a:solidFill>
                          <a:effectLst/>
                          <a:hlinkClick r:id="rId8"/>
                        </a:rPr>
                        <a:t>@link</a:t>
                      </a:r>
                      <a:r>
                        <a:rPr lang="en-GB" sz="1200" dirty="0">
                          <a:effectLst/>
                        </a:rPr>
                        <a:t> </a:t>
                      </a:r>
                      <a:r>
                        <a:rPr lang="en-GB" sz="1200" dirty="0" err="1">
                          <a:effectLst/>
                        </a:rPr>
                        <a:t>Foo#bar</a:t>
                      </a:r>
                      <a:r>
                        <a:rPr lang="en-GB" sz="1200" dirty="0">
                          <a:effectLst/>
                        </a:rPr>
                        <a:t>} links to the method bar that belongs to the class Foo. To link to the method in the same class, just include #bar.</a:t>
                      </a: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85793130"/>
                  </a:ext>
                </a:extLst>
              </a:tr>
              <a:tr h="248437">
                <a:tc>
                  <a:txBody>
                    <a:bodyPr/>
                    <a:lstStyle/>
                    <a:p>
                      <a:pPr fontAlgn="t"/>
                      <a:r>
                        <a:rPr lang="en-GB" sz="1200" u="none" strike="noStrike">
                          <a:solidFill>
                            <a:srgbClr val="337AB7"/>
                          </a:solidFill>
                          <a:effectLst/>
                          <a:hlinkClick r:id="rId10"/>
                        </a:rPr>
                        <a:t>@since</a:t>
                      </a:r>
                      <a:r>
                        <a:rPr lang="en-GB" sz="1200">
                          <a:effectLst/>
                        </a:rPr>
                        <a:t> 2.0</a:t>
                      </a: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GB" sz="1200">
                          <a:effectLst/>
                        </a:rPr>
                        <a:t>The version since the feature was added.</a:t>
                      </a: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72851668"/>
                  </a:ext>
                </a:extLst>
              </a:tr>
              <a:tr h="1047534">
                <a:tc>
                  <a:txBody>
                    <a:bodyPr/>
                    <a:lstStyle/>
                    <a:p>
                      <a:pPr fontAlgn="t"/>
                      <a:r>
                        <a:rPr lang="en-GB" sz="1200" u="none" strike="noStrike">
                          <a:solidFill>
                            <a:srgbClr val="337AB7"/>
                          </a:solidFill>
                          <a:effectLst/>
                          <a:hlinkClick r:id="rId11"/>
                        </a:rPr>
                        <a:t>@throws</a:t>
                      </a:r>
                      <a:endParaRPr lang="en-GB" sz="1200">
                        <a:effectLst/>
                      </a:endParaRP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fontAlgn="t"/>
                      <a:r>
                        <a:rPr lang="en-GB" sz="1200" dirty="0">
                          <a:effectLst/>
                        </a:rPr>
                        <a:t>The kind of exception the method throws. Note that your code must indicate an exception thrown in order for this tag to validate. Otherwise Javadoc will produce an error. </a:t>
                      </a:r>
                      <a:r>
                        <a:rPr lang="en-GB" sz="1200" u="none" strike="noStrike" dirty="0">
                          <a:solidFill>
                            <a:srgbClr val="337AB7"/>
                          </a:solidFill>
                          <a:effectLst/>
                          <a:hlinkClick r:id="rId12"/>
                        </a:rPr>
                        <a:t>@exception</a:t>
                      </a:r>
                      <a:r>
                        <a:rPr lang="en-GB" sz="1200" dirty="0">
                          <a:effectLst/>
                        </a:rPr>
                        <a:t> is an alternative tag.</a:t>
                      </a:r>
                    </a:p>
                  </a:txBody>
                  <a:tcPr marL="25357" marR="25357" marT="25357" marB="253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820680504"/>
                  </a:ext>
                </a:extLst>
              </a:tr>
            </a:tbl>
          </a:graphicData>
        </a:graphic>
      </p:graphicFrame>
    </p:spTree>
    <p:extLst>
      <p:ext uri="{BB962C8B-B14F-4D97-AF65-F5344CB8AC3E}">
        <p14:creationId xmlns:p14="http://schemas.microsoft.com/office/powerpoint/2010/main" val="2128270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667</Words>
  <Application>Microsoft Macintosh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-webkit-standard</vt:lpstr>
      <vt:lpstr>Arial</vt:lpstr>
      <vt:lpstr>Calibri</vt:lpstr>
      <vt:lpstr>Calibri Light</vt:lpstr>
      <vt:lpstr>Merriweather</vt:lpstr>
      <vt:lpstr>Office Theme</vt:lpstr>
      <vt:lpstr>Maturitní okruhy Programování</vt:lpstr>
      <vt:lpstr>Organizace ústní maturitní zkoušky</vt:lpstr>
      <vt:lpstr>Hodnocení ústní maturitní zkoušky</vt:lpstr>
      <vt:lpstr>Otázky k tomuto tématu</vt:lpstr>
      <vt:lpstr>Typy komentářů</vt:lpstr>
      <vt:lpstr>JavaDoc</vt:lpstr>
      <vt:lpstr>PowerPoint Presentation</vt:lpstr>
      <vt:lpstr>PowerPoint Presentation</vt:lpstr>
      <vt:lpstr>PowerPoint Presentation</vt:lpstr>
      <vt:lpstr>PowerPoint Presentation</vt:lpstr>
      <vt:lpstr>Konvence</vt:lpstr>
      <vt:lpstr>Konvence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Till</dc:creator>
  <cp:lastModifiedBy>Jan Till</cp:lastModifiedBy>
  <cp:revision>9</cp:revision>
  <dcterms:created xsi:type="dcterms:W3CDTF">2022-10-16T15:04:43Z</dcterms:created>
  <dcterms:modified xsi:type="dcterms:W3CDTF">2022-10-30T21:22:03Z</dcterms:modified>
</cp:coreProperties>
</file>