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6DDC-34FA-0CCC-312C-1BEC96C6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45B3-6802-1F4D-EF86-F7C40BD5A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47DA-0352-3E70-D3BB-17CE8B7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47B-8794-0D68-2974-BC5EC26D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5437-41F3-CFED-CC7A-FFC373B2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39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2DFD-1BC1-EA7F-C3A1-895B140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8424-F35F-BDB7-0CD3-4F9265AB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9E0A-DDD0-B90B-B2FB-96957884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B61C-4F36-D27E-9290-E96872F3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EB59-29DF-02FA-CB74-1F3ECA5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50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BA7F6-0DF3-4659-1AE4-621933711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78780-D4E4-E6E7-9074-92A55B4F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B659-E6A4-5A34-95C2-8315856F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5135-206C-5A90-0379-88EB0BF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1324-9386-0A08-8810-395C09D3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4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7D7A-EAAB-C529-1788-DC9E987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EDA6-FBAC-A6BF-A14C-114233F7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B9CD-640A-8802-C636-7A868FD2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FEC5-0D10-87F2-07E2-73DA7E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50CF-D1E7-61CF-0055-CC578AB9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89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96F8-366E-DE2E-EF36-80926CE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696C-1F5B-5E73-507E-3CFC7C80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D510-13C6-5EBE-C4A7-1C755A08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E5EE-46D4-BB39-7533-5D680B0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6BA3-A861-420F-5EF5-1D0047C4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3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8894-751A-0C05-C06D-5574E24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CA07-66D6-86BF-20F5-C62C269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6041-6F8F-B0E5-2FBA-3CD190D3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FC94-C161-5908-BD17-12155E1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F8896-7D97-ADB0-228B-4F8B08A1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65F0-6E40-B478-A0C1-9DB6D48E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75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FC11-2406-587B-CB9F-18BD765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2955B-769F-4602-F373-4385A8F2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E955-8FB0-C91F-2341-3B6338ED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8BDE-917A-807E-774D-E30446CD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389F-29F3-5E32-9287-F6D1F971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DCB99-C12C-AB4F-B94D-0E472ECE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3E401-C562-110B-F8E9-2FC9E00E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0CDD4-F158-F8DB-7795-BBD34B6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7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9650-F716-EDD1-6A1F-94B2CAC7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6548A-F745-7FFD-8474-98939193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E3326-32F1-CEF2-F965-A988093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99A8D-72F2-970B-3BDE-EE4B4CF7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19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A38F3-6F9B-3909-7311-CC444227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02431-5E79-23C6-4FC7-F1624E9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5D619-2C36-A58A-1EF1-EB775DCC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5954-C16B-641F-0736-5B0A23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F362-AFC9-9AAD-5EEC-6A8F5226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89F3F-920F-0628-6B71-0106F6E9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422F-4F49-AE44-48C2-AD77985E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8ACB-A6DF-1B0A-55C1-2138B00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190B-D6BD-CC56-1402-DD59BE6C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082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78B0-AA4E-4F4E-4771-F0EFA97B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E9CF5-1E97-9DBE-DD0F-14EE3A394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E48E5-AA0E-6621-B941-4DA3FF163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27D6-82E1-1D5B-E5D8-2196B8D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BD65-1D56-DAB6-8E14-09523FCE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1C77-0F88-CB03-D577-5E6A931E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59CBC-45D5-63B2-07A9-ECEBE478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A13A-AA18-246A-3C81-AAF8C60A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9836-475E-0DE9-CDC6-ADC9E6CC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1968-974A-BA4D-B776-8A2EEFED70CA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DD37-7B59-A6F9-8360-BF9632A9F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DFDF-ADF5-91A3-D4B6-A9E13D6D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A2D4-B93A-E64D-B53F-C99340C26E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7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Rozdíly mezi Javou a </a:t>
            </a:r>
            <a:r>
              <a:rPr lang="cs-CZ" sz="2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JavaScriptem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proměnných  - Java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C56-035F-10AA-FBCC-A99B9893D79F}"/>
              </a:ext>
            </a:extLst>
          </p:cNvPr>
          <p:cNvSpPr txBox="1">
            <a:spLocks/>
          </p:cNvSpPr>
          <p:nvPr/>
        </p:nvSpPr>
        <p:spPr>
          <a:xfrm>
            <a:off x="6273409" y="2310277"/>
            <a:ext cx="3869074" cy="4407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data_type</a:t>
            </a:r>
            <a:r>
              <a:rPr lang="en-GB" dirty="0"/>
              <a:t> </a:t>
            </a:r>
            <a:r>
              <a:rPr lang="en-GB" u="sng" dirty="0">
                <a:solidFill>
                  <a:schemeClr val="bg1">
                    <a:lumMod val="50000"/>
                  </a:schemeClr>
                </a:solidFill>
              </a:rPr>
              <a:t>foo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rgbClr val="FF0000"/>
                </a:solidFill>
              </a:rPr>
              <a:t>byte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sz="2800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s</a:t>
            </a:r>
            <a:r>
              <a:rPr lang="en-GB" sz="2800" dirty="0">
                <a:solidFill>
                  <a:schemeClr val="accent1"/>
                </a:solidFill>
              </a:rPr>
              <a:t>hort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sz="28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/>
                </a:solidFill>
              </a:rPr>
              <a:t>i</a:t>
            </a:r>
            <a:r>
              <a:rPr lang="en-GB" sz="2800" dirty="0">
                <a:solidFill>
                  <a:schemeClr val="accent2"/>
                </a:solidFill>
              </a:rPr>
              <a:t>nt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sz="2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chemeClr val="accent4"/>
                </a:solidFill>
              </a:rPr>
              <a:t>long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sz="2800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92D050"/>
                </a:solidFill>
              </a:rPr>
              <a:t>f</a:t>
            </a:r>
            <a:r>
              <a:rPr lang="en-GB" sz="2800" dirty="0">
                <a:solidFill>
                  <a:srgbClr val="92D050"/>
                </a:solidFill>
              </a:rPr>
              <a:t>loat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rgbClr val="00B050"/>
                </a:solidFill>
              </a:rPr>
              <a:t>double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rgbClr val="7030A0"/>
                </a:solidFill>
              </a:rPr>
              <a:t>b</a:t>
            </a:r>
            <a:r>
              <a:rPr lang="en-GB" sz="2800" dirty="0" err="1">
                <a:solidFill>
                  <a:srgbClr val="7030A0"/>
                </a:solidFill>
              </a:rPr>
              <a:t>oolean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sz="2800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rgbClr val="002060"/>
                </a:solidFill>
              </a:rPr>
              <a:t>char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dirty="0" err="1"/>
              <a:t>hodnota</a:t>
            </a:r>
            <a:endParaRPr lang="en-GB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0E78E-FBC5-72DA-1F2C-CFDFE17DC23D}"/>
              </a:ext>
            </a:extLst>
          </p:cNvPr>
          <p:cNvSpPr txBox="1"/>
          <p:nvPr/>
        </p:nvSpPr>
        <p:spPr>
          <a:xfrm>
            <a:off x="764628" y="1722202"/>
            <a:ext cx="44891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3200" dirty="0"/>
              <a:t>Primitivní datové typy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rgbClr val="FF0000"/>
                </a:solidFill>
              </a:rPr>
              <a:t>byte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chemeClr val="accent1"/>
                </a:solidFill>
              </a:rPr>
              <a:t>short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chemeClr val="accent2"/>
                </a:solidFill>
              </a:rPr>
              <a:t>int</a:t>
            </a:r>
            <a:r>
              <a:rPr lang="en-GB" sz="2400" dirty="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chemeClr val="accent4"/>
                </a:solidFill>
              </a:rPr>
              <a:t>long</a:t>
            </a:r>
            <a:r>
              <a:rPr lang="en-GB" sz="2400" dirty="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rgbClr val="92D050"/>
                </a:solidFill>
              </a:rPr>
              <a:t>float</a:t>
            </a:r>
            <a:r>
              <a:rPr lang="en-GB" sz="2400" dirty="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rgbClr val="00B050"/>
                </a:solidFill>
              </a:rPr>
              <a:t>double</a:t>
            </a:r>
            <a:r>
              <a:rPr lang="en-GB" sz="2400" dirty="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 err="1">
                <a:solidFill>
                  <a:srgbClr val="7030A0"/>
                </a:solidFill>
              </a:rPr>
              <a:t>boolean</a:t>
            </a:r>
            <a:r>
              <a:rPr lang="en-GB" sz="2400" dirty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dirty="0">
                <a:solidFill>
                  <a:srgbClr val="002060"/>
                </a:solidFill>
              </a:rPr>
              <a:t>char</a:t>
            </a:r>
            <a:endParaRPr lang="cs-CZ" sz="2400" dirty="0">
              <a:solidFill>
                <a:srgbClr val="002060"/>
              </a:solidFill>
            </a:endParaRPr>
          </a:p>
          <a:p>
            <a:endParaRPr lang="cs-CZ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5709F-B904-ADD7-0C19-A9F6BE543960}"/>
              </a:ext>
            </a:extLst>
          </p:cNvPr>
          <p:cNvSpPr txBox="1"/>
          <p:nvPr/>
        </p:nvSpPr>
        <p:spPr>
          <a:xfrm>
            <a:off x="6096000" y="1725502"/>
            <a:ext cx="255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Proměnná </a:t>
            </a:r>
            <a:r>
              <a:rPr lang="cs-CZ" sz="3200" u="sng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endParaRPr lang="cs-CZ" sz="32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proměnných  - JavaScript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2F7399-93F1-A753-4226-2B4601D4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</a:rPr>
              <a:t>V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</a:rPr>
              <a:t>JavaScriptu</a:t>
            </a:r>
            <a:r>
              <a:rPr lang="cs-CZ" b="0" i="0" u="none" strike="noStrike" dirty="0">
                <a:solidFill>
                  <a:srgbClr val="000000"/>
                </a:solidFill>
                <a:effectLst/>
              </a:rPr>
              <a:t> lze vytvořit proměnnou pomocí slov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var – </a:t>
            </a:r>
            <a:r>
              <a:rPr lang="en-GB" dirty="0" err="1">
                <a:solidFill>
                  <a:srgbClr val="000000"/>
                </a:solidFill>
              </a:rPr>
              <a:t>globální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proměnná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let –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proměnná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kterou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můžeme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libovolně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měnit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const</a:t>
            </a:r>
            <a:r>
              <a:rPr lang="en-GB" dirty="0">
                <a:solidFill>
                  <a:srgbClr val="000000"/>
                </a:solidFill>
              </a:rPr>
              <a:t> – </a:t>
            </a:r>
            <a:r>
              <a:rPr lang="en-GB" dirty="0" err="1">
                <a:solidFill>
                  <a:srgbClr val="000000"/>
                </a:solidFill>
              </a:rPr>
              <a:t>konstantní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proměnná</a:t>
            </a:r>
            <a:r>
              <a:rPr lang="en-GB" dirty="0">
                <a:solidFill>
                  <a:srgbClr val="000000"/>
                </a:solidFill>
              </a:rPr>
              <a:t> – </a:t>
            </a:r>
            <a:r>
              <a:rPr lang="en-GB" dirty="0" err="1">
                <a:solidFill>
                  <a:srgbClr val="000000"/>
                </a:solidFill>
              </a:rPr>
              <a:t>nemůžeme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jí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přiřadit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novou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definici</a:t>
            </a:r>
            <a:endParaRPr lang="cs-CZ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cs-CZ" dirty="0">
                <a:solidFill>
                  <a:srgbClr val="000000"/>
                </a:solidFill>
              </a:rPr>
              <a:t>V dnešní době se setkáme spíše jen s let a </a:t>
            </a:r>
            <a:r>
              <a:rPr lang="cs-CZ" dirty="0" err="1">
                <a:solidFill>
                  <a:srgbClr val="000000"/>
                </a:solidFill>
              </a:rPr>
              <a:t>const</a:t>
            </a:r>
            <a:endParaRPr lang="cs-CZ" dirty="0">
              <a:solidFill>
                <a:srgbClr val="000000"/>
              </a:solidFill>
            </a:endParaRPr>
          </a:p>
          <a:p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5C58AC-C88C-8892-CD94-D2A5B6FA1BE0}"/>
              </a:ext>
            </a:extLst>
          </p:cNvPr>
          <p:cNvSpPr txBox="1">
            <a:spLocks/>
          </p:cNvSpPr>
          <p:nvPr/>
        </p:nvSpPr>
        <p:spPr>
          <a:xfrm>
            <a:off x="5064672" y="4413003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/>
                </a:solidFill>
              </a:rPr>
              <a:t> let 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10;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67A8B0-77FD-833D-6DE7-6DF5C35874AF}"/>
              </a:ext>
            </a:extLst>
          </p:cNvPr>
          <p:cNvCxnSpPr/>
          <p:nvPr/>
        </p:nvCxnSpPr>
        <p:spPr>
          <a:xfrm flipH="1">
            <a:off x="5064672" y="4904265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99C42E-0B45-6D1C-0BA3-996361AC1C49}"/>
              </a:ext>
            </a:extLst>
          </p:cNvPr>
          <p:cNvSpPr txBox="1"/>
          <p:nvPr/>
        </p:nvSpPr>
        <p:spPr>
          <a:xfrm>
            <a:off x="4238334" y="4905861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6E0ECA-1123-C5B9-E423-319D5C3E1D28}"/>
              </a:ext>
            </a:extLst>
          </p:cNvPr>
          <p:cNvCxnSpPr/>
          <p:nvPr/>
        </p:nvCxnSpPr>
        <p:spPr>
          <a:xfrm flipH="1">
            <a:off x="5805651" y="4899010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C80DA-1A1C-E02F-6035-200483631E1D}"/>
              </a:ext>
            </a:extLst>
          </p:cNvPr>
          <p:cNvSpPr txBox="1"/>
          <p:nvPr/>
        </p:nvSpPr>
        <p:spPr>
          <a:xfrm>
            <a:off x="5739961" y="4905861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Inicializace</a:t>
            </a:r>
          </a:p>
        </p:txBody>
      </p:sp>
    </p:spTree>
    <p:extLst>
      <p:ext uri="{BB962C8B-B14F-4D97-AF65-F5344CB8AC3E}">
        <p14:creationId xmlns:p14="http://schemas.microsoft.com/office/powerpoint/2010/main" val="364883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Výstup do konzole - Java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4E276-9683-39A0-684C-9BB0FA790D77}"/>
              </a:ext>
            </a:extLst>
          </p:cNvPr>
          <p:cNvSpPr txBox="1"/>
          <p:nvPr/>
        </p:nvSpPr>
        <p:spPr>
          <a:xfrm>
            <a:off x="1818290" y="1552650"/>
            <a:ext cx="10515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E6C07B"/>
                </a:solidFill>
                <a:effectLst/>
              </a:rPr>
              <a:t>Main</a:t>
            </a:r>
            <a:r>
              <a:rPr lang="en-GB" sz="3200" dirty="0">
                <a:effectLst/>
              </a:rPr>
              <a:t> </a:t>
            </a:r>
            <a:r>
              <a:rPr lang="en-GB" sz="3200" dirty="0"/>
              <a:t>{ </a:t>
            </a:r>
          </a:p>
          <a:p>
            <a:r>
              <a:rPr lang="en-GB" sz="32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C678DD"/>
                </a:solidFill>
                <a:effectLst/>
              </a:rPr>
              <a:t>void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61AEEE"/>
                </a:solidFill>
                <a:effectLst/>
              </a:rPr>
              <a:t>main</a:t>
            </a:r>
            <a:r>
              <a:rPr lang="en-GB" sz="3200" dirty="0">
                <a:effectLst/>
              </a:rPr>
              <a:t>(String[] </a:t>
            </a:r>
            <a:r>
              <a:rPr lang="en-GB" sz="3200" dirty="0" err="1">
                <a:effectLst/>
              </a:rPr>
              <a:t>args</a:t>
            </a:r>
            <a:r>
              <a:rPr lang="en-GB" sz="3200" dirty="0">
                <a:effectLst/>
              </a:rPr>
              <a:t>) </a:t>
            </a:r>
            <a:r>
              <a:rPr lang="en-GB" sz="3200" dirty="0"/>
              <a:t>{ 						</a:t>
            </a:r>
            <a:r>
              <a:rPr lang="en-GB" sz="3200" dirty="0" err="1"/>
              <a:t>System.out.println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98C379"/>
                </a:solidFill>
                <a:effectLst/>
              </a:rPr>
              <a:t>"Hello World!"</a:t>
            </a:r>
            <a:r>
              <a:rPr lang="en-GB" sz="3200" dirty="0"/>
              <a:t>); </a:t>
            </a:r>
          </a:p>
          <a:p>
            <a:r>
              <a:rPr lang="en-GB" sz="3200" dirty="0"/>
              <a:t>	} </a:t>
            </a:r>
          </a:p>
          <a:p>
            <a:r>
              <a:rPr lang="en-GB" sz="3200" dirty="0"/>
              <a:t>}</a:t>
            </a:r>
            <a:endParaRPr lang="cs-CZ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EAC121-80C7-A388-39CE-2EA1E979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8221"/>
            <a:ext cx="10515600" cy="188874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678DD"/>
                </a:solidFill>
              </a:rPr>
              <a:t>class</a:t>
            </a:r>
            <a:r>
              <a:rPr lang="en-GB" dirty="0"/>
              <a:t> </a:t>
            </a:r>
            <a:r>
              <a:rPr lang="en-GB" dirty="0">
                <a:solidFill>
                  <a:srgbClr val="E6C07B"/>
                </a:solidFill>
              </a:rPr>
              <a:t>Main </a:t>
            </a:r>
            <a:r>
              <a:rPr lang="en-GB" dirty="0"/>
              <a:t>–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třídy</a:t>
            </a:r>
            <a:r>
              <a:rPr lang="en-GB" dirty="0"/>
              <a:t> – </a:t>
            </a:r>
            <a:r>
              <a:rPr lang="en-GB" dirty="0" err="1"/>
              <a:t>koresponduje</a:t>
            </a:r>
            <a:r>
              <a:rPr lang="en-GB" dirty="0"/>
              <a:t> s </a:t>
            </a:r>
            <a:r>
              <a:rPr lang="en-GB" dirty="0" err="1"/>
              <a:t>názvem</a:t>
            </a:r>
            <a:r>
              <a:rPr lang="en-GB" dirty="0"/>
              <a:t> </a:t>
            </a:r>
            <a:r>
              <a:rPr lang="en-GB" dirty="0" err="1"/>
              <a:t>souboru</a:t>
            </a:r>
            <a:r>
              <a:rPr lang="en-GB" dirty="0"/>
              <a:t>.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třídy</a:t>
            </a:r>
            <a:r>
              <a:rPr lang="en-GB" dirty="0"/>
              <a:t> </a:t>
            </a:r>
            <a:r>
              <a:rPr lang="en-GB" dirty="0" err="1"/>
              <a:t>vždy</a:t>
            </a:r>
            <a:r>
              <a:rPr lang="en-GB" dirty="0"/>
              <a:t> </a:t>
            </a:r>
            <a:r>
              <a:rPr lang="en-GB" dirty="0" err="1"/>
              <a:t>začíná</a:t>
            </a:r>
            <a:r>
              <a:rPr lang="en-GB" dirty="0"/>
              <a:t> </a:t>
            </a:r>
            <a:r>
              <a:rPr lang="en-GB" dirty="0" err="1"/>
              <a:t>velkým</a:t>
            </a:r>
            <a:r>
              <a:rPr lang="en-GB" dirty="0"/>
              <a:t> </a:t>
            </a:r>
            <a:r>
              <a:rPr lang="en-GB" dirty="0" err="1"/>
              <a:t>písmenem</a:t>
            </a:r>
            <a:r>
              <a:rPr lang="en-GB" dirty="0"/>
              <a:t>.</a:t>
            </a:r>
            <a:endParaRPr lang="en-GB" dirty="0">
              <a:solidFill>
                <a:srgbClr val="61AEEE"/>
              </a:solidFill>
            </a:endParaRPr>
          </a:p>
          <a:p>
            <a:r>
              <a:rPr lang="en-GB" dirty="0">
                <a:solidFill>
                  <a:srgbClr val="61AEEE"/>
                </a:solidFill>
              </a:rPr>
              <a:t>main</a:t>
            </a:r>
            <a:r>
              <a:rPr lang="en-GB" dirty="0"/>
              <a:t>()</a:t>
            </a:r>
            <a:r>
              <a:rPr lang="en-GB" dirty="0">
                <a:solidFill>
                  <a:srgbClr val="61AEEE"/>
                </a:solidFill>
              </a:rPr>
              <a:t> </a:t>
            </a:r>
            <a:r>
              <a:rPr lang="cs-CZ" dirty="0"/>
              <a:t>– první metoda, která se zavolá v programu</a:t>
            </a:r>
          </a:p>
          <a:p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>
                <a:solidFill>
                  <a:srgbClr val="98C379"/>
                </a:solidFill>
              </a:rPr>
              <a:t>"Hello World!"</a:t>
            </a:r>
            <a:r>
              <a:rPr lang="en-GB" dirty="0"/>
              <a:t>) – </a:t>
            </a:r>
            <a:r>
              <a:rPr lang="en-GB" dirty="0" err="1"/>
              <a:t>výstup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do </a:t>
            </a:r>
            <a:r>
              <a:rPr lang="en-GB" dirty="0" err="1"/>
              <a:t>konzole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05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Výstup do konzole - JavaScript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4E276-9683-39A0-684C-9BB0FA790D77}"/>
              </a:ext>
            </a:extLst>
          </p:cNvPr>
          <p:cNvSpPr txBox="1"/>
          <p:nvPr/>
        </p:nvSpPr>
        <p:spPr>
          <a:xfrm>
            <a:off x="3615558" y="2844225"/>
            <a:ext cx="4960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console.log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98C379"/>
                </a:solidFill>
                <a:effectLst/>
              </a:rPr>
              <a:t>"Hello World!"</a:t>
            </a:r>
            <a:r>
              <a:rPr lang="en-GB" sz="32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46995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Rozdíl mezi var v Javě a </a:t>
            </a:r>
            <a:r>
              <a:rPr lang="cs-CZ" dirty="0" err="1"/>
              <a:t>JavaScriptu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708B1D-891D-575A-ABDC-273E048B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</a:rPr>
              <a:t>V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</a:rPr>
              <a:t>JavaScriptu</a:t>
            </a:r>
            <a:r>
              <a:rPr lang="cs-CZ" b="0" i="0" u="none" strike="noStrike" dirty="0">
                <a:solidFill>
                  <a:srgbClr val="000000"/>
                </a:solidFill>
                <a:effectLst/>
              </a:rPr>
              <a:t> se jedná o globální proměnnou</a:t>
            </a:r>
          </a:p>
          <a:p>
            <a:r>
              <a:rPr lang="cs-CZ" dirty="0">
                <a:solidFill>
                  <a:srgbClr val="000000"/>
                </a:solidFill>
              </a:rPr>
              <a:t>V Javě se jedná o lokální proměnnou, která musí být definována. Může se objevovat jenom ve </a:t>
            </a:r>
            <a:r>
              <a:rPr lang="cs-CZ" dirty="0" err="1">
                <a:solidFill>
                  <a:srgbClr val="000000"/>
                </a:solidFill>
              </a:rPr>
              <a:t>scopu</a:t>
            </a:r>
            <a:r>
              <a:rPr lang="cs-CZ" dirty="0">
                <a:solidFill>
                  <a:srgbClr val="000000"/>
                </a:solidFill>
              </a:rPr>
              <a:t> metody.</a:t>
            </a:r>
          </a:p>
          <a:p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196E6-1E73-AF46-F5C5-B57532AB8504}"/>
              </a:ext>
            </a:extLst>
          </p:cNvPr>
          <p:cNvSpPr txBox="1">
            <a:spLocks/>
          </p:cNvSpPr>
          <p:nvPr/>
        </p:nvSpPr>
        <p:spPr>
          <a:xfrm>
            <a:off x="5022631" y="3359856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/>
                </a:solidFill>
              </a:rPr>
              <a:t>var 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10;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372E90-925C-A9AE-838F-8966F5222D7F}"/>
              </a:ext>
            </a:extLst>
          </p:cNvPr>
          <p:cNvCxnSpPr/>
          <p:nvPr/>
        </p:nvCxnSpPr>
        <p:spPr>
          <a:xfrm flipH="1">
            <a:off x="5022631" y="3851118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C535A-784E-57F1-69DF-BACE0D22F2FD}"/>
              </a:ext>
            </a:extLst>
          </p:cNvPr>
          <p:cNvSpPr txBox="1"/>
          <p:nvPr/>
        </p:nvSpPr>
        <p:spPr>
          <a:xfrm>
            <a:off x="4196293" y="3852714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CADC3-04D9-3AC6-961F-6E5DF2042D7C}"/>
              </a:ext>
            </a:extLst>
          </p:cNvPr>
          <p:cNvCxnSpPr/>
          <p:nvPr/>
        </p:nvCxnSpPr>
        <p:spPr>
          <a:xfrm flipH="1">
            <a:off x="5763610" y="3845863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C15AA0-02E0-9A99-99FF-4B70B63111EC}"/>
              </a:ext>
            </a:extLst>
          </p:cNvPr>
          <p:cNvSpPr txBox="1"/>
          <p:nvPr/>
        </p:nvSpPr>
        <p:spPr>
          <a:xfrm>
            <a:off x="5697920" y="3852714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Inicializace</a:t>
            </a:r>
          </a:p>
        </p:txBody>
      </p:sp>
    </p:spTree>
    <p:extLst>
      <p:ext uri="{BB962C8B-B14F-4D97-AF65-F5344CB8AC3E}">
        <p14:creationId xmlns:p14="http://schemas.microsoft.com/office/powerpoint/2010/main" val="298953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metod v Javě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18DF7-AE90-87F1-33DE-B788F622927B}"/>
              </a:ext>
            </a:extLst>
          </p:cNvPr>
          <p:cNvSpPr txBox="1"/>
          <p:nvPr/>
        </p:nvSpPr>
        <p:spPr>
          <a:xfrm>
            <a:off x="1818290" y="155265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</a:t>
            </a:r>
            <a:r>
              <a:rPr lang="en-GB" sz="2400" dirty="0">
                <a:solidFill>
                  <a:srgbClr val="61AEEE"/>
                </a:solidFill>
              </a:rPr>
              <a:t> 	greeting</a:t>
            </a:r>
            <a:r>
              <a:rPr lang="en-GB" sz="2400" dirty="0"/>
              <a:t>();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98C379"/>
                </a:solidFill>
              </a:rPr>
              <a:t>"Hello!"</a:t>
            </a:r>
            <a:endParaRPr lang="en-GB" sz="2400" dirty="0"/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void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greeting</a:t>
            </a:r>
            <a:r>
              <a:rPr lang="en-GB" sz="2400" dirty="0"/>
              <a:t>()  {</a:t>
            </a:r>
          </a:p>
          <a:p>
            <a:r>
              <a:rPr lang="en-GB" sz="2400" dirty="0"/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"Hello!"</a:t>
            </a:r>
            <a:r>
              <a:rPr lang="en-GB" sz="2400" dirty="0"/>
              <a:t>); 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0A1D0D-FB58-1019-E79D-2103AD60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8900"/>
            <a:ext cx="10515600" cy="1888742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Metoda je část/sekce/blok kódu, který se spustí jen, když ho zavoláme. Metodu voláme pomocí jejího jména a () – </a:t>
            </a:r>
            <a:r>
              <a:rPr lang="cs-CZ" dirty="0" err="1"/>
              <a:t>nazev</a:t>
            </a:r>
            <a:r>
              <a:rPr lang="cs-CZ" dirty="0"/>
              <a:t>();</a:t>
            </a:r>
          </a:p>
          <a:p>
            <a:r>
              <a:rPr lang="cs-CZ" dirty="0"/>
              <a:t>Výhody – </a:t>
            </a:r>
            <a:r>
              <a:rPr lang="cs-CZ" dirty="0" err="1"/>
              <a:t>znovupoužitelnost</a:t>
            </a:r>
            <a:r>
              <a:rPr lang="cs-CZ" dirty="0"/>
              <a:t>, lepší organizace kódu</a:t>
            </a:r>
          </a:p>
          <a:p>
            <a:r>
              <a:rPr lang="cs-CZ" dirty="0"/>
              <a:t>Znaky // značí jednořádkový komentář, text za // program nezpracovává, slouží pro krátké poznámky</a:t>
            </a:r>
          </a:p>
        </p:txBody>
      </p:sp>
    </p:spTree>
    <p:extLst>
      <p:ext uri="{BB962C8B-B14F-4D97-AF65-F5344CB8AC3E}">
        <p14:creationId xmlns:p14="http://schemas.microsoft.com/office/powerpoint/2010/main" val="371593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Metody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</a:t>
            </a:r>
            <a:r>
              <a:rPr lang="en-GB" sz="2400" dirty="0">
                <a:solidFill>
                  <a:srgbClr val="61AEEE"/>
                </a:solidFill>
              </a:rPr>
              <a:t> 	greeting</a:t>
            </a:r>
            <a:r>
              <a:rPr lang="en-GB" sz="2400" dirty="0"/>
              <a:t>();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98C379"/>
                </a:solidFill>
              </a:rPr>
              <a:t>"Hello!"</a:t>
            </a:r>
            <a:endParaRPr lang="en-GB" sz="2400" dirty="0"/>
          </a:p>
          <a:p>
            <a:r>
              <a:rPr lang="en-GB" sz="2400" dirty="0"/>
              <a:t>		</a:t>
            </a:r>
            <a:r>
              <a:rPr lang="en-GB" sz="2400" dirty="0">
                <a:solidFill>
                  <a:srgbClr val="61AEEE"/>
                </a:solidFill>
              </a:rPr>
              <a:t>greeting</a:t>
            </a:r>
            <a:r>
              <a:rPr lang="en-GB" sz="2400" dirty="0"/>
              <a:t>();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98C379"/>
                </a:solidFill>
              </a:rPr>
              <a:t>"Hello!"</a:t>
            </a:r>
            <a:endParaRPr lang="en-GB" sz="2400" dirty="0"/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void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greeting</a:t>
            </a:r>
            <a:r>
              <a:rPr lang="en-GB" sz="2400" dirty="0"/>
              <a:t>()  {</a:t>
            </a:r>
          </a:p>
          <a:p>
            <a:r>
              <a:rPr lang="en-GB" sz="2400" dirty="0"/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"Hello!"</a:t>
            </a:r>
            <a:r>
              <a:rPr lang="en-GB" sz="2400" dirty="0"/>
              <a:t>); 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85AC7-06B2-D7D0-45BF-9326FF5E9735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79381-25E2-CED5-BC73-67064E92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9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Argumenty a parametry metody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</a:t>
            </a:r>
            <a:r>
              <a:rPr lang="en-GB" sz="2400" dirty="0">
                <a:solidFill>
                  <a:srgbClr val="61AEEE"/>
                </a:solidFill>
              </a:rPr>
              <a:t> 	greeting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"John"</a:t>
            </a:r>
            <a:r>
              <a:rPr lang="en-GB" sz="2400" dirty="0"/>
              <a:t>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98C379"/>
                </a:solidFill>
              </a:rPr>
              <a:t>"Hello John"</a:t>
            </a:r>
            <a:endParaRPr lang="en-GB" sz="2400" dirty="0"/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void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greeting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String name</a:t>
            </a:r>
            <a:r>
              <a:rPr lang="en-GB" sz="2400" dirty="0"/>
              <a:t>)  {</a:t>
            </a:r>
          </a:p>
          <a:p>
            <a:r>
              <a:rPr lang="en-GB" sz="2400" dirty="0"/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"Hello " </a:t>
            </a:r>
            <a:r>
              <a:rPr lang="en-GB" sz="2400" dirty="0"/>
              <a:t>+</a:t>
            </a:r>
            <a:r>
              <a:rPr lang="en-GB" sz="2400" dirty="0">
                <a:solidFill>
                  <a:srgbClr val="98C379"/>
                </a:solidFill>
              </a:rPr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GB" sz="2400" dirty="0"/>
              <a:t>); 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8900"/>
            <a:ext cx="10515600" cy="188874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Každá metoda může obsahovat argumenty a parametry</a:t>
            </a:r>
          </a:p>
          <a:p>
            <a:r>
              <a:rPr lang="cs-CZ" dirty="0"/>
              <a:t>Argument je hodnota, která se předává při volání metody – v našem případě </a:t>
            </a:r>
            <a:r>
              <a:rPr lang="en-GB" dirty="0">
                <a:solidFill>
                  <a:srgbClr val="98C379"/>
                </a:solidFill>
              </a:rPr>
              <a:t>"John”</a:t>
            </a:r>
          </a:p>
          <a:p>
            <a:r>
              <a:rPr lang="en-GB" dirty="0"/>
              <a:t>Tato </a:t>
            </a:r>
            <a:r>
              <a:rPr lang="en-GB" dirty="0" err="1"/>
              <a:t>hodnota</a:t>
            </a:r>
            <a:r>
              <a:rPr lang="en-GB" dirty="0"/>
              <a:t> se </a:t>
            </a:r>
            <a:r>
              <a:rPr lang="en-GB" dirty="0" err="1"/>
              <a:t>uloží</a:t>
            </a:r>
            <a:r>
              <a:rPr lang="en-GB" dirty="0"/>
              <a:t> do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name </a:t>
            </a:r>
          </a:p>
          <a:p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výpisu</a:t>
            </a:r>
            <a:r>
              <a:rPr lang="en-GB" dirty="0"/>
              <a:t> do </a:t>
            </a:r>
            <a:r>
              <a:rPr lang="en-GB" dirty="0" err="1"/>
              <a:t>konzole</a:t>
            </a:r>
            <a:r>
              <a:rPr lang="en-GB" dirty="0"/>
              <a:t> se </a:t>
            </a:r>
            <a:r>
              <a:rPr lang="en-GB" dirty="0" err="1"/>
              <a:t>pomocí</a:t>
            </a:r>
            <a:r>
              <a:rPr lang="en-GB" dirty="0"/>
              <a:t> + </a:t>
            </a:r>
            <a:r>
              <a:rPr lang="en-GB" dirty="0" err="1"/>
              <a:t>spojí</a:t>
            </a:r>
            <a:r>
              <a:rPr lang="en-GB" dirty="0"/>
              <a:t> </a:t>
            </a:r>
            <a:r>
              <a:rPr lang="en-GB" dirty="0" err="1"/>
              <a:t>řetězec</a:t>
            </a:r>
            <a:r>
              <a:rPr lang="en-GB" dirty="0"/>
              <a:t> </a:t>
            </a:r>
            <a:r>
              <a:rPr lang="en-GB" dirty="0">
                <a:solidFill>
                  <a:srgbClr val="98C379"/>
                </a:solidFill>
              </a:rPr>
              <a:t>"Hello " </a:t>
            </a:r>
            <a:r>
              <a:rPr lang="en-GB" dirty="0"/>
              <a:t>s </a:t>
            </a:r>
            <a:r>
              <a:rPr lang="en-GB" dirty="0" err="1"/>
              <a:t>parametrem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r>
              <a:rPr lang="en-GB" dirty="0"/>
              <a:t>V </a:t>
            </a:r>
            <a:r>
              <a:rPr lang="en-GB" dirty="0" err="1"/>
              <a:t>konzoli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výstupu</a:t>
            </a:r>
            <a:r>
              <a:rPr lang="en-GB" dirty="0"/>
              <a:t> se </a:t>
            </a:r>
            <a:r>
              <a:rPr lang="en-GB" dirty="0" err="1"/>
              <a:t>pak</a:t>
            </a:r>
            <a:r>
              <a:rPr lang="en-GB" dirty="0"/>
              <a:t> </a:t>
            </a:r>
            <a:r>
              <a:rPr lang="en-GB" dirty="0" err="1"/>
              <a:t>objeví</a:t>
            </a:r>
            <a:r>
              <a:rPr lang="en-GB" dirty="0"/>
              <a:t> </a:t>
            </a:r>
            <a:r>
              <a:rPr lang="en-GB" dirty="0">
                <a:solidFill>
                  <a:srgbClr val="98C379"/>
                </a:solidFill>
              </a:rPr>
              <a:t>"Hello John"</a:t>
            </a:r>
            <a:endParaRPr lang="en-GB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EA598-9CA8-E00B-A5D1-03F63F74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Návratový typ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	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1, 5</a:t>
            </a:r>
            <a:r>
              <a:rPr lang="en-GB" sz="2400" dirty="0"/>
              <a:t>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6	  	</a:t>
            </a:r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void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sz="2400" dirty="0"/>
              <a:t>)  {</a:t>
            </a:r>
          </a:p>
          <a:p>
            <a:r>
              <a:rPr lang="en-GB" sz="2400" dirty="0"/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(a + b); 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4938900"/>
            <a:ext cx="10712669" cy="1888742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C678DD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rgbClr val="C678DD"/>
                </a:solidFill>
              </a:rPr>
              <a:t>void</a:t>
            </a:r>
            <a:r>
              <a:rPr lang="en-GB" dirty="0"/>
              <a:t> </a:t>
            </a:r>
            <a:r>
              <a:rPr lang="en-GB" dirty="0">
                <a:solidFill>
                  <a:srgbClr val="61AEEE"/>
                </a:solidFill>
              </a:rPr>
              <a:t>sum</a:t>
            </a:r>
            <a:r>
              <a:rPr lang="en-GB" dirty="0"/>
              <a:t>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dirty="0"/>
              <a:t>) – v </a:t>
            </a:r>
            <a:r>
              <a:rPr lang="en-GB" dirty="0" err="1"/>
              <a:t>tomto</a:t>
            </a:r>
            <a:r>
              <a:rPr lang="en-GB" dirty="0"/>
              <a:t> </a:t>
            </a:r>
            <a:r>
              <a:rPr lang="en-GB" dirty="0" err="1"/>
              <a:t>případě</a:t>
            </a:r>
            <a:r>
              <a:rPr lang="en-GB" dirty="0"/>
              <a:t> </a:t>
            </a:r>
            <a:r>
              <a:rPr lang="en-GB" dirty="0" err="1"/>
              <a:t>má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>
                <a:solidFill>
                  <a:srgbClr val="61AEEE"/>
                </a:solidFill>
              </a:rPr>
              <a:t>sum</a:t>
            </a:r>
            <a:r>
              <a:rPr lang="en-GB" dirty="0"/>
              <a:t>,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parametry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 a, int b </a:t>
            </a:r>
            <a:r>
              <a:rPr lang="en-GB" dirty="0"/>
              <a:t>(</a:t>
            </a:r>
            <a:r>
              <a:rPr lang="en-GB" dirty="0" err="1"/>
              <a:t>vícero</a:t>
            </a:r>
            <a:r>
              <a:rPr lang="en-GB" dirty="0"/>
              <a:t> </a:t>
            </a:r>
            <a:r>
              <a:rPr lang="en-GB" dirty="0" err="1"/>
              <a:t>parametrů</a:t>
            </a:r>
            <a:r>
              <a:rPr lang="en-GB" dirty="0"/>
              <a:t> je </a:t>
            </a:r>
            <a:r>
              <a:rPr lang="en-GB" dirty="0" err="1"/>
              <a:t>odděleno</a:t>
            </a:r>
            <a:r>
              <a:rPr lang="en-GB" dirty="0"/>
              <a:t> </a:t>
            </a:r>
            <a:r>
              <a:rPr lang="en-GB" dirty="0" err="1"/>
              <a:t>čárkou</a:t>
            </a:r>
            <a:r>
              <a:rPr lang="en-GB" dirty="0"/>
              <a:t> , ) a </a:t>
            </a:r>
            <a:r>
              <a:rPr lang="en-GB" dirty="0" err="1"/>
              <a:t>její</a:t>
            </a:r>
            <a:r>
              <a:rPr lang="en-GB" dirty="0"/>
              <a:t> </a:t>
            </a:r>
            <a:r>
              <a:rPr lang="en-GB" dirty="0" err="1"/>
              <a:t>návratový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je </a:t>
            </a:r>
            <a:r>
              <a:rPr lang="en-GB" dirty="0">
                <a:solidFill>
                  <a:srgbClr val="C678DD"/>
                </a:solidFill>
              </a:rPr>
              <a:t>void </a:t>
            </a:r>
            <a:r>
              <a:rPr lang="en-GB" dirty="0"/>
              <a:t>– void </a:t>
            </a:r>
            <a:r>
              <a:rPr lang="en-GB" dirty="0" err="1"/>
              <a:t>značí</a:t>
            </a:r>
            <a:r>
              <a:rPr lang="en-GB" dirty="0"/>
              <a:t>,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daná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nevrací</a:t>
            </a:r>
            <a:r>
              <a:rPr lang="en-GB" dirty="0"/>
              <a:t> </a:t>
            </a:r>
            <a:r>
              <a:rPr lang="en-GB" dirty="0" err="1"/>
              <a:t>žádnou</a:t>
            </a:r>
            <a:r>
              <a:rPr lang="en-GB" dirty="0"/>
              <a:t> </a:t>
            </a:r>
            <a:r>
              <a:rPr lang="en-GB" dirty="0" err="1"/>
              <a:t>hodnotu</a:t>
            </a:r>
            <a:r>
              <a:rPr lang="en-GB" dirty="0"/>
              <a:t> do </a:t>
            </a:r>
            <a:r>
              <a:rPr lang="en-GB" dirty="0" err="1"/>
              <a:t>původu</a:t>
            </a:r>
            <a:r>
              <a:rPr lang="en-GB" dirty="0"/>
              <a:t> </a:t>
            </a:r>
            <a:r>
              <a:rPr lang="en-GB" dirty="0" err="1"/>
              <a:t>svého</a:t>
            </a:r>
            <a:r>
              <a:rPr lang="en-GB" dirty="0"/>
              <a:t> </a:t>
            </a:r>
            <a:r>
              <a:rPr lang="en-GB" dirty="0" err="1"/>
              <a:t>volání</a:t>
            </a:r>
            <a:r>
              <a:rPr lang="en-GB" dirty="0"/>
              <a:t>.</a:t>
            </a:r>
          </a:p>
          <a:p>
            <a:r>
              <a:rPr lang="en-GB" dirty="0"/>
              <a:t>Pro </a:t>
            </a:r>
            <a:r>
              <a:rPr lang="en-GB" dirty="0" err="1"/>
              <a:t>náš</a:t>
            </a:r>
            <a:r>
              <a:rPr lang="en-GB" dirty="0"/>
              <a:t> </a:t>
            </a:r>
            <a:r>
              <a:rPr lang="en-GB" dirty="0" err="1"/>
              <a:t>případ</a:t>
            </a:r>
            <a:r>
              <a:rPr lang="en-GB" dirty="0"/>
              <a:t> </a:t>
            </a:r>
            <a:r>
              <a:rPr lang="en-GB" dirty="0" err="1"/>
              <a:t>vezme</a:t>
            </a:r>
            <a:r>
              <a:rPr lang="en-GB" dirty="0"/>
              <a:t> </a:t>
            </a:r>
            <a:r>
              <a:rPr lang="en-GB" dirty="0" err="1"/>
              <a:t>jen</a:t>
            </a:r>
            <a:r>
              <a:rPr lang="en-GB" dirty="0"/>
              <a:t> </a:t>
            </a:r>
            <a:r>
              <a:rPr lang="en-GB" dirty="0" err="1"/>
              <a:t>parametry</a:t>
            </a:r>
            <a:r>
              <a:rPr lang="en-GB" dirty="0"/>
              <a:t> a: 1, b: 5 a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součet</a:t>
            </a:r>
            <a:r>
              <a:rPr lang="en-GB" dirty="0"/>
              <a:t> </a:t>
            </a:r>
            <a:r>
              <a:rPr lang="en-GB" dirty="0" err="1"/>
              <a:t>vypíše</a:t>
            </a:r>
            <a:r>
              <a:rPr lang="en-GB" dirty="0"/>
              <a:t> do </a:t>
            </a:r>
            <a:r>
              <a:rPr lang="en-GB" dirty="0" err="1"/>
              <a:t>konzole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2BA66-1B0F-7C9E-DC63-4EE99FA1FDD3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9CCDF-683C-8F11-C5C7-3A19FDE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Návratový typ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	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1, 5</a:t>
            </a:r>
            <a:r>
              <a:rPr lang="en-GB" sz="2400" dirty="0"/>
              <a:t>); //Do </a:t>
            </a:r>
            <a:r>
              <a:rPr lang="en-GB" sz="2400" dirty="0" err="1"/>
              <a:t>konzole</a:t>
            </a:r>
            <a:r>
              <a:rPr lang="en-GB" sz="2400" dirty="0"/>
              <a:t> se </a:t>
            </a:r>
            <a:r>
              <a:rPr lang="en-GB" sz="2400" dirty="0" err="1"/>
              <a:t>vypíše</a:t>
            </a:r>
            <a:r>
              <a:rPr lang="en-GB" sz="2400" dirty="0"/>
              <a:t> 6	  	</a:t>
            </a:r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void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sz="2400" dirty="0"/>
              <a:t>)  {</a:t>
            </a:r>
          </a:p>
          <a:p>
            <a:r>
              <a:rPr lang="en-GB" sz="2400" dirty="0"/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(a + b); 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4938900"/>
            <a:ext cx="10712669" cy="1888742"/>
          </a:xfrm>
        </p:spPr>
        <p:txBody>
          <a:bodyPr>
            <a:normAutofit/>
          </a:bodyPr>
          <a:lstStyle/>
          <a:p>
            <a:r>
              <a:rPr lang="en-GB" dirty="0" err="1"/>
              <a:t>Místo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 </a:t>
            </a:r>
            <a:r>
              <a:rPr lang="en-GB" dirty="0">
                <a:solidFill>
                  <a:srgbClr val="C678DD"/>
                </a:solidFill>
              </a:rPr>
              <a:t>void</a:t>
            </a:r>
            <a:r>
              <a:rPr lang="en-GB" dirty="0"/>
              <a:t>, ale </a:t>
            </a:r>
            <a:r>
              <a:rPr lang="en-GB" dirty="0" err="1"/>
              <a:t>lze</a:t>
            </a:r>
            <a:r>
              <a:rPr lang="en-GB" dirty="0"/>
              <a:t> </a:t>
            </a:r>
            <a:r>
              <a:rPr lang="en-GB" dirty="0" err="1"/>
              <a:t>použít</a:t>
            </a:r>
            <a:r>
              <a:rPr lang="en-GB" dirty="0"/>
              <a:t> </a:t>
            </a:r>
            <a:r>
              <a:rPr lang="en-GB" dirty="0" err="1"/>
              <a:t>jakýkoliv</a:t>
            </a:r>
            <a:r>
              <a:rPr lang="en-GB" dirty="0"/>
              <a:t> </a:t>
            </a:r>
            <a:r>
              <a:rPr lang="en-GB" dirty="0" err="1"/>
              <a:t>datový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– int, String, pole, </a:t>
            </a:r>
            <a:r>
              <a:rPr lang="en-GB" dirty="0" err="1"/>
              <a:t>třídu</a:t>
            </a:r>
            <a:r>
              <a:rPr lang="en-GB" dirty="0"/>
              <a:t>...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FF491-7A82-AD52-492B-DC60847E745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99CAF-7941-A188-27A2-8EBDDA9A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Návratový typ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	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1, 5</a:t>
            </a:r>
            <a:r>
              <a:rPr lang="en-GB" sz="2400" dirty="0"/>
              <a:t>); //</a:t>
            </a:r>
            <a:r>
              <a:rPr lang="en-GB" sz="2400" dirty="0" err="1">
                <a:solidFill>
                  <a:srgbClr val="FF0000"/>
                </a:solidFill>
              </a:rPr>
              <a:t>Číslo</a:t>
            </a:r>
            <a:r>
              <a:rPr lang="en-GB" sz="2400" dirty="0">
                <a:solidFill>
                  <a:srgbClr val="FF0000"/>
                </a:solidFill>
              </a:rPr>
              <a:t> 6 se </a:t>
            </a:r>
            <a:r>
              <a:rPr lang="en-GB" sz="2400" dirty="0" err="1">
                <a:solidFill>
                  <a:srgbClr val="FF0000"/>
                </a:solidFill>
              </a:rPr>
              <a:t>vrátí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sem</a:t>
            </a:r>
            <a:r>
              <a:rPr lang="en-GB" sz="2400" dirty="0"/>
              <a:t>	  	</a:t>
            </a:r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int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sz="2400" dirty="0"/>
              <a:t>)  {</a:t>
            </a:r>
          </a:p>
          <a:p>
            <a:r>
              <a:rPr lang="en-GB" sz="2400" dirty="0"/>
              <a:t>		</a:t>
            </a:r>
            <a:r>
              <a:rPr lang="en-GB" sz="2400" dirty="0">
                <a:solidFill>
                  <a:srgbClr val="FF0000"/>
                </a:solidFill>
              </a:rPr>
              <a:t>return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2400" dirty="0"/>
              <a:t> +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GB" sz="2400" dirty="0"/>
              <a:t>;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4938900"/>
            <a:ext cx="10712669" cy="1888742"/>
          </a:xfrm>
        </p:spPr>
        <p:txBody>
          <a:bodyPr>
            <a:normAutofit/>
          </a:bodyPr>
          <a:lstStyle/>
          <a:p>
            <a:r>
              <a:rPr lang="en-GB" dirty="0" err="1"/>
              <a:t>Když</a:t>
            </a:r>
            <a:r>
              <a:rPr lang="en-GB" dirty="0"/>
              <a:t> </a:t>
            </a:r>
            <a:r>
              <a:rPr lang="en-GB" dirty="0" err="1"/>
              <a:t>místo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 </a:t>
            </a:r>
            <a:r>
              <a:rPr lang="en-GB" dirty="0">
                <a:solidFill>
                  <a:srgbClr val="C678DD"/>
                </a:solidFill>
              </a:rPr>
              <a:t>void</a:t>
            </a:r>
            <a:r>
              <a:rPr lang="en-GB" dirty="0"/>
              <a:t>, </a:t>
            </a:r>
            <a:r>
              <a:rPr lang="en-GB" dirty="0" err="1"/>
              <a:t>napíšeme</a:t>
            </a:r>
            <a:r>
              <a:rPr lang="en-GB" dirty="0"/>
              <a:t> </a:t>
            </a:r>
            <a:r>
              <a:rPr lang="en-GB" dirty="0" err="1"/>
              <a:t>slovo</a:t>
            </a:r>
            <a:r>
              <a:rPr lang="en-GB" dirty="0"/>
              <a:t> </a:t>
            </a:r>
            <a:r>
              <a:rPr lang="en-GB" dirty="0">
                <a:solidFill>
                  <a:srgbClr val="C678DD"/>
                </a:solidFill>
              </a:rPr>
              <a:t>int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vracet</a:t>
            </a:r>
            <a:r>
              <a:rPr lang="en-GB" dirty="0"/>
              <a:t> do </a:t>
            </a:r>
            <a:r>
              <a:rPr lang="en-GB" dirty="0" err="1"/>
              <a:t>původu</a:t>
            </a:r>
            <a:r>
              <a:rPr lang="en-GB" dirty="0"/>
              <a:t> </a:t>
            </a:r>
            <a:r>
              <a:rPr lang="en-GB" dirty="0" err="1"/>
              <a:t>svého</a:t>
            </a:r>
            <a:r>
              <a:rPr lang="en-GB" dirty="0"/>
              <a:t> </a:t>
            </a:r>
            <a:r>
              <a:rPr lang="en-GB" dirty="0" err="1"/>
              <a:t>volání</a:t>
            </a:r>
            <a:r>
              <a:rPr lang="en-GB" dirty="0"/>
              <a:t> </a:t>
            </a:r>
            <a:r>
              <a:rPr lang="en-GB" dirty="0" err="1"/>
              <a:t>celé</a:t>
            </a:r>
            <a:r>
              <a:rPr lang="en-GB" dirty="0"/>
              <a:t> </a:t>
            </a:r>
            <a:r>
              <a:rPr lang="en-GB" dirty="0" err="1"/>
              <a:t>číslo</a:t>
            </a:r>
            <a:endParaRPr lang="en-GB" dirty="0"/>
          </a:p>
          <a:p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return </a:t>
            </a:r>
            <a:r>
              <a:rPr lang="en-GB" dirty="0" err="1"/>
              <a:t>vrátí</a:t>
            </a:r>
            <a:r>
              <a:rPr lang="en-GB" dirty="0"/>
              <a:t> </a:t>
            </a:r>
            <a:r>
              <a:rPr lang="en-GB" dirty="0" err="1"/>
              <a:t>přímo</a:t>
            </a:r>
            <a:r>
              <a:rPr lang="en-GB" dirty="0"/>
              <a:t> </a:t>
            </a:r>
            <a:r>
              <a:rPr lang="en-GB" dirty="0" err="1"/>
              <a:t>nějakou</a:t>
            </a:r>
            <a:r>
              <a:rPr lang="en-GB" dirty="0"/>
              <a:t> </a:t>
            </a:r>
            <a:r>
              <a:rPr lang="en-GB" dirty="0" err="1"/>
              <a:t>hodnotu</a:t>
            </a:r>
            <a:r>
              <a:rPr lang="en-GB" dirty="0"/>
              <a:t>, v </a:t>
            </a:r>
            <a:r>
              <a:rPr lang="en-GB" dirty="0" err="1"/>
              <a:t>tomto</a:t>
            </a:r>
            <a:r>
              <a:rPr lang="en-GB" dirty="0"/>
              <a:t> </a:t>
            </a:r>
            <a:r>
              <a:rPr lang="en-GB" dirty="0" err="1"/>
              <a:t>případě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	a</a:t>
            </a:r>
            <a:r>
              <a:rPr lang="en-GB" dirty="0"/>
              <a:t> +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GB" dirty="0"/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13C4B-549A-495D-314D-2B062597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8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Návratový typ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557048" y="1552650"/>
            <a:ext cx="117768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 </a:t>
            </a:r>
            <a:r>
              <a:rPr lang="en-GB" sz="2400" dirty="0"/>
              <a:t>{ </a:t>
            </a:r>
          </a:p>
          <a:p>
            <a:r>
              <a:rPr lang="en-GB" sz="24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400" dirty="0">
                <a:effectLst/>
              </a:rPr>
              <a:t>(String[] </a:t>
            </a:r>
            <a:r>
              <a:rPr lang="en-GB" sz="2400" dirty="0" err="1">
                <a:effectLst/>
              </a:rPr>
              <a:t>args</a:t>
            </a:r>
            <a:r>
              <a:rPr lang="en-GB" sz="2400" dirty="0">
                <a:effectLst/>
              </a:rPr>
              <a:t>) </a:t>
            </a:r>
            <a:r>
              <a:rPr lang="en-GB" sz="2400" dirty="0"/>
              <a:t>{ 								int </a:t>
            </a:r>
            <a:r>
              <a:rPr lang="en-GB" sz="2400" dirty="0" err="1">
                <a:solidFill>
                  <a:schemeClr val="accent2"/>
                </a:solidFill>
              </a:rPr>
              <a:t>i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1, 5</a:t>
            </a:r>
            <a:r>
              <a:rPr lang="en-GB" sz="2400" dirty="0"/>
              <a:t>); //</a:t>
            </a:r>
            <a:r>
              <a:rPr lang="en-GB" sz="2400" dirty="0" err="1">
                <a:solidFill>
                  <a:srgbClr val="FF0000"/>
                </a:solidFill>
              </a:rPr>
              <a:t>Číslo</a:t>
            </a:r>
            <a:r>
              <a:rPr lang="en-GB" sz="2400" dirty="0">
                <a:solidFill>
                  <a:srgbClr val="FF0000"/>
                </a:solidFill>
              </a:rPr>
              <a:t> 6 se </a:t>
            </a:r>
            <a:r>
              <a:rPr lang="en-GB" sz="2400" dirty="0" err="1">
                <a:solidFill>
                  <a:srgbClr val="FF0000"/>
                </a:solidFill>
              </a:rPr>
              <a:t>vrátí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sem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98C379"/>
                </a:solidFill>
              </a:rPr>
              <a:t>2, 5</a:t>
            </a:r>
            <a:r>
              <a:rPr lang="en-GB" sz="2400" dirty="0"/>
              <a:t>)); //</a:t>
            </a:r>
            <a:r>
              <a:rPr lang="en-GB" sz="2400" dirty="0" err="1">
                <a:solidFill>
                  <a:srgbClr val="FF0000"/>
                </a:solidFill>
              </a:rPr>
              <a:t>Číslo</a:t>
            </a:r>
            <a:r>
              <a:rPr lang="en-GB" sz="2400" dirty="0">
                <a:solidFill>
                  <a:srgbClr val="FF0000"/>
                </a:solidFill>
              </a:rPr>
              <a:t> 7 se </a:t>
            </a:r>
            <a:r>
              <a:rPr lang="en-GB" sz="2400" dirty="0" err="1">
                <a:solidFill>
                  <a:srgbClr val="FF0000"/>
                </a:solidFill>
              </a:rPr>
              <a:t>vrátí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sem</a:t>
            </a:r>
            <a:r>
              <a:rPr lang="en-GB" sz="2400" dirty="0">
                <a:solidFill>
                  <a:srgbClr val="FF0000"/>
                </a:solidFill>
              </a:rPr>
              <a:t> a </a:t>
            </a:r>
            <a:r>
              <a:rPr lang="en-GB" sz="2400" dirty="0" err="1">
                <a:solidFill>
                  <a:srgbClr val="FF0000"/>
                </a:solidFill>
              </a:rPr>
              <a:t>rovnou</a:t>
            </a:r>
            <a:r>
              <a:rPr lang="en-GB" sz="2400" dirty="0">
                <a:solidFill>
                  <a:srgbClr val="FF0000"/>
                </a:solidFill>
              </a:rPr>
              <a:t> se </a:t>
            </a:r>
            <a:r>
              <a:rPr lang="en-GB" sz="2400" dirty="0" err="1">
                <a:solidFill>
                  <a:srgbClr val="FF0000"/>
                </a:solidFill>
              </a:rPr>
              <a:t>vypíše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		</a:t>
            </a:r>
            <a:r>
              <a:rPr lang="en-GB" sz="2400" dirty="0" err="1"/>
              <a:t>System.out.println</a:t>
            </a:r>
            <a:r>
              <a:rPr lang="en-GB" sz="2400" dirty="0"/>
              <a:t>(</a:t>
            </a:r>
            <a:r>
              <a:rPr lang="en-GB" sz="2400" dirty="0" err="1">
                <a:solidFill>
                  <a:schemeClr val="accent2"/>
                </a:solidFill>
              </a:rPr>
              <a:t>i</a:t>
            </a:r>
            <a:r>
              <a:rPr lang="en-GB" sz="2400" dirty="0"/>
              <a:t>); //</a:t>
            </a:r>
            <a:r>
              <a:rPr lang="en-GB" sz="2400" dirty="0" err="1">
                <a:solidFill>
                  <a:schemeClr val="accent2"/>
                </a:solidFill>
              </a:rPr>
              <a:t>Vypíše</a:t>
            </a:r>
            <a:r>
              <a:rPr lang="en-GB" sz="2400" dirty="0">
                <a:solidFill>
                  <a:schemeClr val="accent2"/>
                </a:solidFill>
              </a:rPr>
              <a:t> se </a:t>
            </a:r>
            <a:r>
              <a:rPr lang="en-GB" sz="2400" dirty="0" err="1">
                <a:solidFill>
                  <a:schemeClr val="accent2"/>
                </a:solidFill>
              </a:rPr>
              <a:t>číslo</a:t>
            </a:r>
            <a:r>
              <a:rPr lang="en-GB" sz="2400" dirty="0">
                <a:solidFill>
                  <a:schemeClr val="accent2"/>
                </a:solidFill>
              </a:rPr>
              <a:t> 6 z </a:t>
            </a:r>
            <a:r>
              <a:rPr lang="en-GB" sz="2400" dirty="0" err="1">
                <a:solidFill>
                  <a:schemeClr val="accent2"/>
                </a:solidFill>
              </a:rPr>
              <a:t>proměnné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 err="1">
                <a:solidFill>
                  <a:schemeClr val="accent2"/>
                </a:solidFill>
              </a:rPr>
              <a:t>i</a:t>
            </a:r>
            <a:r>
              <a:rPr lang="en-GB" sz="2400" dirty="0"/>
              <a:t>	  </a:t>
            </a:r>
          </a:p>
          <a:p>
            <a:r>
              <a:rPr lang="en-GB" sz="2400" dirty="0"/>
              <a:t>	}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olidFill>
                  <a:srgbClr val="C678DD"/>
                </a:solidFill>
              </a:rPr>
              <a:t> static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678DD"/>
                </a:solidFill>
              </a:rPr>
              <a:t>int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1AEEE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sz="2400" dirty="0"/>
              <a:t>)  {</a:t>
            </a:r>
          </a:p>
          <a:p>
            <a:r>
              <a:rPr lang="en-GB" sz="2400" dirty="0"/>
              <a:t>		</a:t>
            </a:r>
            <a:r>
              <a:rPr lang="en-GB" sz="2400" dirty="0">
                <a:solidFill>
                  <a:srgbClr val="FF0000"/>
                </a:solidFill>
              </a:rPr>
              <a:t>return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2400" dirty="0"/>
              <a:t> +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GB" sz="2400" dirty="0"/>
              <a:t>;	 </a:t>
            </a:r>
          </a:p>
          <a:p>
            <a:r>
              <a:rPr lang="en-GB" sz="2400" dirty="0"/>
              <a:t>	 }</a:t>
            </a:r>
          </a:p>
          <a:p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5727693"/>
            <a:ext cx="10712669" cy="1888742"/>
          </a:xfrm>
        </p:spPr>
        <p:txBody>
          <a:bodyPr>
            <a:normAutofit/>
          </a:bodyPr>
          <a:lstStyle/>
          <a:p>
            <a:r>
              <a:rPr lang="en-GB" dirty="0" err="1"/>
              <a:t>Takto</a:t>
            </a:r>
            <a:r>
              <a:rPr lang="en-GB" dirty="0"/>
              <a:t> </a:t>
            </a:r>
            <a:r>
              <a:rPr lang="en-GB" dirty="0" err="1"/>
              <a:t>vrácenou</a:t>
            </a:r>
            <a:r>
              <a:rPr lang="en-GB" dirty="0"/>
              <a:t> </a:t>
            </a:r>
            <a:r>
              <a:rPr lang="en-GB" dirty="0" err="1"/>
              <a:t>hodnotu</a:t>
            </a:r>
            <a:r>
              <a:rPr lang="en-GB" dirty="0"/>
              <a:t> </a:t>
            </a:r>
            <a:r>
              <a:rPr lang="en-GB" dirty="0" err="1"/>
              <a:t>můžeme</a:t>
            </a:r>
            <a:r>
              <a:rPr lang="en-GB" dirty="0"/>
              <a:t> </a:t>
            </a:r>
            <a:r>
              <a:rPr lang="en-GB" dirty="0" err="1"/>
              <a:t>inicializovat</a:t>
            </a:r>
            <a:r>
              <a:rPr lang="en-GB" dirty="0"/>
              <a:t> do </a:t>
            </a:r>
            <a:r>
              <a:rPr lang="en-GB" dirty="0" err="1"/>
              <a:t>nějaké</a:t>
            </a:r>
            <a:r>
              <a:rPr lang="en-GB" dirty="0"/>
              <a:t> </a:t>
            </a:r>
            <a:r>
              <a:rPr lang="en-GB" dirty="0" err="1"/>
              <a:t>proměnné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např</a:t>
            </a:r>
            <a:r>
              <a:rPr lang="en-GB" dirty="0"/>
              <a:t>. ji </a:t>
            </a:r>
            <a:r>
              <a:rPr lang="en-GB" dirty="0" err="1"/>
              <a:t>rovnou</a:t>
            </a:r>
            <a:r>
              <a:rPr lang="en-GB" dirty="0"/>
              <a:t> </a:t>
            </a:r>
            <a:r>
              <a:rPr lang="en-GB" dirty="0" err="1"/>
              <a:t>vypsat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44960-816D-B399-861B-ED808AC3CF3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0FB01-9BEE-ABEF-BBD0-016A3C2A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Návratový typ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000" dirty="0">
                <a:effectLst/>
              </a:rPr>
              <a:t> </a:t>
            </a:r>
            <a:r>
              <a:rPr lang="en-GB" sz="2000" dirty="0"/>
              <a:t>{ </a:t>
            </a:r>
          </a:p>
          <a:p>
            <a:r>
              <a:rPr lang="en-GB" sz="20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000" dirty="0">
                <a:effectLst/>
              </a:rPr>
              <a:t>(String[] </a:t>
            </a:r>
            <a:r>
              <a:rPr lang="en-GB" sz="2000" dirty="0" err="1">
                <a:effectLst/>
              </a:rPr>
              <a:t>args</a:t>
            </a:r>
            <a:r>
              <a:rPr lang="en-GB" sz="2000" dirty="0">
                <a:effectLst/>
              </a:rPr>
              <a:t>) </a:t>
            </a:r>
            <a:r>
              <a:rPr lang="en-GB" sz="2000" dirty="0"/>
              <a:t>{ 								</a:t>
            </a:r>
            <a:r>
              <a:rPr lang="en-GB" sz="2000" dirty="0">
                <a:solidFill>
                  <a:srgbClr val="61AEEE"/>
                </a:solidFill>
              </a:rPr>
              <a:t>log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98C379"/>
                </a:solidFill>
              </a:rPr>
              <a:t>1, 5</a:t>
            </a:r>
            <a:r>
              <a:rPr lang="en-GB" sz="2000" dirty="0"/>
              <a:t>);	  	</a:t>
            </a:r>
          </a:p>
          <a:p>
            <a:r>
              <a:rPr lang="en-GB" sz="2000" dirty="0"/>
              <a:t>	}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C678DD"/>
                </a:solidFill>
              </a:rPr>
              <a:t> static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678DD"/>
                </a:solidFill>
              </a:rPr>
              <a:t>void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1AEEE"/>
                </a:solidFill>
              </a:rPr>
              <a:t>log</a:t>
            </a:r>
            <a:r>
              <a:rPr lang="en-GB" sz="2000" dirty="0"/>
              <a:t>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int a, int b</a:t>
            </a:r>
            <a:r>
              <a:rPr lang="en-GB" sz="2000" dirty="0"/>
              <a:t>)  {</a:t>
            </a:r>
          </a:p>
          <a:p>
            <a:r>
              <a:rPr lang="en-GB" sz="2000" dirty="0"/>
              <a:t>		</a:t>
            </a:r>
            <a:r>
              <a:rPr lang="en-GB" sz="2000" dirty="0" err="1"/>
              <a:t>System.out.println</a:t>
            </a:r>
            <a:r>
              <a:rPr lang="en-GB" sz="2000" dirty="0"/>
              <a:t>(a); //Do </a:t>
            </a:r>
            <a:r>
              <a:rPr lang="en-GB" sz="2000" dirty="0" err="1"/>
              <a:t>konzole</a:t>
            </a:r>
            <a:r>
              <a:rPr lang="en-GB" sz="2000" dirty="0"/>
              <a:t> se </a:t>
            </a:r>
            <a:r>
              <a:rPr lang="en-GB" sz="2000" dirty="0" err="1"/>
              <a:t>vypíše</a:t>
            </a:r>
            <a:r>
              <a:rPr lang="en-GB" sz="2000" dirty="0"/>
              <a:t> 1</a:t>
            </a:r>
          </a:p>
          <a:p>
            <a:r>
              <a:rPr lang="en-GB" sz="2000" dirty="0"/>
              <a:t>		if (a == 1) </a:t>
            </a:r>
            <a:r>
              <a:rPr lang="en-GB" sz="2000" dirty="0">
                <a:solidFill>
                  <a:srgbClr val="FF0000"/>
                </a:solidFill>
              </a:rPr>
              <a:t>return</a:t>
            </a:r>
            <a:r>
              <a:rPr lang="en-GB" sz="2000" dirty="0"/>
              <a:t>;</a:t>
            </a:r>
          </a:p>
          <a:p>
            <a:r>
              <a:rPr lang="en-GB" sz="2000" dirty="0"/>
              <a:t>		</a:t>
            </a:r>
            <a:r>
              <a:rPr lang="en-GB" sz="2000" dirty="0" err="1"/>
              <a:t>System.out.println</a:t>
            </a:r>
            <a:r>
              <a:rPr lang="en-GB" sz="2000" dirty="0"/>
              <a:t>(b); //Tato </a:t>
            </a:r>
            <a:r>
              <a:rPr lang="en-GB" sz="2000" dirty="0" err="1"/>
              <a:t>část</a:t>
            </a:r>
            <a:r>
              <a:rPr lang="en-GB" sz="2000" dirty="0"/>
              <a:t> se </a:t>
            </a:r>
            <a:r>
              <a:rPr lang="en-GB" sz="2000" dirty="0" err="1"/>
              <a:t>již</a:t>
            </a:r>
            <a:r>
              <a:rPr lang="en-GB" sz="2000" dirty="0"/>
              <a:t> </a:t>
            </a:r>
            <a:r>
              <a:rPr lang="en-GB" sz="2000" dirty="0" err="1"/>
              <a:t>nespustí</a:t>
            </a:r>
            <a:r>
              <a:rPr lang="en-GB" sz="2000" dirty="0"/>
              <a:t>	 </a:t>
            </a:r>
          </a:p>
          <a:p>
            <a:r>
              <a:rPr lang="en-GB" sz="2000" dirty="0"/>
              <a:t>	 }</a:t>
            </a:r>
          </a:p>
          <a:p>
            <a:r>
              <a:rPr lang="en-GB" sz="2000" dirty="0"/>
              <a:t>}</a:t>
            </a:r>
            <a:endParaRPr lang="cs-CZ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4938900"/>
            <a:ext cx="10712669" cy="1888742"/>
          </a:xfrm>
        </p:spPr>
        <p:txBody>
          <a:bodyPr>
            <a:normAutofit/>
          </a:bodyPr>
          <a:lstStyle/>
          <a:p>
            <a:r>
              <a:rPr lang="cs-CZ" dirty="0"/>
              <a:t>Slovo </a:t>
            </a:r>
            <a:r>
              <a:rPr lang="en-GB" dirty="0">
                <a:solidFill>
                  <a:srgbClr val="FF0000"/>
                </a:solidFill>
              </a:rPr>
              <a:t>return </a:t>
            </a:r>
            <a:r>
              <a:rPr lang="en-GB" dirty="0" err="1"/>
              <a:t>lze</a:t>
            </a:r>
            <a:r>
              <a:rPr lang="en-GB" dirty="0"/>
              <a:t> </a:t>
            </a:r>
            <a:r>
              <a:rPr lang="en-GB" dirty="0" err="1"/>
              <a:t>použít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pro </a:t>
            </a:r>
            <a:r>
              <a:rPr lang="en-GB" dirty="0" err="1"/>
              <a:t>zastavení</a:t>
            </a:r>
            <a:r>
              <a:rPr lang="en-GB" dirty="0"/>
              <a:t> </a:t>
            </a:r>
            <a:r>
              <a:rPr lang="en-GB" dirty="0" err="1"/>
              <a:t>metody</a:t>
            </a:r>
            <a:endParaRPr lang="en-GB" dirty="0"/>
          </a:p>
          <a:p>
            <a:r>
              <a:rPr lang="en-GB" dirty="0"/>
              <a:t>V </a:t>
            </a:r>
            <a:r>
              <a:rPr lang="en-GB" dirty="0" err="1"/>
              <a:t>našem</a:t>
            </a:r>
            <a:r>
              <a:rPr lang="en-GB" dirty="0"/>
              <a:t> </a:t>
            </a:r>
            <a:r>
              <a:rPr lang="en-GB" dirty="0" err="1"/>
              <a:t>případě</a:t>
            </a:r>
            <a:r>
              <a:rPr lang="en-GB" dirty="0"/>
              <a:t> </a:t>
            </a:r>
            <a:r>
              <a:rPr lang="en-GB" dirty="0" err="1"/>
              <a:t>jsme</a:t>
            </a:r>
            <a:r>
              <a:rPr lang="en-GB" dirty="0"/>
              <a:t> </a:t>
            </a:r>
            <a:r>
              <a:rPr lang="en-GB" dirty="0" err="1"/>
              <a:t>udělali</a:t>
            </a:r>
            <a:r>
              <a:rPr lang="en-GB" dirty="0"/>
              <a:t> do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podmínku</a:t>
            </a:r>
            <a:r>
              <a:rPr lang="en-GB" dirty="0"/>
              <a:t> if (a == 1) </a:t>
            </a:r>
            <a:r>
              <a:rPr lang="en-GB" dirty="0">
                <a:solidFill>
                  <a:srgbClr val="FF0000"/>
                </a:solidFill>
              </a:rPr>
              <a:t>return</a:t>
            </a:r>
            <a:r>
              <a:rPr lang="en-GB" dirty="0"/>
              <a:t>; – </a:t>
            </a:r>
            <a:r>
              <a:rPr lang="en-GB" dirty="0" err="1"/>
              <a:t>pokud</a:t>
            </a:r>
            <a:r>
              <a:rPr lang="en-GB" dirty="0"/>
              <a:t> </a:t>
            </a:r>
            <a:r>
              <a:rPr lang="en-GB" dirty="0" err="1"/>
              <a:t>parametr</a:t>
            </a:r>
            <a:r>
              <a:rPr lang="en-GB" dirty="0"/>
              <a:t> a se </a:t>
            </a:r>
            <a:r>
              <a:rPr lang="en-GB" dirty="0" err="1"/>
              <a:t>rovná</a:t>
            </a:r>
            <a:r>
              <a:rPr lang="en-GB" dirty="0"/>
              <a:t> 1,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zastav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a </a:t>
            </a:r>
            <a:r>
              <a:rPr lang="en-GB" dirty="0" err="1"/>
              <a:t>dál</a:t>
            </a:r>
            <a:r>
              <a:rPr lang="en-GB" dirty="0"/>
              <a:t> </a:t>
            </a:r>
            <a:r>
              <a:rPr lang="en-GB" dirty="0" err="1"/>
              <a:t>nepokračuj</a:t>
            </a:r>
            <a:endParaRPr lang="en-GB" dirty="0"/>
          </a:p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BCD15-FCED-A594-2177-7A302977AE1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C1245-36E8-DD91-20B8-39059EDA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Rekurze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818290" y="1552650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E6C07B"/>
                </a:solidFill>
                <a:effectLst/>
              </a:rPr>
              <a:t>Main</a:t>
            </a:r>
            <a:r>
              <a:rPr lang="en-GB" sz="2000" dirty="0">
                <a:effectLst/>
              </a:rPr>
              <a:t> </a:t>
            </a:r>
            <a:r>
              <a:rPr lang="en-GB" sz="2000" dirty="0"/>
              <a:t>{ </a:t>
            </a:r>
          </a:p>
          <a:p>
            <a:r>
              <a:rPr lang="en-GB" sz="20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C678DD"/>
                </a:solidFill>
                <a:effectLst/>
              </a:rPr>
              <a:t>void</a:t>
            </a:r>
            <a:r>
              <a:rPr lang="en-GB" sz="2000" dirty="0">
                <a:effectLst/>
              </a:rPr>
              <a:t> </a:t>
            </a:r>
            <a:r>
              <a:rPr lang="en-GB" sz="2000" dirty="0">
                <a:solidFill>
                  <a:srgbClr val="61AEEE"/>
                </a:solidFill>
                <a:effectLst/>
              </a:rPr>
              <a:t>main</a:t>
            </a:r>
            <a:r>
              <a:rPr lang="en-GB" sz="2000" dirty="0">
                <a:effectLst/>
              </a:rPr>
              <a:t>(String[] </a:t>
            </a:r>
            <a:r>
              <a:rPr lang="en-GB" sz="2000" dirty="0" err="1">
                <a:effectLst/>
              </a:rPr>
              <a:t>args</a:t>
            </a:r>
            <a:r>
              <a:rPr lang="en-GB" sz="2000" dirty="0">
                <a:effectLst/>
              </a:rPr>
              <a:t>) </a:t>
            </a:r>
            <a:r>
              <a:rPr lang="en-GB" sz="2000" dirty="0"/>
              <a:t>{ 								</a:t>
            </a:r>
            <a:r>
              <a:rPr lang="en-GB" sz="2000" dirty="0">
                <a:solidFill>
                  <a:srgbClr val="61AEEE"/>
                </a:solidFill>
              </a:rPr>
              <a:t>countdown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98C379"/>
                </a:solidFill>
              </a:rPr>
              <a:t>5</a:t>
            </a:r>
            <a:r>
              <a:rPr lang="en-GB" sz="2000" dirty="0"/>
              <a:t>);	  	</a:t>
            </a:r>
          </a:p>
          <a:p>
            <a:r>
              <a:rPr lang="en-GB" sz="2000" dirty="0"/>
              <a:t>	}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C678DD"/>
                </a:solidFill>
              </a:rPr>
              <a:t> static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678DD"/>
                </a:solidFill>
              </a:rPr>
              <a:t>void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1AEEE"/>
                </a:solidFill>
              </a:rPr>
              <a:t>countdown</a:t>
            </a:r>
            <a:r>
              <a:rPr lang="en-GB" sz="2000" dirty="0"/>
              <a:t>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int a</a:t>
            </a:r>
            <a:r>
              <a:rPr lang="en-GB" sz="2000" dirty="0"/>
              <a:t>)  {</a:t>
            </a:r>
          </a:p>
          <a:p>
            <a:r>
              <a:rPr lang="en-GB" sz="2000" dirty="0"/>
              <a:t>		</a:t>
            </a:r>
            <a:r>
              <a:rPr lang="en-GB" sz="2000" dirty="0" err="1"/>
              <a:t>System.out.println</a:t>
            </a:r>
            <a:r>
              <a:rPr lang="en-GB" sz="2000" dirty="0"/>
              <a:t>(a);</a:t>
            </a:r>
          </a:p>
          <a:p>
            <a:r>
              <a:rPr lang="en-GB" sz="2000" dirty="0"/>
              <a:t>		a -= 1; //</a:t>
            </a:r>
            <a:r>
              <a:rPr lang="en-GB" sz="2000" dirty="0" err="1"/>
              <a:t>Stejný</a:t>
            </a:r>
            <a:r>
              <a:rPr lang="en-GB" sz="2000" dirty="0"/>
              <a:t> </a:t>
            </a:r>
            <a:r>
              <a:rPr lang="en-GB" sz="2000" dirty="0" err="1"/>
              <a:t>zápis</a:t>
            </a:r>
            <a:r>
              <a:rPr lang="en-GB" sz="2000" dirty="0"/>
              <a:t> </a:t>
            </a:r>
            <a:r>
              <a:rPr lang="en-GB" sz="2000" dirty="0" err="1"/>
              <a:t>jako</a:t>
            </a:r>
            <a:r>
              <a:rPr lang="en-GB" sz="2000" dirty="0"/>
              <a:t> a = a - 1; </a:t>
            </a:r>
            <a:r>
              <a:rPr lang="en-GB" sz="2000" dirty="0" err="1"/>
              <a:t>nebo</a:t>
            </a:r>
            <a:r>
              <a:rPr lang="en-GB" sz="2000" dirty="0"/>
              <a:t> a--	</a:t>
            </a:r>
          </a:p>
          <a:p>
            <a:r>
              <a:rPr lang="en-GB" sz="2000" dirty="0"/>
              <a:t>		if (a == 0) </a:t>
            </a:r>
            <a:r>
              <a:rPr lang="en-GB" sz="2000" dirty="0">
                <a:solidFill>
                  <a:srgbClr val="FF0000"/>
                </a:solidFill>
              </a:rPr>
              <a:t>return</a:t>
            </a:r>
            <a:r>
              <a:rPr lang="en-GB" sz="2000" dirty="0"/>
              <a:t>;</a:t>
            </a:r>
          </a:p>
          <a:p>
            <a:r>
              <a:rPr lang="en-GB" sz="2000" dirty="0"/>
              <a:t>		countdown(a); //</a:t>
            </a:r>
            <a:r>
              <a:rPr lang="en-GB" sz="2000" dirty="0" err="1"/>
              <a:t>Metoda</a:t>
            </a:r>
            <a:r>
              <a:rPr lang="en-GB" sz="2000" dirty="0"/>
              <a:t> se </a:t>
            </a:r>
            <a:r>
              <a:rPr lang="en-GB" sz="2000" dirty="0" err="1"/>
              <a:t>zavolá</a:t>
            </a:r>
            <a:r>
              <a:rPr lang="en-GB" sz="2000" dirty="0"/>
              <a:t> </a:t>
            </a:r>
            <a:r>
              <a:rPr lang="en-GB" sz="2000" dirty="0" err="1"/>
              <a:t>znovu</a:t>
            </a:r>
            <a:r>
              <a:rPr lang="en-GB" sz="2000" dirty="0"/>
              <a:t> se </a:t>
            </a:r>
            <a:r>
              <a:rPr lang="en-GB" sz="2000" dirty="0" err="1"/>
              <a:t>sníženým</a:t>
            </a:r>
            <a:r>
              <a:rPr lang="en-GB" sz="2000" dirty="0"/>
              <a:t> </a:t>
            </a:r>
            <a:r>
              <a:rPr lang="en-GB" sz="2000" dirty="0" err="1"/>
              <a:t>parametrem</a:t>
            </a:r>
            <a:r>
              <a:rPr lang="en-GB" sz="2000" dirty="0"/>
              <a:t> a	 </a:t>
            </a:r>
          </a:p>
          <a:p>
            <a:r>
              <a:rPr lang="en-GB" sz="2000" dirty="0"/>
              <a:t>	 }</a:t>
            </a:r>
          </a:p>
          <a:p>
            <a:r>
              <a:rPr lang="en-GB" sz="2000" dirty="0"/>
              <a:t>}</a:t>
            </a:r>
            <a:endParaRPr lang="cs-CZ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9788-F160-A7CC-3E97-B5BC3EEBB475}"/>
              </a:ext>
            </a:extLst>
          </p:cNvPr>
          <p:cNvSpPr txBox="1"/>
          <p:nvPr/>
        </p:nvSpPr>
        <p:spPr>
          <a:xfrm>
            <a:off x="9287235" y="1549769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20E36-56A4-9DD7-F744-7A06C31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5305350"/>
            <a:ext cx="10712669" cy="1888742"/>
          </a:xfrm>
        </p:spPr>
        <p:txBody>
          <a:bodyPr>
            <a:normAutofit/>
          </a:bodyPr>
          <a:lstStyle/>
          <a:p>
            <a:r>
              <a:rPr lang="cs-CZ" dirty="0"/>
              <a:t>Rekurze je stav, kdy metoda volá sama sebe uvnitř své definice. Tato rekurze musí mít vždy podmínku, která bude schopná toto opakování zastavit.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CC920-6AA2-D401-CCB8-96D510AC663F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BF33E-22F5-5277-23F4-7F111060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1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v </a:t>
            </a:r>
            <a:r>
              <a:rPr lang="cs-CZ" dirty="0" err="1"/>
              <a:t>JavaScriptu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C6612-3C7F-7F92-660D-C8B4AA5B7B9B}"/>
              </a:ext>
            </a:extLst>
          </p:cNvPr>
          <p:cNvSpPr txBox="1"/>
          <p:nvPr/>
        </p:nvSpPr>
        <p:spPr>
          <a:xfrm>
            <a:off x="1293853" y="2098747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cs-CZ" sz="3200" dirty="0"/>
              <a:t> </a:t>
            </a:r>
            <a:r>
              <a:rPr lang="cs-CZ" sz="3200" dirty="0" err="1"/>
              <a:t>nazevFce</a:t>
            </a:r>
            <a:r>
              <a:rPr lang="cs-CZ" sz="3200" dirty="0"/>
              <a:t> = () =&gt; </a:t>
            </a:r>
            <a:r>
              <a:rPr lang="cs-CZ" sz="3200" dirty="0" err="1"/>
              <a:t>exp</a:t>
            </a:r>
            <a:r>
              <a:rPr lang="cs-CZ" sz="3200" dirty="0"/>
              <a:t>;</a:t>
            </a:r>
          </a:p>
          <a:p>
            <a:r>
              <a:rPr lang="cs-CZ" sz="3200" dirty="0" err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cs-CZ" sz="3200" dirty="0"/>
              <a:t> </a:t>
            </a:r>
            <a:r>
              <a:rPr lang="cs-CZ" sz="3200" dirty="0" err="1">
                <a:solidFill>
                  <a:schemeClr val="accent1"/>
                </a:solidFill>
              </a:rPr>
              <a:t>hello</a:t>
            </a:r>
            <a:r>
              <a:rPr lang="cs-CZ" sz="3200" dirty="0"/>
              <a:t> = () =&gt; </a:t>
            </a:r>
            <a:r>
              <a:rPr lang="cs-CZ" sz="3200" dirty="0" err="1"/>
              <a:t>console.log</a:t>
            </a:r>
            <a:r>
              <a:rPr lang="cs-CZ" sz="3200" dirty="0"/>
              <a:t>(“Hello </a:t>
            </a:r>
            <a:r>
              <a:rPr lang="cs-CZ" sz="3200" dirty="0" err="1"/>
              <a:t>world</a:t>
            </a:r>
            <a:r>
              <a:rPr lang="cs-CZ" sz="3200" dirty="0"/>
              <a:t>!“);</a:t>
            </a:r>
          </a:p>
          <a:p>
            <a:r>
              <a:rPr lang="cs-CZ" sz="3200" dirty="0" err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cs-CZ" sz="3200" dirty="0"/>
              <a:t> </a:t>
            </a:r>
            <a:r>
              <a:rPr lang="cs-CZ" sz="3200" dirty="0">
                <a:solidFill>
                  <a:schemeClr val="accent4"/>
                </a:solidFill>
              </a:rPr>
              <a:t>sum</a:t>
            </a:r>
            <a:r>
              <a:rPr lang="cs-CZ" sz="3200" dirty="0"/>
              <a:t> = (</a:t>
            </a:r>
            <a:r>
              <a:rPr lang="cs-CZ" sz="3200" dirty="0">
                <a:solidFill>
                  <a:srgbClr val="FF0000"/>
                </a:solidFill>
              </a:rPr>
              <a:t>a</a:t>
            </a:r>
            <a:r>
              <a:rPr lang="cs-CZ" sz="3200" dirty="0"/>
              <a:t>, </a:t>
            </a:r>
            <a:r>
              <a:rPr lang="cs-CZ" sz="3200" dirty="0">
                <a:solidFill>
                  <a:schemeClr val="accent6"/>
                </a:solidFill>
              </a:rPr>
              <a:t>b</a:t>
            </a:r>
            <a:r>
              <a:rPr lang="cs-CZ" sz="3200" dirty="0"/>
              <a:t>) =&gt; </a:t>
            </a:r>
            <a:r>
              <a:rPr lang="cs-CZ" sz="3200" dirty="0">
                <a:solidFill>
                  <a:srgbClr val="FF0000"/>
                </a:solidFill>
              </a:rPr>
              <a:t>a</a:t>
            </a:r>
            <a:r>
              <a:rPr lang="cs-CZ" sz="3200" dirty="0"/>
              <a:t> + </a:t>
            </a:r>
            <a:r>
              <a:rPr lang="cs-CZ" sz="3200" dirty="0">
                <a:solidFill>
                  <a:schemeClr val="accent6"/>
                </a:solidFill>
              </a:rPr>
              <a:t>b</a:t>
            </a:r>
            <a:r>
              <a:rPr lang="cs-CZ" sz="3200" dirty="0"/>
              <a:t>;</a:t>
            </a:r>
          </a:p>
          <a:p>
            <a:r>
              <a:rPr lang="cs-CZ" sz="3200" dirty="0" err="1">
                <a:solidFill>
                  <a:schemeClr val="accent1"/>
                </a:solidFill>
              </a:rPr>
              <a:t>hello</a:t>
            </a:r>
            <a:r>
              <a:rPr lang="cs-CZ" sz="3200" dirty="0"/>
              <a:t>();</a:t>
            </a:r>
          </a:p>
          <a:p>
            <a:r>
              <a:rPr lang="cs-CZ" sz="3200" dirty="0" err="1"/>
              <a:t>console.log</a:t>
            </a:r>
            <a:r>
              <a:rPr lang="cs-CZ" sz="3200" dirty="0"/>
              <a:t>(</a:t>
            </a:r>
            <a:r>
              <a:rPr lang="cs-CZ" sz="3200" dirty="0">
                <a:solidFill>
                  <a:schemeClr val="accent4"/>
                </a:solidFill>
              </a:rPr>
              <a:t>sum</a:t>
            </a:r>
            <a:r>
              <a:rPr lang="cs-CZ" sz="3200" dirty="0"/>
              <a:t>(</a:t>
            </a:r>
            <a:r>
              <a:rPr lang="cs-CZ" sz="3200" dirty="0">
                <a:solidFill>
                  <a:srgbClr val="FF0000"/>
                </a:solidFill>
              </a:rPr>
              <a:t>5</a:t>
            </a:r>
            <a:r>
              <a:rPr lang="cs-CZ" sz="3200" dirty="0"/>
              <a:t>, </a:t>
            </a:r>
            <a:r>
              <a:rPr lang="cs-CZ" sz="3200" dirty="0">
                <a:solidFill>
                  <a:schemeClr val="accent6"/>
                </a:solidFill>
              </a:rPr>
              <a:t>10</a:t>
            </a:r>
            <a:r>
              <a:rPr lang="cs-CZ" sz="3200" dirty="0"/>
              <a:t>));</a:t>
            </a:r>
          </a:p>
          <a:p>
            <a:endParaRPr lang="cs-CZ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CC920-6AA2-D401-CCB8-96D510AC663F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BF33E-22F5-5277-23F4-7F111060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3.1.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Zařazení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jazyka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Java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programovacích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jazyků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3.2.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Zařazení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jazyka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JavaScript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programovacích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jazyků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3.3.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Vytváření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proměnných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(max 1b)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3.4.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Výstup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konzole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3.5.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Rozdíl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mezi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var v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v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JavaScriptu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3.6.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Vytváření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funkcí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metod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(max 2b)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Zařazení jazyka Java do programovacích jazyků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Java je:</a:t>
            </a: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Vyšší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cs-CZ" sz="2400" dirty="0"/>
              <a:t>pro člověka je čitelnější, srozumitelnější, přiblížen myšlení člověka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Objektově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orientovaný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– Java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těžce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založená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principu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OOP,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ale 100%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objektově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orientovaná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–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primární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datové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typy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nejsou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objekty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Multiplatformní</a:t>
            </a:r>
            <a:r>
              <a:rPr lang="en-GB" dirty="0">
                <a:solidFill>
                  <a:srgbClr val="000000"/>
                </a:solidFill>
              </a:rPr>
              <a:t> – </a:t>
            </a:r>
            <a:r>
              <a:rPr lang="en-GB" dirty="0" err="1">
                <a:solidFill>
                  <a:srgbClr val="000000"/>
                </a:solidFill>
              </a:rPr>
              <a:t>lze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Javu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provozovat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Windows, Linux, macOS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programovací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jazyk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Java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kompilovaná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interpretovaná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Použití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dirty="0" err="1">
                <a:solidFill>
                  <a:srgbClr val="000000"/>
                </a:solidFill>
              </a:rPr>
              <a:t>Desktopové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aplikace</a:t>
            </a:r>
            <a:r>
              <a:rPr lang="en-GB" dirty="0">
                <a:solidFill>
                  <a:srgbClr val="000000"/>
                </a:solidFill>
              </a:rPr>
              <a:t>, Enterprise </a:t>
            </a:r>
            <a:r>
              <a:rPr lang="en-GB" dirty="0" err="1">
                <a:solidFill>
                  <a:srgbClr val="000000"/>
                </a:solidFill>
              </a:rPr>
              <a:t>aplikace</a:t>
            </a:r>
            <a:r>
              <a:rPr lang="en-GB" dirty="0">
                <a:solidFill>
                  <a:srgbClr val="000000"/>
                </a:solidFill>
              </a:rPr>
              <a:t>, Minecraft…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Zařazení jazyka JavaScript do programovacích jazyků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JavaScript je:</a:t>
            </a: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Vyšší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cs-CZ" sz="2400" dirty="0"/>
              <a:t>pro člověka je čitelnější, srozumitelnější, přiblížen myšlení člověka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Objektově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orientovaný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Interpretovaný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Použití</a:t>
            </a:r>
            <a:r>
              <a:rPr lang="en-GB" dirty="0">
                <a:solidFill>
                  <a:srgbClr val="000000"/>
                </a:solidFill>
              </a:rPr>
              <a:t> jak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Front-</a:t>
            </a:r>
            <a:r>
              <a:rPr lang="en-GB" dirty="0" err="1">
                <a:solidFill>
                  <a:srgbClr val="000000"/>
                </a:solidFill>
              </a:rPr>
              <a:t>endu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tak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back-</a:t>
            </a:r>
            <a:r>
              <a:rPr lang="en-GB" dirty="0" err="1">
                <a:solidFill>
                  <a:srgbClr val="000000"/>
                </a:solidFill>
              </a:rPr>
              <a:t>endu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Technologie</a:t>
            </a:r>
            <a:r>
              <a:rPr lang="en-GB" dirty="0">
                <a:solidFill>
                  <a:srgbClr val="000000"/>
                </a:solidFill>
              </a:rPr>
              <a:t>: React, Angular, Vue, Node.js, Express, Electron, React Native… 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8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proměnných  - Java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EC467-4FA6-4A4B-B832-DA85BF8C20CB}"/>
              </a:ext>
            </a:extLst>
          </p:cNvPr>
          <p:cNvSpPr txBox="1"/>
          <p:nvPr/>
        </p:nvSpPr>
        <p:spPr>
          <a:xfrm>
            <a:off x="1366346" y="1690688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C678DD"/>
                </a:solidFill>
                <a:effectLst/>
              </a:rPr>
              <a:t>public class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E6C07B"/>
                </a:solidFill>
                <a:effectLst/>
              </a:rPr>
              <a:t>Main</a:t>
            </a:r>
            <a:r>
              <a:rPr lang="en-GB" sz="3200" dirty="0">
                <a:effectLst/>
              </a:rPr>
              <a:t> </a:t>
            </a:r>
            <a:r>
              <a:rPr lang="en-GB" sz="3200" dirty="0"/>
              <a:t>{ </a:t>
            </a:r>
          </a:p>
          <a:p>
            <a:r>
              <a:rPr lang="en-GB" sz="3200" dirty="0">
                <a:solidFill>
                  <a:srgbClr val="C678DD"/>
                </a:solidFill>
                <a:effectLst/>
              </a:rPr>
              <a:t>	public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C678DD"/>
                </a:solidFill>
                <a:effectLst/>
              </a:rPr>
              <a:t>static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C678DD"/>
                </a:solidFill>
                <a:effectLst/>
              </a:rPr>
              <a:t>void</a:t>
            </a:r>
            <a:r>
              <a:rPr lang="en-GB" sz="3200" dirty="0">
                <a:effectLst/>
              </a:rPr>
              <a:t> </a:t>
            </a:r>
            <a:r>
              <a:rPr lang="en-GB" sz="3200" dirty="0">
                <a:solidFill>
                  <a:srgbClr val="61AEEE"/>
                </a:solidFill>
                <a:effectLst/>
              </a:rPr>
              <a:t>main</a:t>
            </a:r>
            <a:r>
              <a:rPr lang="en-GB" sz="3200" dirty="0">
                <a:effectLst/>
              </a:rPr>
              <a:t>(String[] </a:t>
            </a:r>
            <a:r>
              <a:rPr lang="en-GB" sz="3200" dirty="0" err="1">
                <a:effectLst/>
              </a:rPr>
              <a:t>args</a:t>
            </a:r>
            <a:r>
              <a:rPr lang="en-GB" sz="3200" dirty="0">
                <a:effectLst/>
              </a:rPr>
              <a:t>) </a:t>
            </a:r>
            <a:r>
              <a:rPr lang="en-GB" sz="3200" dirty="0"/>
              <a:t>{ 						int </a:t>
            </a:r>
            <a:r>
              <a:rPr lang="en-GB" sz="3200" dirty="0" err="1">
                <a:solidFill>
                  <a:srgbClr val="FF0000"/>
                </a:solidFill>
              </a:rPr>
              <a:t>i</a:t>
            </a:r>
            <a:r>
              <a:rPr lang="en-GB" sz="3200" dirty="0"/>
              <a:t> = 10;</a:t>
            </a:r>
          </a:p>
          <a:p>
            <a:r>
              <a:rPr lang="en-GB" sz="3200" dirty="0"/>
              <a:t>		</a:t>
            </a:r>
            <a:r>
              <a:rPr lang="en-GB" sz="3200" dirty="0" err="1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GB" sz="3200" dirty="0" err="1">
                <a:solidFill>
                  <a:srgbClr val="FF0000"/>
                </a:solidFill>
              </a:rPr>
              <a:t>i</a:t>
            </a:r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GB" sz="3200" dirty="0"/>
              <a:t>; </a:t>
            </a:r>
          </a:p>
          <a:p>
            <a:r>
              <a:rPr lang="en-GB" sz="3200" dirty="0"/>
              <a:t>	} </a:t>
            </a:r>
          </a:p>
          <a:p>
            <a:r>
              <a:rPr lang="en-GB" sz="3200" dirty="0"/>
              <a:t>}</a:t>
            </a:r>
            <a:endParaRPr lang="cs-CZ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5D06F2-558E-856E-CEA3-78B9AD7D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00" y="3765661"/>
            <a:ext cx="1600200" cy="49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int 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10;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0DB0D-D10A-5FFC-8202-A6617AA3C4B9}"/>
              </a:ext>
            </a:extLst>
          </p:cNvPr>
          <p:cNvSpPr txBox="1"/>
          <p:nvPr/>
        </p:nvSpPr>
        <p:spPr>
          <a:xfrm>
            <a:off x="8835291" y="1687807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Soubor </a:t>
            </a:r>
            <a:r>
              <a:rPr lang="cs-CZ" i="1" dirty="0" err="1"/>
              <a:t>Main.java</a:t>
            </a:r>
            <a:endParaRPr lang="cs-CZ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645D-9324-A89F-ECBC-1C51FBE374F0}"/>
              </a:ext>
            </a:extLst>
          </p:cNvPr>
          <p:cNvCxnSpPr/>
          <p:nvPr/>
        </p:nvCxnSpPr>
        <p:spPr>
          <a:xfrm flipH="1">
            <a:off x="5537100" y="4256923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55D4E8-B495-E466-A8EE-B28DD71289CD}"/>
              </a:ext>
            </a:extLst>
          </p:cNvPr>
          <p:cNvSpPr txBox="1"/>
          <p:nvPr/>
        </p:nvSpPr>
        <p:spPr>
          <a:xfrm>
            <a:off x="4710762" y="4258519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6F4E6-CD65-E226-8403-3919BB54E807}"/>
              </a:ext>
            </a:extLst>
          </p:cNvPr>
          <p:cNvCxnSpPr/>
          <p:nvPr/>
        </p:nvCxnSpPr>
        <p:spPr>
          <a:xfrm flipH="1">
            <a:off x="6278079" y="4251668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8A447A-FD6E-3983-82E9-B6BAB4C0BEE4}"/>
              </a:ext>
            </a:extLst>
          </p:cNvPr>
          <p:cNvSpPr txBox="1"/>
          <p:nvPr/>
        </p:nvSpPr>
        <p:spPr>
          <a:xfrm>
            <a:off x="6212389" y="4258519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Inicializace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1158FE-D288-2822-77D7-A75160C3BD0E}"/>
              </a:ext>
            </a:extLst>
          </p:cNvPr>
          <p:cNvSpPr txBox="1">
            <a:spLocks/>
          </p:cNvSpPr>
          <p:nvPr/>
        </p:nvSpPr>
        <p:spPr>
          <a:xfrm>
            <a:off x="8927262" y="3765661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/>
                </a:solidFill>
              </a:rPr>
              <a:t>    L </a:t>
            </a:r>
            <a:r>
              <a:rPr lang="en-GB" dirty="0"/>
              <a:t>= P;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DAC3F-07BC-ECEA-CDE0-1CC8A4176314}"/>
              </a:ext>
            </a:extLst>
          </p:cNvPr>
          <p:cNvCxnSpPr/>
          <p:nvPr/>
        </p:nvCxnSpPr>
        <p:spPr>
          <a:xfrm flipH="1">
            <a:off x="8927262" y="4256923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B0C650-BE99-4DB5-8542-68F3EF932DEB}"/>
              </a:ext>
            </a:extLst>
          </p:cNvPr>
          <p:cNvSpPr txBox="1"/>
          <p:nvPr/>
        </p:nvSpPr>
        <p:spPr>
          <a:xfrm>
            <a:off x="8100924" y="4258519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BC6DDB-1E69-EB7E-6264-5BA558F6067D}"/>
              </a:ext>
            </a:extLst>
          </p:cNvPr>
          <p:cNvCxnSpPr/>
          <p:nvPr/>
        </p:nvCxnSpPr>
        <p:spPr>
          <a:xfrm flipH="1">
            <a:off x="9668241" y="4251668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DDA7A8-43FA-4E0D-8314-F0ECAF06E0A1}"/>
              </a:ext>
            </a:extLst>
          </p:cNvPr>
          <p:cNvSpPr txBox="1"/>
          <p:nvPr/>
        </p:nvSpPr>
        <p:spPr>
          <a:xfrm>
            <a:off x="9602551" y="4258519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Inicializace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342D5-7C94-F52B-3FC1-9ABEDB9C23E8}"/>
              </a:ext>
            </a:extLst>
          </p:cNvPr>
          <p:cNvSpPr txBox="1"/>
          <p:nvPr/>
        </p:nvSpPr>
        <p:spPr>
          <a:xfrm>
            <a:off x="8126378" y="4737676"/>
            <a:ext cx="32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Stejný jako matematická rovnice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35C220-EC0E-1181-A5E3-922F2BEEA314}"/>
              </a:ext>
            </a:extLst>
          </p:cNvPr>
          <p:cNvSpPr txBox="1">
            <a:spLocks/>
          </p:cNvSpPr>
          <p:nvPr/>
        </p:nvSpPr>
        <p:spPr>
          <a:xfrm>
            <a:off x="722586" y="5094377"/>
            <a:ext cx="10515600" cy="188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Proměnná je vymezený prostor v paměti. Do tohoto prostoru můžeme ukládat různé hodnoty, můžeme na ně odkazovat, můžeme je měnit.</a:t>
            </a:r>
          </a:p>
        </p:txBody>
      </p:sp>
    </p:spTree>
    <p:extLst>
      <p:ext uri="{BB962C8B-B14F-4D97-AF65-F5344CB8AC3E}">
        <p14:creationId xmlns:p14="http://schemas.microsoft.com/office/powerpoint/2010/main" val="33070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proměnných  - Java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5D06F2-558E-856E-CEA3-78B9AD7D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382" y="4602189"/>
            <a:ext cx="1600200" cy="49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int 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10;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645D-9324-A89F-ECBC-1C51FBE374F0}"/>
              </a:ext>
            </a:extLst>
          </p:cNvPr>
          <p:cNvCxnSpPr/>
          <p:nvPr/>
        </p:nvCxnSpPr>
        <p:spPr>
          <a:xfrm flipH="1">
            <a:off x="7818382" y="5093451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55D4E8-B495-E466-A8EE-B28DD71289CD}"/>
              </a:ext>
            </a:extLst>
          </p:cNvPr>
          <p:cNvSpPr txBox="1"/>
          <p:nvPr/>
        </p:nvSpPr>
        <p:spPr>
          <a:xfrm>
            <a:off x="6992044" y="5095047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6F4E6-CD65-E226-8403-3919BB54E807}"/>
              </a:ext>
            </a:extLst>
          </p:cNvPr>
          <p:cNvCxnSpPr/>
          <p:nvPr/>
        </p:nvCxnSpPr>
        <p:spPr>
          <a:xfrm flipH="1">
            <a:off x="8559361" y="5088196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8A447A-FD6E-3983-82E9-B6BAB4C0BEE4}"/>
              </a:ext>
            </a:extLst>
          </p:cNvPr>
          <p:cNvSpPr txBox="1"/>
          <p:nvPr/>
        </p:nvSpPr>
        <p:spPr>
          <a:xfrm>
            <a:off x="8493671" y="5095047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Inicializace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C56-035F-10AA-FBCC-A99B9893D79F}"/>
              </a:ext>
            </a:extLst>
          </p:cNvPr>
          <p:cNvSpPr txBox="1">
            <a:spLocks/>
          </p:cNvSpPr>
          <p:nvPr/>
        </p:nvSpPr>
        <p:spPr>
          <a:xfrm>
            <a:off x="4992027" y="4695775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/>
                </a:solidFill>
              </a:rPr>
              <a:t>int foo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A393E-047B-432E-4C12-30CB74ACC044}"/>
              </a:ext>
            </a:extLst>
          </p:cNvPr>
          <p:cNvCxnSpPr>
            <a:cxnSpLocks/>
          </p:cNvCxnSpPr>
          <p:nvPr/>
        </p:nvCxnSpPr>
        <p:spPr>
          <a:xfrm flipH="1">
            <a:off x="4992027" y="5187037"/>
            <a:ext cx="1103973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1F2674-50E9-7AFF-B4DE-52FC1649ED97}"/>
              </a:ext>
            </a:extLst>
          </p:cNvPr>
          <p:cNvSpPr txBox="1"/>
          <p:nvPr/>
        </p:nvSpPr>
        <p:spPr>
          <a:xfrm>
            <a:off x="4775312" y="5187037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accent2"/>
                </a:solidFill>
              </a:rPr>
              <a:t>Deklarace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0E78E-FBC5-72DA-1F2C-CFDFE17DC23D}"/>
              </a:ext>
            </a:extLst>
          </p:cNvPr>
          <p:cNvSpPr txBox="1"/>
          <p:nvPr/>
        </p:nvSpPr>
        <p:spPr>
          <a:xfrm>
            <a:off x="0" y="3437601"/>
            <a:ext cx="53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2000" dirty="0"/>
              <a:t>Primitivní datové typy</a:t>
            </a:r>
          </a:p>
          <a:p>
            <a:pPr lvl="2">
              <a:buFont typeface="Wingdings" pitchFamily="2" charset="2"/>
              <a:buChar char="§"/>
            </a:pPr>
            <a:r>
              <a:rPr lang="en-GB" sz="1600" dirty="0"/>
              <a:t>byte, short, int, long, float, double, </a:t>
            </a:r>
            <a:r>
              <a:rPr lang="en-GB" sz="1600" dirty="0" err="1"/>
              <a:t>boolean</a:t>
            </a:r>
            <a:r>
              <a:rPr lang="en-GB" sz="1600" dirty="0"/>
              <a:t> a char</a:t>
            </a:r>
            <a:endParaRPr lang="cs-CZ" sz="1600" dirty="0"/>
          </a:p>
          <a:p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05B59-6969-AF0C-39CA-14A33C3AAA50}"/>
              </a:ext>
            </a:extLst>
          </p:cNvPr>
          <p:cNvSpPr txBox="1"/>
          <p:nvPr/>
        </p:nvSpPr>
        <p:spPr>
          <a:xfrm>
            <a:off x="5792127" y="210155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2000" dirty="0"/>
              <a:t>Ne-primitivní datové typy –</a:t>
            </a:r>
            <a:r>
              <a:rPr lang="cs-CZ" sz="2000" dirty="0" err="1"/>
              <a:t>String</a:t>
            </a:r>
            <a:r>
              <a:rPr lang="cs-CZ" sz="2000" dirty="0"/>
              <a:t>, pole a třídy</a:t>
            </a:r>
          </a:p>
          <a:p>
            <a:pPr lvl="2">
              <a:buFont typeface="Wingdings" pitchFamily="2" charset="2"/>
              <a:buChar char="§"/>
            </a:pPr>
            <a:r>
              <a:rPr lang="cs-CZ" dirty="0" err="1"/>
              <a:t>String</a:t>
            </a:r>
            <a:r>
              <a:rPr lang="cs-CZ" dirty="0"/>
              <a:t> uchovává textové řetězce</a:t>
            </a:r>
          </a:p>
          <a:p>
            <a:pPr lvl="2">
              <a:buFont typeface="Wingdings" pitchFamily="2" charset="2"/>
              <a:buChar char="§"/>
            </a:pPr>
            <a:r>
              <a:rPr lang="cs-CZ" dirty="0"/>
              <a:t>Pole uchovává vícero hodnot stejného datového typu</a:t>
            </a:r>
            <a:br>
              <a:rPr lang="cs-CZ" dirty="0"/>
            </a:b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E33CD9-206A-C53B-6800-967A569A0A77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804787" y="4089868"/>
            <a:ext cx="2187240" cy="851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E9BDB3-146C-D0A0-607C-C8EC4F3AA47A}"/>
              </a:ext>
            </a:extLst>
          </p:cNvPr>
          <p:cNvCxnSpPr>
            <a:cxnSpLocks/>
          </p:cNvCxnSpPr>
          <p:nvPr/>
        </p:nvCxnSpPr>
        <p:spPr>
          <a:xfrm flipV="1">
            <a:off x="5592995" y="2545492"/>
            <a:ext cx="999232" cy="2150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7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Vytváření proměnných  - Java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65964E-7439-9BD9-7B96-54B871EC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82775"/>
              </p:ext>
            </p:extLst>
          </p:nvPr>
        </p:nvGraphicFramePr>
        <p:xfrm>
          <a:off x="2969393" y="1865815"/>
          <a:ext cx="6253213" cy="3911123"/>
        </p:xfrm>
        <a:graphic>
          <a:graphicData uri="http://schemas.openxmlformats.org/drawingml/2006/table">
            <a:tbl>
              <a:tblPr/>
              <a:tblGrid>
                <a:gridCol w="1360452">
                  <a:extLst>
                    <a:ext uri="{9D8B030D-6E8A-4147-A177-3AD203B41FA5}">
                      <a16:colId xmlns:a16="http://schemas.microsoft.com/office/drawing/2014/main" val="1411203629"/>
                    </a:ext>
                  </a:extLst>
                </a:gridCol>
                <a:gridCol w="1098949">
                  <a:extLst>
                    <a:ext uri="{9D8B030D-6E8A-4147-A177-3AD203B41FA5}">
                      <a16:colId xmlns:a16="http://schemas.microsoft.com/office/drawing/2014/main" val="41190095"/>
                    </a:ext>
                  </a:extLst>
                </a:gridCol>
                <a:gridCol w="3793812">
                  <a:extLst>
                    <a:ext uri="{9D8B030D-6E8A-4147-A177-3AD203B41FA5}">
                      <a16:colId xmlns:a16="http://schemas.microsoft.com/office/drawing/2014/main" val="2260383300"/>
                    </a:ext>
                  </a:extLst>
                </a:gridCol>
              </a:tblGrid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2793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1 byte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od -128 do 127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44644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2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od -32,768 do 32,767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91052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4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od -2,147,483,648 do 2,147,483,647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98403"/>
                  </a:ext>
                </a:extLst>
              </a:tr>
              <a:tr h="71424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8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od -9,223,372,036,854,775,808 do 9,223,372,036,854,775,807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87245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4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reálná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83902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8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reálná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98944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1 bit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hodnoty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true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nebo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false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10950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2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jeden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znak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nebo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ASCII </a:t>
                      </a:r>
                      <a:r>
                        <a:rPr lang="en-GB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hodnotu</a:t>
                      </a:r>
                      <a:endParaRPr lang="en-GB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2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7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2170</Words>
  <Application>Microsoft Macintosh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-webkit-standard</vt:lpstr>
      <vt:lpstr>Arial</vt:lpstr>
      <vt:lpstr>Calibri</vt:lpstr>
      <vt:lpstr>Calibri Light</vt:lpstr>
      <vt:lpstr>Wingdings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Zařazení jazyka Java do programovacích jazyků</vt:lpstr>
      <vt:lpstr>Zařazení jazyka JavaScript do programovacích jazyků</vt:lpstr>
      <vt:lpstr>Vytváření proměnných  - Java</vt:lpstr>
      <vt:lpstr>Vytváření proměnných  - Java</vt:lpstr>
      <vt:lpstr>Vytváření proměnných  - Java</vt:lpstr>
      <vt:lpstr>Vytváření proměnných  - Java</vt:lpstr>
      <vt:lpstr>Vytváření proměnných  - JavaScript</vt:lpstr>
      <vt:lpstr>Výstup do konzole - Java</vt:lpstr>
      <vt:lpstr>Výstup do konzole - JavaScript</vt:lpstr>
      <vt:lpstr>Rozdíl mezi var v Javě a JavaScriptu</vt:lpstr>
      <vt:lpstr>Vytváření metod v Javě</vt:lpstr>
      <vt:lpstr>Základy programování – Metody</vt:lpstr>
      <vt:lpstr>Základy programování – Argumenty a parametry metody</vt:lpstr>
      <vt:lpstr>Základy programování – Návratový typ</vt:lpstr>
      <vt:lpstr>Základy programování – Návratový typ</vt:lpstr>
      <vt:lpstr>Základy programování – Návratový typ</vt:lpstr>
      <vt:lpstr>Základy programování – Návratový typ</vt:lpstr>
      <vt:lpstr>Základy programování – Návratový typ</vt:lpstr>
      <vt:lpstr>Základy programování – Rekurze</vt:lpstr>
      <vt:lpstr>Funkce v JavaScriptu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33</cp:revision>
  <dcterms:created xsi:type="dcterms:W3CDTF">2022-10-16T15:01:27Z</dcterms:created>
  <dcterms:modified xsi:type="dcterms:W3CDTF">2022-10-23T12:41:58Z</dcterms:modified>
</cp:coreProperties>
</file>