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332" r:id="rId7"/>
    <p:sldId id="333" r:id="rId8"/>
    <p:sldId id="334" r:id="rId9"/>
    <p:sldId id="263" r:id="rId10"/>
    <p:sldId id="326" r:id="rId11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1CDF-E389-F9A5-AEA4-32584A1B4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47B81-E736-E501-AF87-5A2EF7230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33B64-6301-BDD6-8C17-4908158B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442-1D32-3143-A58C-CB986B6A464F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34E0F-EB8D-DF2D-DA41-363589DC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F5E2F-21E5-12AD-98A9-D0FAF6F5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E721-ABA4-8246-A2AA-EC423C8FD3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687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7E5E-8B41-CE72-FE4B-A87F4775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D3385-1AF1-C319-129F-B157AAC0F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A668-54BA-DB34-738B-C57A1982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442-1D32-3143-A58C-CB986B6A464F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90BA5-76FE-4FAE-B809-5FAF1D71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6173-1F96-8651-EC6F-F64C96F7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E721-ABA4-8246-A2AA-EC423C8FD3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242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5D494-6868-578E-F96D-EFFF8B208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3C453-82EA-B8CA-B9C0-ADF168E88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2A7D-FE3A-5DFB-572B-9AD2F5DD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442-1D32-3143-A58C-CB986B6A464F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DE261-C1D5-22F4-4480-F8DC1744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3BC78-9C04-45A7-95B0-00B1C1F3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E721-ABA4-8246-A2AA-EC423C8FD3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29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BAF5-AE89-5DEB-3752-CBBFE9A8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CA8F-9E9C-3B6D-15A0-F2558E62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877F1-3F23-7940-092B-E7E7AC36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442-1D32-3143-A58C-CB986B6A464F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1E75-CC46-4151-4EF2-27BA5598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58944-E9F1-8988-4D21-FA7B17B0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E721-ABA4-8246-A2AA-EC423C8FD3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083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CD0C-7669-F5D5-BC40-A912BE78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5EA3B-D025-E844-189C-E59E76D8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F4C2D-7481-3AFA-5DFA-47A047C8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442-1D32-3143-A58C-CB986B6A464F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3D84A-E458-5C6E-391B-7A6CB7C4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C7D4-C6B2-23C3-E568-4B495969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E721-ABA4-8246-A2AA-EC423C8FD3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488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B50D-EAB2-DDCB-A23A-AE4B4FF1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8598-E698-3827-3626-A374431B8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C1ED-701F-E8D2-5CA8-4CCFC1DD8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B83D3-6600-58F6-650A-7D061EAC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442-1D32-3143-A58C-CB986B6A464F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C8E0F-C9BB-0105-1AE6-21FD05EB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31916-72F3-9790-157B-CF2B707F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E721-ABA4-8246-A2AA-EC423C8FD3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823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0CF3-367C-E4AA-D8A5-F18D9C27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E714-2E70-7B06-BA39-12EBD4779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6DD91-E65D-B957-A86A-CB4F370B5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8F256-19D4-CB52-01E3-3CCEE316A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E6883-1AAD-70C0-9BCA-8A10E0B4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8D831-2DB6-C370-B469-9B1D9725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442-1D32-3143-A58C-CB986B6A464F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DCE9C-B321-4729-D905-FB808016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E9A8D-ACC6-E2F1-BDF9-D24469D9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E721-ABA4-8246-A2AA-EC423C8FD3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510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6D32-1FFB-8299-C34F-4663ADDD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BB4B6-4A01-AC81-46A2-DFBDD4C0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442-1D32-3143-A58C-CB986B6A464F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BEE38-A1E9-17EB-C340-0DF3D871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9DDCF-C467-6FFA-3EC2-051A36C2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E721-ABA4-8246-A2AA-EC423C8FD3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935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0062A-886E-3B49-CD53-EFA227CE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442-1D32-3143-A58C-CB986B6A464F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1C622-16F4-1B2B-A45F-F16EE5C0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EFDAF-D2C3-1E78-EED0-9E17667E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E721-ABA4-8246-A2AA-EC423C8FD3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152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D325-E187-6143-FBC7-D2BCBD9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83AA-B895-8509-04AA-20871378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E3B24-4512-DF50-56AB-2D99ADE97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AAAFD-B60A-E3D7-163A-5726B4CF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442-1D32-3143-A58C-CB986B6A464F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1FAC4-9245-C1D6-8F7B-452DF36A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B2E9-4D19-920C-C471-7200BB5B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E721-ABA4-8246-A2AA-EC423C8FD3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195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FEAD-3575-8193-FCFB-9D59359F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9AA56-E8A9-68A6-94BA-F48AAC4E1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1C8A7-55B0-54ED-DDD5-06B820ADE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D1635-8636-61DB-17CD-CE70CC07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442-1D32-3143-A58C-CB986B6A464F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55724-A65D-63BB-713B-647A2C43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B0E3B-CE26-DCC4-9653-51C34EE0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E721-ABA4-8246-A2AA-EC423C8FD3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024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DCCB9-5880-9EBF-B51E-08A3B81C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D25A2-B780-9EB8-146A-CB1BEDC6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9157B-5452-B9DC-000C-AF8A282DA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39442-1D32-3143-A58C-CB986B6A464F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44363-876A-645D-66ED-F9B265C1D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B76E-365F-D569-9FEE-5C43D41CD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9E721-ABA4-8246-A2AA-EC423C8FD3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679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4ACA-3873-E0B1-ECBC-63AB7B3CF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 b="1" dirty="0"/>
              <a:t>Maturitní okruhy</a:t>
            </a:r>
            <a:br>
              <a:rPr lang="cs-CZ" dirty="0"/>
            </a:b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Programování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F65-798A-93EA-1D31-C5F019A73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</a:t>
            </a:r>
          </a:p>
          <a:p>
            <a:r>
              <a:rPr lang="cs-CZ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Podmíněné větvení</a:t>
            </a:r>
            <a:endParaRPr lang="en-CZ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158882A7-8CF4-640C-D584-9C2E04DA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EF145-F74B-983D-B1D8-CC59EF61BAE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54FF-DE68-8986-6E95-D72EF2BD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Ternární operátor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Ternární operátor je zkrácený zápis pro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else</a:t>
            </a:r>
            <a:endParaRPr lang="cs-CZ" dirty="0"/>
          </a:p>
          <a:p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2D4AA3-9B47-3300-694D-6E2483122069}"/>
              </a:ext>
            </a:extLst>
          </p:cNvPr>
          <p:cNvSpPr txBox="1"/>
          <p:nvPr/>
        </p:nvSpPr>
        <p:spPr>
          <a:xfrm>
            <a:off x="838200" y="296733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/>
              <a:t>Proměnná = podmínka ? </a:t>
            </a:r>
            <a:r>
              <a:rPr lang="cs-CZ" sz="2400" dirty="0" err="1"/>
              <a:t>Akce_pokud_je_platná</a:t>
            </a:r>
            <a:r>
              <a:rPr lang="cs-CZ" sz="2400" dirty="0"/>
              <a:t> : </a:t>
            </a:r>
            <a:r>
              <a:rPr lang="cs-CZ" sz="2400" dirty="0" err="1"/>
              <a:t>Akce_pokud_je_neplatná</a:t>
            </a:r>
            <a:r>
              <a:rPr lang="cs-CZ" sz="2400" dirty="0"/>
              <a:t>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DB2E46-81E3-11DE-59ED-E534061B4B82}"/>
              </a:ext>
            </a:extLst>
          </p:cNvPr>
          <p:cNvSpPr txBox="1"/>
          <p:nvPr/>
        </p:nvSpPr>
        <p:spPr>
          <a:xfrm>
            <a:off x="982716" y="3848874"/>
            <a:ext cx="87551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C7832"/>
                </a:solidFill>
                <a:effectLst/>
              </a:rPr>
              <a:t>int </a:t>
            </a:r>
            <a:r>
              <a:rPr lang="en-GB" sz="2800" dirty="0" err="1"/>
              <a:t>myNumber</a:t>
            </a:r>
            <a:r>
              <a:rPr lang="en-GB" sz="2800" dirty="0"/>
              <a:t> = </a:t>
            </a:r>
            <a:r>
              <a:rPr lang="en-GB" sz="2800" dirty="0">
                <a:solidFill>
                  <a:srgbClr val="6897BB"/>
                </a:solidFill>
                <a:effectLst/>
              </a:rPr>
              <a:t>21</a:t>
            </a:r>
            <a:r>
              <a:rPr lang="en-GB" sz="2800" dirty="0">
                <a:solidFill>
                  <a:srgbClr val="CC7832"/>
                </a:solidFill>
                <a:effectLst/>
              </a:rPr>
              <a:t>;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r>
              <a:rPr lang="en-GB" sz="2800" dirty="0"/>
              <a:t>String </a:t>
            </a:r>
            <a:r>
              <a:rPr lang="en-GB" sz="2800" dirty="0" err="1"/>
              <a:t>numberType</a:t>
            </a:r>
            <a:r>
              <a:rPr lang="en-GB" sz="2800" dirty="0"/>
              <a:t> = </a:t>
            </a:r>
            <a:r>
              <a:rPr lang="en-GB" sz="2800" dirty="0" err="1"/>
              <a:t>myNumber</a:t>
            </a:r>
            <a:r>
              <a:rPr lang="en-GB" sz="2800" dirty="0"/>
              <a:t> % </a:t>
            </a:r>
            <a:r>
              <a:rPr lang="en-GB" sz="2800" dirty="0">
                <a:solidFill>
                  <a:srgbClr val="6897BB"/>
                </a:solidFill>
                <a:effectLst/>
              </a:rPr>
              <a:t>2 </a:t>
            </a:r>
            <a:r>
              <a:rPr lang="en-GB" sz="2800" dirty="0"/>
              <a:t>== </a:t>
            </a:r>
            <a:r>
              <a:rPr lang="en-GB" sz="2800" dirty="0">
                <a:solidFill>
                  <a:srgbClr val="6897BB"/>
                </a:solidFill>
                <a:effectLst/>
              </a:rPr>
              <a:t>0 </a:t>
            </a:r>
            <a:r>
              <a:rPr lang="en-GB" sz="2800" dirty="0"/>
              <a:t>? </a:t>
            </a:r>
            <a:r>
              <a:rPr lang="en-GB" sz="2800" dirty="0">
                <a:solidFill>
                  <a:srgbClr val="6A8759"/>
                </a:solidFill>
                <a:effectLst/>
              </a:rPr>
              <a:t>"even" </a:t>
            </a:r>
            <a:r>
              <a:rPr lang="en-GB" sz="2800" dirty="0"/>
              <a:t>: </a:t>
            </a:r>
            <a:r>
              <a:rPr lang="en-GB" sz="2800" dirty="0">
                <a:solidFill>
                  <a:srgbClr val="6A8759"/>
                </a:solidFill>
                <a:effectLst/>
              </a:rPr>
              <a:t>"odd"</a:t>
            </a:r>
            <a:r>
              <a:rPr lang="en-GB" sz="2800" dirty="0">
                <a:solidFill>
                  <a:srgbClr val="CC7832"/>
                </a:solidFill>
                <a:effectLst/>
              </a:rPr>
              <a:t>;</a:t>
            </a:r>
            <a:endParaRPr lang="cs-CZ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357EE4-8558-B51A-8308-9C76BD764D09}"/>
              </a:ext>
            </a:extLst>
          </p:cNvPr>
          <p:cNvCxnSpPr>
            <a:stCxn id="7" idx="2"/>
          </p:cNvCxnSpPr>
          <p:nvPr/>
        </p:nvCxnSpPr>
        <p:spPr>
          <a:xfrm>
            <a:off x="6096000" y="3429000"/>
            <a:ext cx="1744717" cy="8969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5127B6-F7E5-0285-9DE9-E269876210E1}"/>
              </a:ext>
            </a:extLst>
          </p:cNvPr>
          <p:cNvCxnSpPr>
            <a:cxnSpLocks/>
          </p:cNvCxnSpPr>
          <p:nvPr/>
        </p:nvCxnSpPr>
        <p:spPr>
          <a:xfrm flipH="1">
            <a:off x="9101959" y="3429000"/>
            <a:ext cx="430924" cy="8969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6067ED-23C5-99E9-6FBE-ED564AD890B1}"/>
              </a:ext>
            </a:extLst>
          </p:cNvPr>
          <p:cNvCxnSpPr>
            <a:cxnSpLocks/>
          </p:cNvCxnSpPr>
          <p:nvPr/>
        </p:nvCxnSpPr>
        <p:spPr>
          <a:xfrm>
            <a:off x="3699641" y="3342290"/>
            <a:ext cx="2070538" cy="96887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53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BF1-BF02-5481-F900-32B7EA5F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 ústní maturitní zkoušky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B2B14-E281-C6EE-0331-5F5065290BEB}"/>
              </a:ext>
            </a:extLst>
          </p:cNvPr>
          <p:cNvSpPr txBox="1"/>
          <p:nvPr/>
        </p:nvSpPr>
        <p:spPr>
          <a:xfrm>
            <a:off x="4855167" y="2807961"/>
            <a:ext cx="22318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🤔</a:t>
            </a:r>
          </a:p>
          <a:p>
            <a:pPr algn="ctr"/>
            <a:r>
              <a:rPr lang="cs-CZ" sz="4800" dirty="0"/>
              <a:t>Příprava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60EE70E-E423-93C9-3773-B05BA6D8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4DDD-FA43-0497-9F43-DC947473F37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D061-1AE9-0A7D-49BA-A3485F9B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6F33E-D70B-D8D9-07AC-FF74C363F24C}"/>
              </a:ext>
            </a:extLst>
          </p:cNvPr>
          <p:cNvSpPr txBox="1"/>
          <p:nvPr/>
        </p:nvSpPr>
        <p:spPr>
          <a:xfrm>
            <a:off x="7772049" y="2807961"/>
            <a:ext cx="358175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😼</a:t>
            </a:r>
          </a:p>
          <a:p>
            <a:pPr algn="ctr"/>
            <a:r>
              <a:rPr lang="cs-CZ" sz="4800" dirty="0"/>
              <a:t>Ústní zkouška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4299D-AF66-376C-7EEE-D4BFB2A59A0A}"/>
              </a:ext>
            </a:extLst>
          </p:cNvPr>
          <p:cNvSpPr txBox="1"/>
          <p:nvPr/>
        </p:nvSpPr>
        <p:spPr>
          <a:xfrm>
            <a:off x="594072" y="2807961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🎰</a:t>
            </a:r>
          </a:p>
          <a:p>
            <a:pPr algn="ctr"/>
            <a:r>
              <a:rPr lang="cs-CZ" sz="4800" dirty="0"/>
              <a:t>Losování čísla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</p:spTree>
    <p:extLst>
      <p:ext uri="{BB962C8B-B14F-4D97-AF65-F5344CB8AC3E}">
        <p14:creationId xmlns:p14="http://schemas.microsoft.com/office/powerpoint/2010/main" val="174725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C44-E417-B57F-6988-7A5680A7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Hodnocení ústní maturitní zkoušky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C921B358-C3D5-DFD5-699A-30F98662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BE1558-CB31-D441-286D-0C6859F6D87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F109B-8840-ACB0-0EED-6B58F484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13DD6-99A8-8B66-C245-7A65B028F576}"/>
              </a:ext>
            </a:extLst>
          </p:cNvPr>
          <p:cNvSpPr txBox="1"/>
          <p:nvPr/>
        </p:nvSpPr>
        <p:spPr>
          <a:xfrm>
            <a:off x="564575" y="2052842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🎰</a:t>
            </a:r>
          </a:p>
          <a:p>
            <a:pPr algn="ctr"/>
            <a:r>
              <a:rPr lang="cs-CZ" sz="4800" dirty="0"/>
              <a:t>Losování čísla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735C2-9EBC-948F-1FD3-24AA366170BD}"/>
              </a:ext>
            </a:extLst>
          </p:cNvPr>
          <p:cNvSpPr txBox="1"/>
          <p:nvPr/>
        </p:nvSpPr>
        <p:spPr>
          <a:xfrm>
            <a:off x="4309600" y="2052842"/>
            <a:ext cx="32640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7️⃣</a:t>
            </a:r>
          </a:p>
          <a:p>
            <a:pPr algn="ctr"/>
            <a:r>
              <a:rPr lang="cs-CZ" sz="4800" dirty="0"/>
              <a:t>Jedno téma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Praktická (max 5b) 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a teoretická (max 5b)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část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B1FFB-4D0A-B232-7B1B-67362C9243C0}"/>
              </a:ext>
            </a:extLst>
          </p:cNvPr>
          <p:cNvSpPr txBox="1"/>
          <p:nvPr/>
        </p:nvSpPr>
        <p:spPr>
          <a:xfrm>
            <a:off x="7512330" y="2052842"/>
            <a:ext cx="404219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✅</a:t>
            </a:r>
          </a:p>
          <a:p>
            <a:pPr algn="ctr"/>
            <a:r>
              <a:rPr lang="cs-CZ" sz="4800" dirty="0"/>
              <a:t>Bodová tabulka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8,5 a více – </a:t>
            </a:r>
            <a:r>
              <a:rPr lang="cs-CZ" sz="2800" dirty="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6,5 a více – </a:t>
            </a:r>
            <a:r>
              <a:rPr lang="cs-CZ" sz="2800" dirty="0">
                <a:solidFill>
                  <a:schemeClr val="accent1"/>
                </a:solidFill>
              </a:rPr>
              <a:t>2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5,0 a více – </a:t>
            </a:r>
            <a:r>
              <a:rPr lang="cs-CZ" sz="28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3,5 a více – </a:t>
            </a:r>
            <a:r>
              <a:rPr lang="cs-CZ" sz="2800" dirty="0">
                <a:solidFill>
                  <a:schemeClr val="accent2"/>
                </a:solidFill>
              </a:rPr>
              <a:t>4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Méně než 3,5 – </a:t>
            </a:r>
            <a:r>
              <a:rPr lang="cs-CZ" sz="28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924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k tomuto tématu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Praktická část – max 5 bodů</a:t>
            </a:r>
          </a:p>
          <a:p>
            <a:r>
              <a:rPr lang="cs-CZ" dirty="0"/>
              <a:t>Teoretická část – max 5 bodů</a:t>
            </a: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Podstata podmíněného větvení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Příkazy pro větvení (max 2b)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Starý a nový zápis příkazu switch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Ternární operátor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Podstata podmíněného větvení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bez podmíněného větvení se spustí od prvního příkazu a pokračuje směrem dolů podle zápisu.</a:t>
            </a:r>
          </a:p>
          <a:p>
            <a:r>
              <a:rPr lang="cs-CZ" dirty="0"/>
              <a:t>Pokud chceme aby program např. při rozdílném vstupu od uživatele vykonával jinou činnost, tak musíme použít příkazy pro podmíněné větvení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0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pro větvení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985CA-8E7B-903C-5977-D03AAF26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8995" cy="4351338"/>
          </a:xfrm>
        </p:spPr>
        <p:txBody>
          <a:bodyPr>
            <a:normAutofit/>
          </a:bodyPr>
          <a:lstStyle/>
          <a:p>
            <a:pPr lvl="1"/>
            <a:r>
              <a:rPr lang="cs-CZ" dirty="0"/>
              <a:t>Větvení tedy dokáže rozdělit chod/směr programu a vykonat tak různé akce na základě jiného vstupu</a:t>
            </a:r>
          </a:p>
          <a:p>
            <a:pPr lvl="2">
              <a:buFont typeface="Wingdings" pitchFamily="2" charset="2"/>
              <a:buChar char="§"/>
            </a:pPr>
            <a:r>
              <a:rPr lang="cs-CZ" dirty="0" err="1"/>
              <a:t>if</a:t>
            </a:r>
            <a:r>
              <a:rPr lang="cs-CZ" dirty="0"/>
              <a:t>, </a:t>
            </a:r>
            <a:r>
              <a:rPr lang="cs-CZ" dirty="0" err="1"/>
              <a:t>else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, </a:t>
            </a:r>
            <a:r>
              <a:rPr lang="cs-CZ" dirty="0" err="1"/>
              <a:t>else</a:t>
            </a:r>
            <a:r>
              <a:rPr lang="cs-CZ" dirty="0"/>
              <a:t>, switch, ternární operátor</a:t>
            </a:r>
          </a:p>
          <a:p>
            <a:pPr lvl="1"/>
            <a:endParaRPr lang="cs-CZ" dirty="0"/>
          </a:p>
          <a:p>
            <a:pPr marL="457200" lvl="1" indent="0">
              <a:buNone/>
            </a:pPr>
            <a:r>
              <a:rPr lang="cs-CZ" dirty="0" err="1"/>
              <a:t>if</a:t>
            </a:r>
            <a:r>
              <a:rPr lang="cs-CZ" dirty="0"/>
              <a:t> (pravda) {		switch(hodnota) {</a:t>
            </a:r>
          </a:p>
          <a:p>
            <a:pPr marL="457200" lvl="1" indent="0">
              <a:buNone/>
            </a:pPr>
            <a:r>
              <a:rPr lang="cs-CZ" dirty="0"/>
              <a:t>	//</a:t>
            </a:r>
            <a:r>
              <a:rPr lang="cs-CZ" dirty="0" err="1"/>
              <a:t>kod</a:t>
            </a:r>
            <a:r>
              <a:rPr lang="cs-CZ" dirty="0"/>
              <a:t>				case </a:t>
            </a:r>
            <a:r>
              <a:rPr lang="cs-CZ" dirty="0" err="1"/>
              <a:t>hodnotaX</a:t>
            </a:r>
            <a:r>
              <a:rPr lang="cs-CZ" dirty="0"/>
              <a:t> -&gt; </a:t>
            </a:r>
            <a:r>
              <a:rPr lang="cs-CZ" dirty="0" err="1"/>
              <a:t>kod</a:t>
            </a:r>
            <a:r>
              <a:rPr lang="cs-CZ" dirty="0"/>
              <a:t>;</a:t>
            </a:r>
          </a:p>
          <a:p>
            <a:pPr marL="457200" lvl="1" indent="0">
              <a:buNone/>
            </a:pPr>
            <a:r>
              <a:rPr lang="cs-CZ" dirty="0"/>
              <a:t>} </a:t>
            </a:r>
            <a:r>
              <a:rPr lang="cs-CZ" dirty="0" err="1"/>
              <a:t>else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(pravda) {			case </a:t>
            </a:r>
            <a:r>
              <a:rPr lang="cs-CZ" dirty="0" err="1"/>
              <a:t>hodnotaY</a:t>
            </a:r>
            <a:r>
              <a:rPr lang="cs-CZ" dirty="0"/>
              <a:t> -&gt; {</a:t>
            </a:r>
          </a:p>
          <a:p>
            <a:pPr marL="457200" lvl="1" indent="0">
              <a:buNone/>
            </a:pPr>
            <a:r>
              <a:rPr lang="cs-CZ" dirty="0"/>
              <a:t>	//</a:t>
            </a:r>
            <a:r>
              <a:rPr lang="cs-CZ" dirty="0" err="1"/>
              <a:t>kod</a:t>
            </a:r>
            <a:r>
              <a:rPr lang="cs-CZ" dirty="0"/>
              <a:t>					</a:t>
            </a:r>
            <a:r>
              <a:rPr lang="cs-CZ" dirty="0" err="1"/>
              <a:t>kod</a:t>
            </a:r>
            <a:r>
              <a:rPr lang="cs-CZ" dirty="0"/>
              <a:t>;</a:t>
            </a:r>
          </a:p>
          <a:p>
            <a:pPr marL="457200" lvl="1" indent="0">
              <a:buNone/>
            </a:pPr>
            <a:r>
              <a:rPr lang="cs-CZ" dirty="0"/>
              <a:t>} </a:t>
            </a:r>
            <a:r>
              <a:rPr lang="cs-CZ" dirty="0" err="1"/>
              <a:t>else</a:t>
            </a:r>
            <a:r>
              <a:rPr lang="cs-CZ" dirty="0"/>
              <a:t> {				}</a:t>
            </a:r>
          </a:p>
          <a:p>
            <a:pPr marL="457200" lvl="1" indent="0">
              <a:buNone/>
            </a:pPr>
            <a:r>
              <a:rPr lang="cs-CZ" dirty="0"/>
              <a:t>	//</a:t>
            </a:r>
            <a:r>
              <a:rPr lang="cs-CZ" dirty="0" err="1"/>
              <a:t>kod</a:t>
            </a:r>
            <a:r>
              <a:rPr lang="cs-CZ" dirty="0"/>
              <a:t>				default -&gt; </a:t>
            </a:r>
            <a:r>
              <a:rPr lang="cs-CZ" dirty="0" err="1"/>
              <a:t>kod</a:t>
            </a:r>
            <a:r>
              <a:rPr lang="cs-CZ" dirty="0"/>
              <a:t>; //zavolá se když nic neplatí</a:t>
            </a:r>
          </a:p>
          <a:p>
            <a:pPr marL="457200" lvl="1" indent="0">
              <a:buNone/>
            </a:pPr>
            <a:r>
              <a:rPr lang="cs-CZ" dirty="0"/>
              <a:t>}				}</a:t>
            </a:r>
          </a:p>
          <a:p>
            <a:pPr marL="914400" lvl="2" indent="0">
              <a:buNone/>
            </a:pPr>
            <a:endParaRPr lang="cs-CZ" dirty="0"/>
          </a:p>
        </p:txBody>
      </p:sp>
      <p:pic>
        <p:nvPicPr>
          <p:cNvPr id="3" name="Picture 2" descr="JAVA File Icon - Free PNG &amp; SVG 115848 - Noun Project">
            <a:extLst>
              <a:ext uri="{FF2B5EF4-FFF2-40B4-BE49-F238E27FC236}">
                <a16:creationId xmlns:a16="http://schemas.microsoft.com/office/drawing/2014/main" id="{4BD6D69B-1884-DD5F-4836-B2821310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BAA60-74C9-8ACD-9247-38C449231E2A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4F6C2-762F-22D9-162C-ED899C71B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4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pro větvení - </a:t>
            </a:r>
            <a:r>
              <a:rPr lang="cs-CZ" dirty="0" err="1"/>
              <a:t>if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JAVA File Icon - Free PNG &amp; SVG 115848 - Noun Project">
            <a:extLst>
              <a:ext uri="{FF2B5EF4-FFF2-40B4-BE49-F238E27FC236}">
                <a16:creationId xmlns:a16="http://schemas.microsoft.com/office/drawing/2014/main" id="{4BD6D69B-1884-DD5F-4836-B2821310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BAA60-74C9-8ACD-9247-38C449231E2A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4F6C2-762F-22D9-162C-ED899C71B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7AE7D3-0B8D-8066-BA92-5E331CB7C132}"/>
              </a:ext>
            </a:extLst>
          </p:cNvPr>
          <p:cNvSpPr txBox="1"/>
          <p:nvPr/>
        </p:nvSpPr>
        <p:spPr>
          <a:xfrm>
            <a:off x="1187669" y="1377063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CC7832"/>
                </a:solidFill>
                <a:effectLst/>
              </a:rPr>
              <a:t>int </a:t>
            </a:r>
            <a:r>
              <a:rPr lang="en-GB" sz="3600" dirty="0"/>
              <a:t>foo = </a:t>
            </a:r>
            <a:r>
              <a:rPr lang="en-GB" sz="3600" dirty="0">
                <a:solidFill>
                  <a:srgbClr val="6897BB"/>
                </a:solidFill>
                <a:effectLst/>
              </a:rPr>
              <a:t>0</a:t>
            </a:r>
            <a:r>
              <a:rPr lang="en-GB" sz="3600" dirty="0">
                <a:solidFill>
                  <a:srgbClr val="CC7832"/>
                </a:solidFill>
                <a:effectLst/>
              </a:rPr>
              <a:t>;</a:t>
            </a:r>
            <a:br>
              <a:rPr lang="en-GB" sz="3600" dirty="0">
                <a:solidFill>
                  <a:srgbClr val="CC7832"/>
                </a:solidFill>
                <a:effectLst/>
              </a:rPr>
            </a:br>
            <a:r>
              <a:rPr lang="en-GB" sz="3600" dirty="0">
                <a:solidFill>
                  <a:srgbClr val="CC7832"/>
                </a:solidFill>
                <a:effectLst/>
              </a:rPr>
              <a:t>if </a:t>
            </a:r>
            <a:r>
              <a:rPr lang="en-GB" sz="3600" dirty="0"/>
              <a:t>(foo == </a:t>
            </a:r>
            <a:r>
              <a:rPr lang="en-GB" sz="3600" dirty="0">
                <a:solidFill>
                  <a:srgbClr val="6897BB"/>
                </a:solidFill>
                <a:effectLst/>
              </a:rPr>
              <a:t>0</a:t>
            </a:r>
            <a:r>
              <a:rPr lang="en-GB" sz="3600" dirty="0"/>
              <a:t>) {</a:t>
            </a:r>
            <a:br>
              <a:rPr lang="en-GB" sz="3600" dirty="0"/>
            </a:br>
            <a:r>
              <a:rPr lang="en-GB" sz="3600" dirty="0"/>
              <a:t>    </a:t>
            </a:r>
            <a:r>
              <a:rPr lang="en-GB" sz="3600" dirty="0">
                <a:solidFill>
                  <a:srgbClr val="808080"/>
                </a:solidFill>
                <a:effectLst/>
              </a:rPr>
              <a:t>//Code</a:t>
            </a:r>
            <a:br>
              <a:rPr lang="en-GB" sz="3600" dirty="0">
                <a:solidFill>
                  <a:srgbClr val="808080"/>
                </a:solidFill>
                <a:effectLst/>
              </a:rPr>
            </a:br>
            <a:r>
              <a:rPr lang="en-GB" sz="3600" dirty="0"/>
              <a:t>} </a:t>
            </a:r>
            <a:r>
              <a:rPr lang="en-GB" sz="3600" dirty="0">
                <a:solidFill>
                  <a:srgbClr val="CC7832"/>
                </a:solidFill>
                <a:effectLst/>
              </a:rPr>
              <a:t>else if </a:t>
            </a:r>
            <a:r>
              <a:rPr lang="en-GB" sz="3600" dirty="0"/>
              <a:t>(foo == </a:t>
            </a:r>
            <a:r>
              <a:rPr lang="en-GB" sz="3600" dirty="0">
                <a:solidFill>
                  <a:srgbClr val="6897BB"/>
                </a:solidFill>
                <a:effectLst/>
              </a:rPr>
              <a:t>1</a:t>
            </a:r>
            <a:r>
              <a:rPr lang="en-GB" sz="3600" dirty="0"/>
              <a:t>) {</a:t>
            </a:r>
            <a:br>
              <a:rPr lang="en-GB" sz="3600" dirty="0"/>
            </a:br>
            <a:r>
              <a:rPr lang="en-GB" sz="3600" dirty="0"/>
              <a:t>    </a:t>
            </a:r>
            <a:r>
              <a:rPr lang="en-GB" sz="3600" dirty="0">
                <a:solidFill>
                  <a:srgbClr val="808080"/>
                </a:solidFill>
                <a:effectLst/>
              </a:rPr>
              <a:t>//Code</a:t>
            </a:r>
            <a:br>
              <a:rPr lang="en-GB" sz="3600" dirty="0">
                <a:solidFill>
                  <a:srgbClr val="808080"/>
                </a:solidFill>
                <a:effectLst/>
              </a:rPr>
            </a:br>
            <a:r>
              <a:rPr lang="en-GB" sz="3600" dirty="0"/>
              <a:t>} </a:t>
            </a:r>
            <a:r>
              <a:rPr lang="en-GB" sz="3600" dirty="0">
                <a:solidFill>
                  <a:srgbClr val="CC7832"/>
                </a:solidFill>
                <a:effectLst/>
              </a:rPr>
              <a:t>else </a:t>
            </a:r>
            <a:r>
              <a:rPr lang="en-GB" sz="3600" dirty="0"/>
              <a:t>{</a:t>
            </a:r>
            <a:br>
              <a:rPr lang="en-GB" sz="3600" dirty="0"/>
            </a:br>
            <a:r>
              <a:rPr lang="en-GB" sz="3600" dirty="0"/>
              <a:t>    </a:t>
            </a:r>
            <a:r>
              <a:rPr lang="en-GB" sz="3600" dirty="0">
                <a:solidFill>
                  <a:srgbClr val="808080"/>
                </a:solidFill>
                <a:effectLst/>
              </a:rPr>
              <a:t>//Code</a:t>
            </a:r>
            <a:br>
              <a:rPr lang="en-GB" sz="3600" dirty="0">
                <a:solidFill>
                  <a:srgbClr val="808080"/>
                </a:solidFill>
                <a:effectLst/>
              </a:rPr>
            </a:br>
            <a:r>
              <a:rPr lang="en-GB" sz="3600" dirty="0"/>
              <a:t>}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209887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pro větvení - switch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JAVA File Icon - Free PNG &amp; SVG 115848 - Noun Project">
            <a:extLst>
              <a:ext uri="{FF2B5EF4-FFF2-40B4-BE49-F238E27FC236}">
                <a16:creationId xmlns:a16="http://schemas.microsoft.com/office/drawing/2014/main" id="{4BD6D69B-1884-DD5F-4836-B2821310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BAA60-74C9-8ACD-9247-38C449231E2A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4F6C2-762F-22D9-162C-ED899C71B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A5D75C-FEE4-19A9-A3AE-6B5E3927DEC2}"/>
              </a:ext>
            </a:extLst>
          </p:cNvPr>
          <p:cNvSpPr txBox="1"/>
          <p:nvPr/>
        </p:nvSpPr>
        <p:spPr>
          <a:xfrm>
            <a:off x="1160832" y="1446458"/>
            <a:ext cx="105155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String name = </a:t>
            </a:r>
            <a:r>
              <a:rPr lang="en-GB" sz="3200" dirty="0">
                <a:solidFill>
                  <a:srgbClr val="6A8759"/>
                </a:solidFill>
                <a:effectLst/>
              </a:rPr>
              <a:t>"john"</a:t>
            </a:r>
            <a:r>
              <a:rPr lang="en-GB" sz="3200" dirty="0">
                <a:solidFill>
                  <a:srgbClr val="CC7832"/>
                </a:solidFill>
                <a:effectLst/>
              </a:rPr>
              <a:t>;</a:t>
            </a:r>
            <a:br>
              <a:rPr lang="en-GB" sz="3200" dirty="0">
                <a:solidFill>
                  <a:srgbClr val="CC7832"/>
                </a:solidFill>
                <a:effectLst/>
              </a:rPr>
            </a:br>
            <a:r>
              <a:rPr lang="en-GB" sz="3200" dirty="0">
                <a:solidFill>
                  <a:srgbClr val="CC7832"/>
                </a:solidFill>
                <a:effectLst/>
              </a:rPr>
              <a:t>switch </a:t>
            </a:r>
            <a:r>
              <a:rPr lang="en-GB" sz="3200" dirty="0"/>
              <a:t>(name) {</a:t>
            </a:r>
            <a:br>
              <a:rPr lang="en-GB" sz="3200" dirty="0"/>
            </a:br>
            <a:r>
              <a:rPr lang="en-GB" sz="3200" dirty="0"/>
              <a:t>    </a:t>
            </a:r>
            <a:r>
              <a:rPr lang="en-GB" sz="3200" dirty="0">
                <a:solidFill>
                  <a:srgbClr val="CC7832"/>
                </a:solidFill>
                <a:effectLst/>
              </a:rPr>
              <a:t>case </a:t>
            </a:r>
            <a:r>
              <a:rPr lang="en-GB" sz="3200" dirty="0">
                <a:solidFill>
                  <a:srgbClr val="6A8759"/>
                </a:solidFill>
                <a:effectLst/>
              </a:rPr>
              <a:t>"john" </a:t>
            </a:r>
            <a:r>
              <a:rPr lang="en-GB" sz="3200" dirty="0"/>
              <a:t>-&gt; {</a:t>
            </a:r>
            <a:br>
              <a:rPr lang="en-GB" sz="3200" dirty="0"/>
            </a:br>
            <a:r>
              <a:rPr lang="en-GB" sz="3200" dirty="0"/>
              <a:t>        </a:t>
            </a:r>
            <a:r>
              <a:rPr lang="en-GB" sz="3200" dirty="0" err="1"/>
              <a:t>System.</a:t>
            </a:r>
            <a:r>
              <a:rPr lang="en-GB" sz="32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3200" dirty="0" err="1"/>
              <a:t>.println</a:t>
            </a:r>
            <a:r>
              <a:rPr lang="en-GB" sz="3200" dirty="0"/>
              <a:t>(</a:t>
            </a:r>
            <a:r>
              <a:rPr lang="en-GB" sz="3200" dirty="0">
                <a:solidFill>
                  <a:srgbClr val="6A8759"/>
                </a:solidFill>
                <a:effectLst/>
              </a:rPr>
              <a:t>"Name:"</a:t>
            </a:r>
            <a:r>
              <a:rPr lang="en-GB" sz="3200" dirty="0"/>
              <a:t>)</a:t>
            </a:r>
            <a:r>
              <a:rPr lang="en-GB" sz="3200" dirty="0">
                <a:solidFill>
                  <a:srgbClr val="CC7832"/>
                </a:solidFill>
                <a:effectLst/>
              </a:rPr>
              <a:t>;</a:t>
            </a:r>
            <a:br>
              <a:rPr lang="en-GB" sz="3200" dirty="0">
                <a:solidFill>
                  <a:srgbClr val="CC7832"/>
                </a:solidFill>
                <a:effectLst/>
              </a:rPr>
            </a:br>
            <a:r>
              <a:rPr lang="en-GB" sz="32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3200" dirty="0" err="1"/>
              <a:t>System.</a:t>
            </a:r>
            <a:r>
              <a:rPr lang="en-GB" sz="32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3200" dirty="0" err="1"/>
              <a:t>.println</a:t>
            </a:r>
            <a:r>
              <a:rPr lang="en-GB" sz="3200" dirty="0"/>
              <a:t>(</a:t>
            </a:r>
            <a:r>
              <a:rPr lang="en-GB" sz="3200" dirty="0">
                <a:solidFill>
                  <a:srgbClr val="6A8759"/>
                </a:solidFill>
                <a:effectLst/>
              </a:rPr>
              <a:t>"John"</a:t>
            </a:r>
            <a:r>
              <a:rPr lang="en-GB" sz="3200" dirty="0"/>
              <a:t>)</a:t>
            </a:r>
            <a:r>
              <a:rPr lang="en-GB" sz="3200" dirty="0">
                <a:solidFill>
                  <a:srgbClr val="CC7832"/>
                </a:solidFill>
                <a:effectLst/>
              </a:rPr>
              <a:t>;</a:t>
            </a:r>
            <a:br>
              <a:rPr lang="en-GB" sz="3200" dirty="0">
                <a:solidFill>
                  <a:srgbClr val="CC7832"/>
                </a:solidFill>
                <a:effectLst/>
              </a:rPr>
            </a:br>
            <a:r>
              <a:rPr lang="en-GB" sz="3200" dirty="0">
                <a:solidFill>
                  <a:srgbClr val="CC7832"/>
                </a:solidFill>
                <a:effectLst/>
              </a:rPr>
              <a:t>    </a:t>
            </a:r>
            <a:r>
              <a:rPr lang="en-GB" sz="3200" dirty="0"/>
              <a:t>}</a:t>
            </a:r>
            <a:br>
              <a:rPr lang="en-GB" sz="3200" dirty="0"/>
            </a:br>
            <a:r>
              <a:rPr lang="en-GB" sz="3200" dirty="0"/>
              <a:t>    </a:t>
            </a:r>
            <a:r>
              <a:rPr lang="en-GB" sz="3200" dirty="0">
                <a:solidFill>
                  <a:srgbClr val="CC7832"/>
                </a:solidFill>
                <a:effectLst/>
              </a:rPr>
              <a:t>case </a:t>
            </a:r>
            <a:r>
              <a:rPr lang="en-GB" sz="3200" dirty="0">
                <a:solidFill>
                  <a:srgbClr val="6A8759"/>
                </a:solidFill>
                <a:effectLst/>
              </a:rPr>
              <a:t>"</a:t>
            </a:r>
            <a:r>
              <a:rPr lang="en-GB" sz="3200" dirty="0" err="1">
                <a:solidFill>
                  <a:srgbClr val="6A8759"/>
                </a:solidFill>
                <a:effectLst/>
              </a:rPr>
              <a:t>george</a:t>
            </a:r>
            <a:r>
              <a:rPr lang="en-GB" sz="3200" dirty="0">
                <a:solidFill>
                  <a:srgbClr val="6A8759"/>
                </a:solidFill>
                <a:effectLst/>
              </a:rPr>
              <a:t>" </a:t>
            </a:r>
            <a:r>
              <a:rPr lang="en-GB" sz="3200" dirty="0"/>
              <a:t>-&gt; </a:t>
            </a:r>
            <a:r>
              <a:rPr lang="en-GB" sz="3200" dirty="0" err="1"/>
              <a:t>System.</a:t>
            </a:r>
            <a:r>
              <a:rPr lang="en-GB" sz="32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3200" dirty="0" err="1"/>
              <a:t>.println</a:t>
            </a:r>
            <a:r>
              <a:rPr lang="en-GB" sz="3200" dirty="0"/>
              <a:t>(</a:t>
            </a:r>
            <a:r>
              <a:rPr lang="en-GB" sz="3200" dirty="0">
                <a:solidFill>
                  <a:srgbClr val="6A8759"/>
                </a:solidFill>
                <a:effectLst/>
              </a:rPr>
              <a:t>"Name: </a:t>
            </a:r>
            <a:r>
              <a:rPr lang="en-GB" sz="3200" dirty="0" err="1">
                <a:solidFill>
                  <a:srgbClr val="6A8759"/>
                </a:solidFill>
                <a:effectLst/>
              </a:rPr>
              <a:t>george</a:t>
            </a:r>
            <a:r>
              <a:rPr lang="en-GB" sz="3200" dirty="0">
                <a:solidFill>
                  <a:srgbClr val="6A8759"/>
                </a:solidFill>
                <a:effectLst/>
              </a:rPr>
              <a:t>"</a:t>
            </a:r>
            <a:r>
              <a:rPr lang="en-GB" sz="3200" dirty="0"/>
              <a:t>)</a:t>
            </a:r>
            <a:r>
              <a:rPr lang="en-GB" sz="3200" dirty="0">
                <a:solidFill>
                  <a:srgbClr val="CC7832"/>
                </a:solidFill>
                <a:effectLst/>
              </a:rPr>
              <a:t>;</a:t>
            </a:r>
            <a:br>
              <a:rPr lang="en-GB" sz="3200" dirty="0">
                <a:solidFill>
                  <a:srgbClr val="CC7832"/>
                </a:solidFill>
                <a:effectLst/>
              </a:rPr>
            </a:br>
            <a:r>
              <a:rPr lang="en-GB" sz="3200" dirty="0">
                <a:solidFill>
                  <a:srgbClr val="CC7832"/>
                </a:solidFill>
                <a:effectLst/>
              </a:rPr>
              <a:t>    default </a:t>
            </a:r>
            <a:r>
              <a:rPr lang="en-GB" sz="3200" dirty="0"/>
              <a:t>-&gt; </a:t>
            </a:r>
            <a:r>
              <a:rPr lang="en-GB" sz="3200" dirty="0" err="1"/>
              <a:t>System.</a:t>
            </a:r>
            <a:r>
              <a:rPr lang="en-GB" sz="32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3200" dirty="0" err="1"/>
              <a:t>.println</a:t>
            </a:r>
            <a:r>
              <a:rPr lang="en-GB" sz="3200" dirty="0"/>
              <a:t>(</a:t>
            </a:r>
            <a:r>
              <a:rPr lang="en-GB" sz="3200" dirty="0">
                <a:solidFill>
                  <a:srgbClr val="6A8759"/>
                </a:solidFill>
                <a:effectLst/>
              </a:rPr>
              <a:t>"Unknown name"</a:t>
            </a:r>
            <a:r>
              <a:rPr lang="en-GB" sz="3200" dirty="0"/>
              <a:t>)</a:t>
            </a:r>
            <a:r>
              <a:rPr lang="en-GB" sz="3200" dirty="0">
                <a:solidFill>
                  <a:srgbClr val="CC7832"/>
                </a:solidFill>
                <a:effectLst/>
              </a:rPr>
              <a:t>;</a:t>
            </a:r>
            <a:br>
              <a:rPr lang="en-GB" sz="3200" dirty="0">
                <a:solidFill>
                  <a:srgbClr val="CC7832"/>
                </a:solidFill>
                <a:effectLst/>
              </a:rPr>
            </a:br>
            <a:r>
              <a:rPr lang="en-GB" sz="3200" dirty="0"/>
              <a:t>}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122967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Starý a nový zápis příkazu switch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1265A-BD5A-E958-3641-1A28D1FD822D}"/>
              </a:ext>
            </a:extLst>
          </p:cNvPr>
          <p:cNvSpPr txBox="1"/>
          <p:nvPr/>
        </p:nvSpPr>
        <p:spPr>
          <a:xfrm>
            <a:off x="838200" y="182157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String name = </a:t>
            </a:r>
            <a:r>
              <a:rPr lang="en-GB" dirty="0">
                <a:solidFill>
                  <a:srgbClr val="6A8759"/>
                </a:solidFill>
                <a:effectLst/>
              </a:rPr>
              <a:t>"john"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switch </a:t>
            </a:r>
            <a:r>
              <a:rPr lang="en-GB" dirty="0"/>
              <a:t>(name)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case </a:t>
            </a:r>
            <a:r>
              <a:rPr lang="en-GB" dirty="0">
                <a:solidFill>
                  <a:srgbClr val="6A8759"/>
                </a:solidFill>
                <a:effectLst/>
              </a:rPr>
              <a:t>"john"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"Name:"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"John"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break;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case 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george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"Name: </a:t>
            </a:r>
            <a:r>
              <a:rPr lang="en-GB" dirty="0" err="1">
                <a:solidFill>
                  <a:srgbClr val="6A8759"/>
                </a:solidFill>
                <a:effectLst/>
              </a:rPr>
              <a:t>george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break;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default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"Unknown name"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}</a:t>
            </a:r>
            <a:endParaRPr lang="cs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BE4DC-B718-40AF-DA9F-CC7CDF06F3FD}"/>
              </a:ext>
            </a:extLst>
          </p:cNvPr>
          <p:cNvSpPr txBox="1"/>
          <p:nvPr/>
        </p:nvSpPr>
        <p:spPr>
          <a:xfrm>
            <a:off x="5555470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</a:rPr>
              <a:t>switch </a:t>
            </a:r>
            <a:r>
              <a:rPr lang="en-GB" dirty="0"/>
              <a:t>(name)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case </a:t>
            </a:r>
            <a:r>
              <a:rPr lang="en-GB" dirty="0">
                <a:solidFill>
                  <a:srgbClr val="6A8759"/>
                </a:solidFill>
                <a:effectLst/>
              </a:rPr>
              <a:t>"john" </a:t>
            </a:r>
            <a:r>
              <a:rPr lang="en-GB" dirty="0"/>
              <a:t>-&gt;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"Name:"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"John"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case 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george</a:t>
            </a:r>
            <a:r>
              <a:rPr lang="en-GB" dirty="0">
                <a:solidFill>
                  <a:srgbClr val="6A8759"/>
                </a:solidFill>
                <a:effectLst/>
              </a:rPr>
              <a:t>" </a:t>
            </a:r>
            <a:r>
              <a:rPr lang="en-GB" dirty="0"/>
              <a:t>-&gt;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"Name: </a:t>
            </a:r>
            <a:r>
              <a:rPr lang="en-GB" dirty="0" err="1">
                <a:solidFill>
                  <a:srgbClr val="6A8759"/>
                </a:solidFill>
                <a:effectLst/>
              </a:rPr>
              <a:t>george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default </a:t>
            </a:r>
            <a:r>
              <a:rPr lang="en-GB" dirty="0"/>
              <a:t>-&gt;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"Unknown name"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}</a:t>
            </a:r>
            <a:endParaRPr lang="cs-C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01AAD-BBC4-76FC-09DA-D7EAA2CDA0B2}"/>
              </a:ext>
            </a:extLst>
          </p:cNvPr>
          <p:cNvSpPr txBox="1"/>
          <p:nvPr/>
        </p:nvSpPr>
        <p:spPr>
          <a:xfrm>
            <a:off x="963725" y="5254258"/>
            <a:ext cx="283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Starý switch: používá </a:t>
            </a:r>
            <a:r>
              <a:rPr lang="cs-CZ" dirty="0" err="1"/>
              <a:t>breaky</a:t>
            </a:r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5B8D3-2B75-1DD0-9661-11FD7E276B26}"/>
              </a:ext>
            </a:extLst>
          </p:cNvPr>
          <p:cNvSpPr txBox="1"/>
          <p:nvPr/>
        </p:nvSpPr>
        <p:spPr>
          <a:xfrm>
            <a:off x="5555470" y="4714047"/>
            <a:ext cx="299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Nový switch: používá lambdy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51E5B-2EAD-A653-544C-6F41948156D8}"/>
              </a:ext>
            </a:extLst>
          </p:cNvPr>
          <p:cNvSpPr txBox="1"/>
          <p:nvPr/>
        </p:nvSpPr>
        <p:spPr>
          <a:xfrm>
            <a:off x="4626581" y="5650115"/>
            <a:ext cx="312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Zápisy nelze mezi sebou míchat</a:t>
            </a:r>
          </a:p>
        </p:txBody>
      </p:sp>
    </p:spTree>
    <p:extLst>
      <p:ext uri="{BB962C8B-B14F-4D97-AF65-F5344CB8AC3E}">
        <p14:creationId xmlns:p14="http://schemas.microsoft.com/office/powerpoint/2010/main" val="376414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753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Maturitní okruhy Programování</vt:lpstr>
      <vt:lpstr>Organizace ústní maturitní zkoušky</vt:lpstr>
      <vt:lpstr>Hodnocení ústní maturitní zkoušky</vt:lpstr>
      <vt:lpstr>Otázky k tomuto tématu</vt:lpstr>
      <vt:lpstr>Podstata podmíněného větvení</vt:lpstr>
      <vt:lpstr>Příkazy pro větvení</vt:lpstr>
      <vt:lpstr>Příkazy pro větvení - if</vt:lpstr>
      <vt:lpstr>Příkazy pro větvení - switch</vt:lpstr>
      <vt:lpstr>Starý a nový zápis příkazu switch</vt:lpstr>
      <vt:lpstr>Ternární operátor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Till</dc:creator>
  <cp:lastModifiedBy>Jan Till</cp:lastModifiedBy>
  <cp:revision>19</cp:revision>
  <dcterms:created xsi:type="dcterms:W3CDTF">2022-10-16T15:02:13Z</dcterms:created>
  <dcterms:modified xsi:type="dcterms:W3CDTF">2022-10-23T15:21:47Z</dcterms:modified>
</cp:coreProperties>
</file>