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6" r:id="rId7"/>
    <p:sldId id="267" r:id="rId8"/>
    <p:sldId id="268" r:id="rId9"/>
    <p:sldId id="269" r:id="rId10"/>
    <p:sldId id="270" r:id="rId11"/>
    <p:sldId id="271" r:id="rId12"/>
    <p:sldId id="272" r:id="rId13"/>
    <p:sldId id="273" r:id="rId14"/>
    <p:sldId id="274" r:id="rId15"/>
    <p:sldId id="263" r:id="rId16"/>
    <p:sldId id="275" r:id="rId17"/>
    <p:sldId id="264" r:id="rId18"/>
    <p:sldId id="265" r:id="rId19"/>
    <p:sldId id="279" r:id="rId20"/>
    <p:sldId id="276" r:id="rId21"/>
    <p:sldId id="277" r:id="rId22"/>
    <p:sldId id="280" r:id="rId23"/>
    <p:sldId id="281" r:id="rId24"/>
    <p:sldId id="282" r:id="rId25"/>
    <p:sldId id="278" r:id="rId26"/>
    <p:sldId id="283" r:id="rId27"/>
    <p:sldId id="262" r:id="rId28"/>
  </p:sldIdLst>
  <p:sldSz cx="12192000" cy="6858000"/>
  <p:notesSz cx="6858000" cy="9144000"/>
  <p:defaultTextStyle>
    <a:defPPr>
      <a:defRPr lang="en-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p:restoredTop sz="94713"/>
  </p:normalViewPr>
  <p:slideViewPr>
    <p:cSldViewPr snapToGrid="0">
      <p:cViewPr varScale="1">
        <p:scale>
          <a:sx n="109" d="100"/>
          <a:sy n="109" d="100"/>
        </p:scale>
        <p:origin x="20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0088-75F8-BF94-EBB1-20035F9041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cs-CZ"/>
          </a:p>
        </p:txBody>
      </p:sp>
      <p:sp>
        <p:nvSpPr>
          <p:cNvPr id="3" name="Subtitle 2">
            <a:extLst>
              <a:ext uri="{FF2B5EF4-FFF2-40B4-BE49-F238E27FC236}">
                <a16:creationId xmlns:a16="http://schemas.microsoft.com/office/drawing/2014/main" id="{4A0A748F-D56C-4F31-FF60-9AC5BC15B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cs-CZ"/>
          </a:p>
        </p:txBody>
      </p:sp>
      <p:sp>
        <p:nvSpPr>
          <p:cNvPr id="4" name="Date Placeholder 3">
            <a:extLst>
              <a:ext uri="{FF2B5EF4-FFF2-40B4-BE49-F238E27FC236}">
                <a16:creationId xmlns:a16="http://schemas.microsoft.com/office/drawing/2014/main" id="{18CC901E-EDDB-A9B9-966D-0F1F458104E4}"/>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5" name="Footer Placeholder 4">
            <a:extLst>
              <a:ext uri="{FF2B5EF4-FFF2-40B4-BE49-F238E27FC236}">
                <a16:creationId xmlns:a16="http://schemas.microsoft.com/office/drawing/2014/main" id="{16662A79-B47B-E4CB-298F-B014DC85C63A}"/>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5F99BC6E-4F9A-9533-D7B3-AAD09BF3E657}"/>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221747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9C9-E273-C1E5-6C3F-85BFEA3AE3BF}"/>
              </a:ext>
            </a:extLst>
          </p:cNvPr>
          <p:cNvSpPr>
            <a:spLocks noGrp="1"/>
          </p:cNvSpPr>
          <p:nvPr>
            <p:ph type="title"/>
          </p:nvPr>
        </p:nvSpPr>
        <p:spPr/>
        <p:txBody>
          <a:bodyPr/>
          <a:lstStyle/>
          <a:p>
            <a:r>
              <a:rPr lang="en-GB"/>
              <a:t>Click to edit Master title style</a:t>
            </a:r>
            <a:endParaRPr lang="cs-CZ"/>
          </a:p>
        </p:txBody>
      </p:sp>
      <p:sp>
        <p:nvSpPr>
          <p:cNvPr id="3" name="Vertical Text Placeholder 2">
            <a:extLst>
              <a:ext uri="{FF2B5EF4-FFF2-40B4-BE49-F238E27FC236}">
                <a16:creationId xmlns:a16="http://schemas.microsoft.com/office/drawing/2014/main" id="{7ABB80E7-A9A9-A1F5-FABB-3259C8B7EF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Date Placeholder 3">
            <a:extLst>
              <a:ext uri="{FF2B5EF4-FFF2-40B4-BE49-F238E27FC236}">
                <a16:creationId xmlns:a16="http://schemas.microsoft.com/office/drawing/2014/main" id="{DDC13BAE-9291-42D0-3A0A-996FD4547B3E}"/>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5" name="Footer Placeholder 4">
            <a:extLst>
              <a:ext uri="{FF2B5EF4-FFF2-40B4-BE49-F238E27FC236}">
                <a16:creationId xmlns:a16="http://schemas.microsoft.com/office/drawing/2014/main" id="{EFDCBCDC-9A89-CCBF-8EA0-4E1247956643}"/>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0ECE824D-5275-3F84-894D-FEF386266834}"/>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4656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9651D2-C1C3-3A7A-2918-30252DF6F48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cs-CZ"/>
          </a:p>
        </p:txBody>
      </p:sp>
      <p:sp>
        <p:nvSpPr>
          <p:cNvPr id="3" name="Vertical Text Placeholder 2">
            <a:extLst>
              <a:ext uri="{FF2B5EF4-FFF2-40B4-BE49-F238E27FC236}">
                <a16:creationId xmlns:a16="http://schemas.microsoft.com/office/drawing/2014/main" id="{385E70AB-58F5-00A4-DC5E-FD96638ECD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Date Placeholder 3">
            <a:extLst>
              <a:ext uri="{FF2B5EF4-FFF2-40B4-BE49-F238E27FC236}">
                <a16:creationId xmlns:a16="http://schemas.microsoft.com/office/drawing/2014/main" id="{830841FF-FF08-01B5-2CD5-BE25A6FE5916}"/>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5" name="Footer Placeholder 4">
            <a:extLst>
              <a:ext uri="{FF2B5EF4-FFF2-40B4-BE49-F238E27FC236}">
                <a16:creationId xmlns:a16="http://schemas.microsoft.com/office/drawing/2014/main" id="{81E9A0F6-961E-872D-F9DE-F24B0B0F6CA3}"/>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9EF828E0-FC39-7AB0-DCE7-861A8EFE5C92}"/>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116235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769E-F406-5AEB-30CA-9709B4BB45F0}"/>
              </a:ext>
            </a:extLst>
          </p:cNvPr>
          <p:cNvSpPr>
            <a:spLocks noGrp="1"/>
          </p:cNvSpPr>
          <p:nvPr>
            <p:ph type="title"/>
          </p:nvPr>
        </p:nvSpPr>
        <p:spPr/>
        <p:txBody>
          <a:bodyPr/>
          <a:lstStyle/>
          <a:p>
            <a:r>
              <a:rPr lang="en-GB"/>
              <a:t>Click to edit Master title style</a:t>
            </a:r>
            <a:endParaRPr lang="cs-CZ"/>
          </a:p>
        </p:txBody>
      </p:sp>
      <p:sp>
        <p:nvSpPr>
          <p:cNvPr id="3" name="Content Placeholder 2">
            <a:extLst>
              <a:ext uri="{FF2B5EF4-FFF2-40B4-BE49-F238E27FC236}">
                <a16:creationId xmlns:a16="http://schemas.microsoft.com/office/drawing/2014/main" id="{B2278C6A-5142-8A6E-654D-FACD424FE69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Date Placeholder 3">
            <a:extLst>
              <a:ext uri="{FF2B5EF4-FFF2-40B4-BE49-F238E27FC236}">
                <a16:creationId xmlns:a16="http://schemas.microsoft.com/office/drawing/2014/main" id="{DB134595-68CC-BBE6-8405-791199C482E6}"/>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5" name="Footer Placeholder 4">
            <a:extLst>
              <a:ext uri="{FF2B5EF4-FFF2-40B4-BE49-F238E27FC236}">
                <a16:creationId xmlns:a16="http://schemas.microsoft.com/office/drawing/2014/main" id="{2D933168-9B86-0A3C-6EC1-433F260CBEC1}"/>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D26BC774-2CE8-2473-1BDB-685B41FEA07B}"/>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123376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410B-F997-CFC7-1DB3-6AC0B2BC58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cs-CZ"/>
          </a:p>
        </p:txBody>
      </p:sp>
      <p:sp>
        <p:nvSpPr>
          <p:cNvPr id="3" name="Text Placeholder 2">
            <a:extLst>
              <a:ext uri="{FF2B5EF4-FFF2-40B4-BE49-F238E27FC236}">
                <a16:creationId xmlns:a16="http://schemas.microsoft.com/office/drawing/2014/main" id="{06B201C6-55E7-84F5-AD14-BFF7C9CEA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1B0458F-81A3-2A23-0D2F-99719590D8AC}"/>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5" name="Footer Placeholder 4">
            <a:extLst>
              <a:ext uri="{FF2B5EF4-FFF2-40B4-BE49-F238E27FC236}">
                <a16:creationId xmlns:a16="http://schemas.microsoft.com/office/drawing/2014/main" id="{DE1448A5-08BA-3137-E0B7-65D0D16AD136}"/>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92A6404D-96C1-CE53-8FD2-D8021B867858}"/>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167649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18F0-351B-DE15-0A4B-45A169B780A1}"/>
              </a:ext>
            </a:extLst>
          </p:cNvPr>
          <p:cNvSpPr>
            <a:spLocks noGrp="1"/>
          </p:cNvSpPr>
          <p:nvPr>
            <p:ph type="title"/>
          </p:nvPr>
        </p:nvSpPr>
        <p:spPr/>
        <p:txBody>
          <a:bodyPr/>
          <a:lstStyle/>
          <a:p>
            <a:r>
              <a:rPr lang="en-GB"/>
              <a:t>Click to edit Master title style</a:t>
            </a:r>
            <a:endParaRPr lang="cs-CZ"/>
          </a:p>
        </p:txBody>
      </p:sp>
      <p:sp>
        <p:nvSpPr>
          <p:cNvPr id="3" name="Content Placeholder 2">
            <a:extLst>
              <a:ext uri="{FF2B5EF4-FFF2-40B4-BE49-F238E27FC236}">
                <a16:creationId xmlns:a16="http://schemas.microsoft.com/office/drawing/2014/main" id="{A599A708-91DB-57B1-41D4-46C187E2D5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Content Placeholder 3">
            <a:extLst>
              <a:ext uri="{FF2B5EF4-FFF2-40B4-BE49-F238E27FC236}">
                <a16:creationId xmlns:a16="http://schemas.microsoft.com/office/drawing/2014/main" id="{CF9DA4BC-BAEC-EB0C-80BF-1A85D53DA21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5" name="Date Placeholder 4">
            <a:extLst>
              <a:ext uri="{FF2B5EF4-FFF2-40B4-BE49-F238E27FC236}">
                <a16:creationId xmlns:a16="http://schemas.microsoft.com/office/drawing/2014/main" id="{A0E07042-0A95-A9AB-7B2D-87F0B6691DCC}"/>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6" name="Footer Placeholder 5">
            <a:extLst>
              <a:ext uri="{FF2B5EF4-FFF2-40B4-BE49-F238E27FC236}">
                <a16:creationId xmlns:a16="http://schemas.microsoft.com/office/drawing/2014/main" id="{035E0F30-7F03-E5BC-06D9-DF347FDD349D}"/>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686D9033-750D-7DF7-4F1D-AAE4A0FC3F8A}"/>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422890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50DF-DF96-5AD2-5E3A-49E5D8E851BB}"/>
              </a:ext>
            </a:extLst>
          </p:cNvPr>
          <p:cNvSpPr>
            <a:spLocks noGrp="1"/>
          </p:cNvSpPr>
          <p:nvPr>
            <p:ph type="title"/>
          </p:nvPr>
        </p:nvSpPr>
        <p:spPr>
          <a:xfrm>
            <a:off x="839788" y="365125"/>
            <a:ext cx="10515600" cy="1325563"/>
          </a:xfrm>
        </p:spPr>
        <p:txBody>
          <a:bodyPr/>
          <a:lstStyle/>
          <a:p>
            <a:r>
              <a:rPr lang="en-GB"/>
              <a:t>Click to edit Master title style</a:t>
            </a:r>
            <a:endParaRPr lang="cs-CZ"/>
          </a:p>
        </p:txBody>
      </p:sp>
      <p:sp>
        <p:nvSpPr>
          <p:cNvPr id="3" name="Text Placeholder 2">
            <a:extLst>
              <a:ext uri="{FF2B5EF4-FFF2-40B4-BE49-F238E27FC236}">
                <a16:creationId xmlns:a16="http://schemas.microsoft.com/office/drawing/2014/main" id="{F6C5CC8E-BE6D-D07C-CC47-C8FE1668C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1042B1-A8E9-D418-FE42-3108EC421A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5" name="Text Placeholder 4">
            <a:extLst>
              <a:ext uri="{FF2B5EF4-FFF2-40B4-BE49-F238E27FC236}">
                <a16:creationId xmlns:a16="http://schemas.microsoft.com/office/drawing/2014/main" id="{5F638308-C714-DB1E-30EC-5B02D6CA7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B546FD-1291-5F85-5555-9319139792D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7" name="Date Placeholder 6">
            <a:extLst>
              <a:ext uri="{FF2B5EF4-FFF2-40B4-BE49-F238E27FC236}">
                <a16:creationId xmlns:a16="http://schemas.microsoft.com/office/drawing/2014/main" id="{1CD9B2AE-DB36-DC11-FA2A-8C556C0B8956}"/>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8" name="Footer Placeholder 7">
            <a:extLst>
              <a:ext uri="{FF2B5EF4-FFF2-40B4-BE49-F238E27FC236}">
                <a16:creationId xmlns:a16="http://schemas.microsoft.com/office/drawing/2014/main" id="{4EADFA12-725C-7057-2CBE-4AEA1E92436A}"/>
              </a:ext>
            </a:extLst>
          </p:cNvPr>
          <p:cNvSpPr>
            <a:spLocks noGrp="1"/>
          </p:cNvSpPr>
          <p:nvPr>
            <p:ph type="ftr" sz="quarter" idx="11"/>
          </p:nvPr>
        </p:nvSpPr>
        <p:spPr/>
        <p:txBody>
          <a:bodyPr/>
          <a:lstStyle/>
          <a:p>
            <a:endParaRPr lang="cs-CZ"/>
          </a:p>
        </p:txBody>
      </p:sp>
      <p:sp>
        <p:nvSpPr>
          <p:cNvPr id="9" name="Slide Number Placeholder 8">
            <a:extLst>
              <a:ext uri="{FF2B5EF4-FFF2-40B4-BE49-F238E27FC236}">
                <a16:creationId xmlns:a16="http://schemas.microsoft.com/office/drawing/2014/main" id="{1CB9F84F-1E7B-83CD-F606-FE324309706D}"/>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94976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98F5-F790-49FD-6054-8CE46AC01FAC}"/>
              </a:ext>
            </a:extLst>
          </p:cNvPr>
          <p:cNvSpPr>
            <a:spLocks noGrp="1"/>
          </p:cNvSpPr>
          <p:nvPr>
            <p:ph type="title"/>
          </p:nvPr>
        </p:nvSpPr>
        <p:spPr/>
        <p:txBody>
          <a:bodyPr/>
          <a:lstStyle/>
          <a:p>
            <a:r>
              <a:rPr lang="en-GB"/>
              <a:t>Click to edit Master title style</a:t>
            </a:r>
            <a:endParaRPr lang="cs-CZ"/>
          </a:p>
        </p:txBody>
      </p:sp>
      <p:sp>
        <p:nvSpPr>
          <p:cNvPr id="3" name="Date Placeholder 2">
            <a:extLst>
              <a:ext uri="{FF2B5EF4-FFF2-40B4-BE49-F238E27FC236}">
                <a16:creationId xmlns:a16="http://schemas.microsoft.com/office/drawing/2014/main" id="{03F3A461-7506-F86C-742D-77EF3925A8DB}"/>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4" name="Footer Placeholder 3">
            <a:extLst>
              <a:ext uri="{FF2B5EF4-FFF2-40B4-BE49-F238E27FC236}">
                <a16:creationId xmlns:a16="http://schemas.microsoft.com/office/drawing/2014/main" id="{21C0E3EB-0A9E-5942-665D-D37957C1554A}"/>
              </a:ext>
            </a:extLst>
          </p:cNvPr>
          <p:cNvSpPr>
            <a:spLocks noGrp="1"/>
          </p:cNvSpPr>
          <p:nvPr>
            <p:ph type="ftr" sz="quarter" idx="11"/>
          </p:nvPr>
        </p:nvSpPr>
        <p:spPr/>
        <p:txBody>
          <a:bodyPr/>
          <a:lstStyle/>
          <a:p>
            <a:endParaRPr lang="cs-CZ"/>
          </a:p>
        </p:txBody>
      </p:sp>
      <p:sp>
        <p:nvSpPr>
          <p:cNvPr id="5" name="Slide Number Placeholder 4">
            <a:extLst>
              <a:ext uri="{FF2B5EF4-FFF2-40B4-BE49-F238E27FC236}">
                <a16:creationId xmlns:a16="http://schemas.microsoft.com/office/drawing/2014/main" id="{A8D993D3-E6BC-D8BB-BBB4-6662E63D59D8}"/>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140297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AF8AB-F3F4-1BF6-654B-154F9B506316}"/>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3" name="Footer Placeholder 2">
            <a:extLst>
              <a:ext uri="{FF2B5EF4-FFF2-40B4-BE49-F238E27FC236}">
                <a16:creationId xmlns:a16="http://schemas.microsoft.com/office/drawing/2014/main" id="{C7B77FAF-C6FF-D094-C6C5-A21BC4269CCD}"/>
              </a:ext>
            </a:extLst>
          </p:cNvPr>
          <p:cNvSpPr>
            <a:spLocks noGrp="1"/>
          </p:cNvSpPr>
          <p:nvPr>
            <p:ph type="ftr" sz="quarter" idx="11"/>
          </p:nvPr>
        </p:nvSpPr>
        <p:spPr/>
        <p:txBody>
          <a:bodyPr/>
          <a:lstStyle/>
          <a:p>
            <a:endParaRPr lang="cs-CZ"/>
          </a:p>
        </p:txBody>
      </p:sp>
      <p:sp>
        <p:nvSpPr>
          <p:cNvPr id="4" name="Slide Number Placeholder 3">
            <a:extLst>
              <a:ext uri="{FF2B5EF4-FFF2-40B4-BE49-F238E27FC236}">
                <a16:creationId xmlns:a16="http://schemas.microsoft.com/office/drawing/2014/main" id="{5B728CD0-FA09-5AD9-6E3C-50ABE7D6A3DA}"/>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419306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5EBF-E620-EA2C-CB7B-3204C1231A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cs-CZ"/>
          </a:p>
        </p:txBody>
      </p:sp>
      <p:sp>
        <p:nvSpPr>
          <p:cNvPr id="3" name="Content Placeholder 2">
            <a:extLst>
              <a:ext uri="{FF2B5EF4-FFF2-40B4-BE49-F238E27FC236}">
                <a16:creationId xmlns:a16="http://schemas.microsoft.com/office/drawing/2014/main" id="{F45A29EA-A48E-688E-17EB-1FC840B3B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Text Placeholder 3">
            <a:extLst>
              <a:ext uri="{FF2B5EF4-FFF2-40B4-BE49-F238E27FC236}">
                <a16:creationId xmlns:a16="http://schemas.microsoft.com/office/drawing/2014/main" id="{1D7EBA4B-CAF3-398A-44F6-58B0EEAEA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A47313-EBC9-844B-8F96-D00678E63BA1}"/>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6" name="Footer Placeholder 5">
            <a:extLst>
              <a:ext uri="{FF2B5EF4-FFF2-40B4-BE49-F238E27FC236}">
                <a16:creationId xmlns:a16="http://schemas.microsoft.com/office/drawing/2014/main" id="{371D12C6-8944-B90B-BA7F-3E7E7F5D2FA6}"/>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AACC5AAE-7800-8C51-58E0-3AB7708BB4CC}"/>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259851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7BD9-4A5A-1794-75E9-E38ADCF980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cs-CZ"/>
          </a:p>
        </p:txBody>
      </p:sp>
      <p:sp>
        <p:nvSpPr>
          <p:cNvPr id="3" name="Picture Placeholder 2">
            <a:extLst>
              <a:ext uri="{FF2B5EF4-FFF2-40B4-BE49-F238E27FC236}">
                <a16:creationId xmlns:a16="http://schemas.microsoft.com/office/drawing/2014/main" id="{0530B591-A404-6A46-79AF-5483D6DE2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a:extLst>
              <a:ext uri="{FF2B5EF4-FFF2-40B4-BE49-F238E27FC236}">
                <a16:creationId xmlns:a16="http://schemas.microsoft.com/office/drawing/2014/main" id="{44011112-5E67-6BD2-F371-2E8F0063A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547540-0FFA-0A40-74AA-83856ED61B4F}"/>
              </a:ext>
            </a:extLst>
          </p:cNvPr>
          <p:cNvSpPr>
            <a:spLocks noGrp="1"/>
          </p:cNvSpPr>
          <p:nvPr>
            <p:ph type="dt" sz="half" idx="10"/>
          </p:nvPr>
        </p:nvSpPr>
        <p:spPr/>
        <p:txBody>
          <a:bodyPr/>
          <a:lstStyle/>
          <a:p>
            <a:fld id="{999F267F-8BB4-D14D-847B-EDFF8FDFFB45}" type="datetimeFigureOut">
              <a:rPr lang="cs-CZ" smtClean="0"/>
              <a:t>30.10.2022</a:t>
            </a:fld>
            <a:endParaRPr lang="cs-CZ"/>
          </a:p>
        </p:txBody>
      </p:sp>
      <p:sp>
        <p:nvSpPr>
          <p:cNvPr id="6" name="Footer Placeholder 5">
            <a:extLst>
              <a:ext uri="{FF2B5EF4-FFF2-40B4-BE49-F238E27FC236}">
                <a16:creationId xmlns:a16="http://schemas.microsoft.com/office/drawing/2014/main" id="{626E60D8-2A62-E090-4257-E532831B4106}"/>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6A8BBAB9-621A-73A3-FE39-2EFBC1BA53DE}"/>
              </a:ext>
            </a:extLst>
          </p:cNvPr>
          <p:cNvSpPr>
            <a:spLocks noGrp="1"/>
          </p:cNvSpPr>
          <p:nvPr>
            <p:ph type="sldNum" sz="quarter" idx="12"/>
          </p:nvPr>
        </p:nvSpPr>
        <p:spPr/>
        <p:txBody>
          <a:bodyPr/>
          <a:lstStyle/>
          <a:p>
            <a:fld id="{526A7551-0C94-AB4D-84FE-5F40043A04DE}" type="slidenum">
              <a:rPr lang="cs-CZ" smtClean="0"/>
              <a:t>‹#›</a:t>
            </a:fld>
            <a:endParaRPr lang="cs-CZ"/>
          </a:p>
        </p:txBody>
      </p:sp>
    </p:spTree>
    <p:extLst>
      <p:ext uri="{BB962C8B-B14F-4D97-AF65-F5344CB8AC3E}">
        <p14:creationId xmlns:p14="http://schemas.microsoft.com/office/powerpoint/2010/main" val="123947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E06D2B-0E8E-43D7-F225-3574F1241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cs-CZ"/>
          </a:p>
        </p:txBody>
      </p:sp>
      <p:sp>
        <p:nvSpPr>
          <p:cNvPr id="3" name="Text Placeholder 2">
            <a:extLst>
              <a:ext uri="{FF2B5EF4-FFF2-40B4-BE49-F238E27FC236}">
                <a16:creationId xmlns:a16="http://schemas.microsoft.com/office/drawing/2014/main" id="{FC059648-2C77-D2AC-29F9-A383A4ECF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cs-CZ"/>
          </a:p>
        </p:txBody>
      </p:sp>
      <p:sp>
        <p:nvSpPr>
          <p:cNvPr id="4" name="Date Placeholder 3">
            <a:extLst>
              <a:ext uri="{FF2B5EF4-FFF2-40B4-BE49-F238E27FC236}">
                <a16:creationId xmlns:a16="http://schemas.microsoft.com/office/drawing/2014/main" id="{2DB11D6F-F1B7-E760-82E0-5768F2237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F267F-8BB4-D14D-847B-EDFF8FDFFB45}" type="datetimeFigureOut">
              <a:rPr lang="cs-CZ" smtClean="0"/>
              <a:t>30.10.2022</a:t>
            </a:fld>
            <a:endParaRPr lang="cs-CZ"/>
          </a:p>
        </p:txBody>
      </p:sp>
      <p:sp>
        <p:nvSpPr>
          <p:cNvPr id="5" name="Footer Placeholder 4">
            <a:extLst>
              <a:ext uri="{FF2B5EF4-FFF2-40B4-BE49-F238E27FC236}">
                <a16:creationId xmlns:a16="http://schemas.microsoft.com/office/drawing/2014/main" id="{FDDFED2B-C747-A833-3A6D-5795B71A2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Slide Number Placeholder 5">
            <a:extLst>
              <a:ext uri="{FF2B5EF4-FFF2-40B4-BE49-F238E27FC236}">
                <a16:creationId xmlns:a16="http://schemas.microsoft.com/office/drawing/2014/main" id="{02A6FA79-DD4F-A39D-C8F3-1F3E0952B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A7551-0C94-AB4D-84FE-5F40043A04DE}" type="slidenum">
              <a:rPr lang="cs-CZ" smtClean="0"/>
              <a:t>‹#›</a:t>
            </a:fld>
            <a:endParaRPr lang="cs-CZ"/>
          </a:p>
        </p:txBody>
      </p:sp>
    </p:spTree>
    <p:extLst>
      <p:ext uri="{BB962C8B-B14F-4D97-AF65-F5344CB8AC3E}">
        <p14:creationId xmlns:p14="http://schemas.microsoft.com/office/powerpoint/2010/main" val="842247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4ACA-3873-E0B1-ECBC-63AB7B3CF68B}"/>
              </a:ext>
            </a:extLst>
          </p:cNvPr>
          <p:cNvSpPr>
            <a:spLocks noGrp="1"/>
          </p:cNvSpPr>
          <p:nvPr>
            <p:ph type="ctrTitle"/>
          </p:nvPr>
        </p:nvSpPr>
        <p:spPr/>
        <p:txBody>
          <a:bodyPr/>
          <a:lstStyle/>
          <a:p>
            <a:r>
              <a:rPr lang="cs-CZ" sz="6600" b="1" dirty="0"/>
              <a:t>Maturitní okruhy</a:t>
            </a:r>
            <a:br>
              <a:rPr lang="cs-CZ" dirty="0"/>
            </a:br>
            <a:r>
              <a:rPr lang="cs-CZ" dirty="0">
                <a:solidFill>
                  <a:schemeClr val="tx1">
                    <a:lumMod val="65000"/>
                    <a:lumOff val="35000"/>
                  </a:schemeClr>
                </a:solidFill>
              </a:rPr>
              <a:t>Programování</a:t>
            </a:r>
          </a:p>
        </p:txBody>
      </p:sp>
      <p:sp>
        <p:nvSpPr>
          <p:cNvPr id="3" name="Subtitle 2">
            <a:extLst>
              <a:ext uri="{FF2B5EF4-FFF2-40B4-BE49-F238E27FC236}">
                <a16:creationId xmlns:a16="http://schemas.microsoft.com/office/drawing/2014/main" id="{AA3C4F65-798A-93EA-1D31-C5F019A7395D}"/>
              </a:ext>
            </a:extLst>
          </p:cNvPr>
          <p:cNvSpPr>
            <a:spLocks noGrp="1"/>
          </p:cNvSpPr>
          <p:nvPr>
            <p:ph type="subTitle" idx="1"/>
          </p:nvPr>
        </p:nvSpPr>
        <p:spPr/>
        <p:txBody>
          <a:bodyPr>
            <a:normAutofit/>
          </a:bodyPr>
          <a:lstStyle/>
          <a:p>
            <a:r>
              <a:rPr lang="cs-CZ" sz="2000" b="1" dirty="0">
                <a:latin typeface="Calibri" panose="020F0502020204030204" pitchFamily="34" charset="0"/>
                <a:ea typeface="Calibri" panose="020F0502020204030204" pitchFamily="34" charset="0"/>
                <a:cs typeface="Times New Roman" panose="02020603050405020304" pitchFamily="18" charset="0"/>
              </a:rPr>
              <a:t>10</a:t>
            </a:r>
            <a:r>
              <a:rPr lang="cs-CZ" sz="2000" b="1" dirty="0">
                <a:effectLst/>
                <a:latin typeface="Calibri" panose="020F0502020204030204" pitchFamily="34" charset="0"/>
                <a:ea typeface="Calibri" panose="020F0502020204030204" pitchFamily="34" charset="0"/>
                <a:cs typeface="Times New Roman" panose="02020603050405020304" pitchFamily="18" charset="0"/>
              </a:rPr>
              <a:t>.</a:t>
            </a:r>
          </a:p>
          <a:p>
            <a:r>
              <a:rPr lang="cs-CZ" sz="2000" b="1" u="sng" dirty="0">
                <a:effectLst/>
                <a:latin typeface="Calibri" panose="020F0502020204030204" pitchFamily="34" charset="0"/>
                <a:ea typeface="Calibri" panose="020F0502020204030204" pitchFamily="34" charset="0"/>
                <a:cs typeface="Times New Roman" panose="02020603050405020304" pitchFamily="18" charset="0"/>
              </a:rPr>
              <a:t>Interface a anotace</a:t>
            </a:r>
            <a:endParaRPr lang="en-CZ" sz="2000" u="sng">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2" descr="JAVA File Icon - Free PNG &amp; SVG 115848 - Noun Project">
            <a:extLst>
              <a:ext uri="{FF2B5EF4-FFF2-40B4-BE49-F238E27FC236}">
                <a16:creationId xmlns:a16="http://schemas.microsoft.com/office/drawing/2014/main" id="{158882A7-8CF4-640C-D584-9C2E04DA1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5EF145-F74B-983D-B1D8-CC59EF61BAE8}"/>
              </a:ext>
            </a:extLst>
          </p:cNvPr>
          <p:cNvSpPr txBox="1"/>
          <p:nvPr/>
        </p:nvSpPr>
        <p:spPr>
          <a:xfrm>
            <a:off x="0" y="6536363"/>
            <a:ext cx="4764253" cy="276999"/>
          </a:xfrm>
          <a:prstGeom prst="rect">
            <a:avLst/>
          </a:prstGeom>
          <a:noFill/>
        </p:spPr>
        <p:txBody>
          <a:bodyPr wrap="none" rtlCol="0">
            <a:spAutoFit/>
          </a:bodyPr>
          <a:lstStyle/>
          <a:p>
            <a:r>
              <a:rPr lang="cs-CZ" sz="1200" i="1" dirty="0"/>
              <a:t>Vytvořil Jan </a:t>
            </a:r>
            <a:r>
              <a:rPr lang="cs-CZ" sz="1200" i="1" dirty="0" err="1"/>
              <a:t>Till</a:t>
            </a:r>
            <a:r>
              <a:rPr lang="cs-CZ" sz="1200" i="1"/>
              <a:t>, Střední průmyslová škola, Mladá Boleslav, Havlíčkova 456</a:t>
            </a:r>
          </a:p>
        </p:txBody>
      </p:sp>
      <p:pic>
        <p:nvPicPr>
          <p:cNvPr id="12" name="Picture 11">
            <a:extLst>
              <a:ext uri="{FF2B5EF4-FFF2-40B4-BE49-F238E27FC236}">
                <a16:creationId xmlns:a16="http://schemas.microsoft.com/office/drawing/2014/main" id="{510354FF-DE68-8986-6E95-D72EF2BDE568}"/>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240303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Implementace rozhraní</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pic>
        <p:nvPicPr>
          <p:cNvPr id="3" name="Picture 2">
            <a:extLst>
              <a:ext uri="{FF2B5EF4-FFF2-40B4-BE49-F238E27FC236}">
                <a16:creationId xmlns:a16="http://schemas.microsoft.com/office/drawing/2014/main" id="{8A2AB6BA-D770-7B98-622E-DB63620FECBD}"/>
              </a:ext>
            </a:extLst>
          </p:cNvPr>
          <p:cNvPicPr>
            <a:picLocks noChangeAspect="1"/>
          </p:cNvPicPr>
          <p:nvPr/>
        </p:nvPicPr>
        <p:blipFill>
          <a:blip r:embed="rId4"/>
          <a:stretch>
            <a:fillRect/>
          </a:stretch>
        </p:blipFill>
        <p:spPr>
          <a:xfrm>
            <a:off x="979311" y="1451407"/>
            <a:ext cx="9677400" cy="4924593"/>
          </a:xfrm>
          <a:prstGeom prst="rect">
            <a:avLst/>
          </a:prstGeom>
        </p:spPr>
      </p:pic>
    </p:spTree>
    <p:extLst>
      <p:ext uri="{BB962C8B-B14F-4D97-AF65-F5344CB8AC3E}">
        <p14:creationId xmlns:p14="http://schemas.microsoft.com/office/powerpoint/2010/main" val="56831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a:t>Konvence u názvu </a:t>
            </a:r>
            <a:r>
              <a:rPr lang="cs-CZ" dirty="0" err="1"/>
              <a:t>interfacu</a:t>
            </a:r>
            <a:r>
              <a:rPr lang="cs-CZ" dirty="0"/>
              <a:t> 😳</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10" name="TextBox 9">
            <a:extLst>
              <a:ext uri="{FF2B5EF4-FFF2-40B4-BE49-F238E27FC236}">
                <a16:creationId xmlns:a16="http://schemas.microsoft.com/office/drawing/2014/main" id="{EF4BA30A-011E-B265-B0EE-CBEAE76C1516}"/>
              </a:ext>
            </a:extLst>
          </p:cNvPr>
          <p:cNvSpPr txBox="1"/>
          <p:nvPr/>
        </p:nvSpPr>
        <p:spPr>
          <a:xfrm>
            <a:off x="1034368" y="1690688"/>
            <a:ext cx="8877276" cy="1323439"/>
          </a:xfrm>
          <a:prstGeom prst="rect">
            <a:avLst/>
          </a:prstGeom>
          <a:noFill/>
        </p:spPr>
        <p:txBody>
          <a:bodyPr wrap="square" rtlCol="0">
            <a:spAutoFit/>
          </a:bodyPr>
          <a:lstStyle/>
          <a:p>
            <a:r>
              <a:rPr lang="cs-CZ" sz="2000" dirty="0"/>
              <a:t>Díky dlouholetému působení Javy a hlavně díky velké diverzitě programátorů po světe se můžeme setkat s mnoha způsoby pojmenování interface. Zde je několik konvencí, které se běžně v Java projektech vyskytují:</a:t>
            </a:r>
          </a:p>
          <a:p>
            <a:endParaRPr lang="cs-CZ" sz="2000" dirty="0"/>
          </a:p>
        </p:txBody>
      </p:sp>
      <p:sp>
        <p:nvSpPr>
          <p:cNvPr id="3" name="TextBox 2">
            <a:extLst>
              <a:ext uri="{FF2B5EF4-FFF2-40B4-BE49-F238E27FC236}">
                <a16:creationId xmlns:a16="http://schemas.microsoft.com/office/drawing/2014/main" id="{3179083F-EF14-C2EA-CB93-68269385E73C}"/>
              </a:ext>
            </a:extLst>
          </p:cNvPr>
          <p:cNvSpPr txBox="1"/>
          <p:nvPr/>
        </p:nvSpPr>
        <p:spPr>
          <a:xfrm>
            <a:off x="1433690" y="2737127"/>
            <a:ext cx="9426222" cy="3170099"/>
          </a:xfrm>
          <a:prstGeom prst="rect">
            <a:avLst/>
          </a:prstGeom>
          <a:noFill/>
        </p:spPr>
        <p:txBody>
          <a:bodyPr wrap="square" rtlCol="0">
            <a:spAutoFit/>
          </a:bodyPr>
          <a:lstStyle/>
          <a:p>
            <a:pPr marL="285750" indent="-285750">
              <a:buFont typeface="Arial" panose="020B0604020202020204" pitchFamily="34" charset="0"/>
              <a:buChar char="•"/>
            </a:pPr>
            <a:r>
              <a:rPr lang="cs-CZ" sz="2000" dirty="0"/>
              <a:t>Vycházení z dědičné podstaty věci – název </a:t>
            </a:r>
            <a:r>
              <a:rPr lang="cs-CZ" sz="2000" dirty="0" err="1"/>
              <a:t>interfacu</a:t>
            </a:r>
            <a:r>
              <a:rPr lang="cs-CZ" sz="2000" dirty="0"/>
              <a:t> je pojmenován např. podle kategorizační skupiny do které pak třídy z logiky věci spadají. Interface: Animal, Třídy: Dog, </a:t>
            </a:r>
            <a:r>
              <a:rPr lang="cs-CZ" sz="2000" dirty="0" err="1"/>
              <a:t>Cat</a:t>
            </a:r>
            <a:r>
              <a:rPr lang="cs-CZ" sz="2000" dirty="0"/>
              <a:t>, </a:t>
            </a:r>
            <a:r>
              <a:rPr lang="cs-CZ" sz="2000" dirty="0" err="1"/>
              <a:t>Pig</a:t>
            </a:r>
            <a:r>
              <a:rPr lang="cs-CZ" sz="2000" dirty="0"/>
              <a:t>, </a:t>
            </a:r>
            <a:r>
              <a:rPr lang="cs-CZ" sz="2000" dirty="0" err="1"/>
              <a:t>Cow</a:t>
            </a:r>
            <a:r>
              <a:rPr lang="cs-CZ" sz="2000" dirty="0"/>
              <a:t>, </a:t>
            </a:r>
            <a:r>
              <a:rPr lang="cs-CZ" sz="2000" dirty="0" err="1"/>
              <a:t>Bird</a:t>
            </a:r>
            <a:r>
              <a:rPr lang="cs-CZ" sz="2000" dirty="0"/>
              <a:t>… nebo např. Interface: </a:t>
            </a:r>
            <a:r>
              <a:rPr lang="cs-CZ" sz="2000" dirty="0" err="1"/>
              <a:t>Shape</a:t>
            </a:r>
            <a:r>
              <a:rPr lang="cs-CZ" sz="2000" dirty="0"/>
              <a:t>, Třídy: </a:t>
            </a:r>
            <a:r>
              <a:rPr lang="cs-CZ" sz="2000" dirty="0" err="1"/>
              <a:t>Rectangle</a:t>
            </a:r>
            <a:r>
              <a:rPr lang="cs-CZ" sz="2000" dirty="0"/>
              <a:t>, Triangle, </a:t>
            </a:r>
            <a:r>
              <a:rPr lang="cs-CZ" sz="2000" dirty="0" err="1"/>
              <a:t>Circle</a:t>
            </a:r>
            <a:r>
              <a:rPr lang="cs-CZ" sz="2000" dirty="0"/>
              <a:t>… nebo např. Interface: List, Třídy: </a:t>
            </a:r>
            <a:r>
              <a:rPr lang="cs-CZ" sz="2000" dirty="0" err="1"/>
              <a:t>ArrayList</a:t>
            </a:r>
            <a:r>
              <a:rPr lang="cs-CZ" sz="2000" dirty="0"/>
              <a:t>, </a:t>
            </a:r>
            <a:r>
              <a:rPr lang="cs-CZ" sz="2000" dirty="0" err="1"/>
              <a:t>LinkedList</a:t>
            </a:r>
            <a:r>
              <a:rPr lang="cs-CZ" sz="2000" dirty="0"/>
              <a:t>…</a:t>
            </a:r>
          </a:p>
          <a:p>
            <a:pPr marL="285750" indent="-285750">
              <a:buFont typeface="Arial" panose="020B0604020202020204" pitchFamily="34" charset="0"/>
              <a:buChar char="•"/>
            </a:pPr>
            <a:r>
              <a:rPr lang="cs-CZ" sz="2000" dirty="0"/>
              <a:t>C# konvence – před název </a:t>
            </a:r>
            <a:r>
              <a:rPr lang="cs-CZ" sz="2000" dirty="0" err="1"/>
              <a:t>interfacu</a:t>
            </a:r>
            <a:r>
              <a:rPr lang="cs-CZ" sz="2000" dirty="0"/>
              <a:t> se připíše písmeno I (velké i) – z původního názvu </a:t>
            </a:r>
            <a:r>
              <a:rPr lang="cs-CZ" sz="2000" dirty="0" err="1"/>
              <a:t>Computer</a:t>
            </a:r>
            <a:r>
              <a:rPr lang="cs-CZ" sz="2000" dirty="0"/>
              <a:t> pro interface vznikne </a:t>
            </a:r>
            <a:r>
              <a:rPr lang="cs-CZ" sz="2000" dirty="0" err="1"/>
              <a:t>IComputer</a:t>
            </a:r>
            <a:endParaRPr lang="cs-CZ" sz="2000" dirty="0"/>
          </a:p>
          <a:p>
            <a:pPr marL="285750" indent="-285750">
              <a:buFont typeface="Arial" panose="020B0604020202020204" pitchFamily="34" charset="0"/>
              <a:buChar char="•"/>
            </a:pPr>
            <a:r>
              <a:rPr lang="cs-CZ" sz="2000" dirty="0"/>
              <a:t>-</a:t>
            </a:r>
            <a:r>
              <a:rPr lang="cs-CZ" sz="2000" dirty="0" err="1"/>
              <a:t>able</a:t>
            </a:r>
            <a:r>
              <a:rPr lang="cs-CZ" sz="2000" dirty="0"/>
              <a:t> – utváříme přídavná jména – </a:t>
            </a:r>
            <a:r>
              <a:rPr lang="cs-CZ" sz="2000" b="0" i="0" dirty="0" err="1">
                <a:solidFill>
                  <a:srgbClr val="232629"/>
                </a:solidFill>
                <a:effectLst/>
                <a:latin typeface="-apple-system"/>
              </a:rPr>
              <a:t>Comparable</a:t>
            </a:r>
            <a:r>
              <a:rPr lang="cs-CZ" sz="2000" b="0" i="0" dirty="0">
                <a:solidFill>
                  <a:srgbClr val="232629"/>
                </a:solidFill>
                <a:effectLst/>
                <a:latin typeface="-apple-system"/>
              </a:rPr>
              <a:t>, </a:t>
            </a:r>
            <a:r>
              <a:rPr lang="cs-CZ" sz="2000" b="0" i="0" dirty="0" err="1">
                <a:solidFill>
                  <a:srgbClr val="232629"/>
                </a:solidFill>
                <a:effectLst/>
                <a:latin typeface="-apple-system"/>
              </a:rPr>
              <a:t>Serializable</a:t>
            </a:r>
            <a:r>
              <a:rPr lang="cs-CZ" sz="2000" b="0" i="0" dirty="0">
                <a:solidFill>
                  <a:srgbClr val="232629"/>
                </a:solidFill>
                <a:effectLst/>
                <a:latin typeface="-apple-system"/>
              </a:rPr>
              <a:t>… Tuto konvenci můžeme např. vidět u třídy </a:t>
            </a:r>
            <a:r>
              <a:rPr lang="cs-CZ" sz="2000" b="0" i="0" dirty="0" err="1">
                <a:solidFill>
                  <a:srgbClr val="232629"/>
                </a:solidFill>
                <a:effectLst/>
                <a:latin typeface="-apple-system"/>
              </a:rPr>
              <a:t>File</a:t>
            </a:r>
            <a:r>
              <a:rPr lang="cs-CZ" sz="2000" dirty="0">
                <a:solidFill>
                  <a:srgbClr val="232629"/>
                </a:solidFill>
                <a:latin typeface="-apple-system"/>
              </a:rPr>
              <a:t> </a:t>
            </a:r>
          </a:p>
          <a:p>
            <a:pPr marL="285750" indent="-285750">
              <a:buFont typeface="Arial" panose="020B0604020202020204" pitchFamily="34" charset="0"/>
              <a:buChar char="•"/>
            </a:pPr>
            <a:r>
              <a:rPr lang="cs-CZ" sz="2000" dirty="0">
                <a:solidFill>
                  <a:srgbClr val="232629"/>
                </a:solidFill>
                <a:latin typeface="-apple-system"/>
              </a:rPr>
              <a:t>…</a:t>
            </a:r>
            <a:endParaRPr lang="cs-CZ" sz="2000" dirty="0"/>
          </a:p>
          <a:p>
            <a:pPr marL="285750" indent="-285750">
              <a:buFont typeface="Arial" panose="020B0604020202020204" pitchFamily="34" charset="0"/>
              <a:buChar char="•"/>
            </a:pPr>
            <a:endParaRPr lang="cs-CZ" sz="2000" dirty="0"/>
          </a:p>
        </p:txBody>
      </p:sp>
      <p:pic>
        <p:nvPicPr>
          <p:cNvPr id="7" name="Picture 6">
            <a:extLst>
              <a:ext uri="{FF2B5EF4-FFF2-40B4-BE49-F238E27FC236}">
                <a16:creationId xmlns:a16="http://schemas.microsoft.com/office/drawing/2014/main" id="{26871659-B40E-2DC4-0FAE-903B400AD5B3}"/>
              </a:ext>
            </a:extLst>
          </p:cNvPr>
          <p:cNvPicPr>
            <a:picLocks noChangeAspect="1"/>
          </p:cNvPicPr>
          <p:nvPr/>
        </p:nvPicPr>
        <p:blipFill>
          <a:blip r:embed="rId4"/>
          <a:stretch>
            <a:fillRect/>
          </a:stretch>
        </p:blipFill>
        <p:spPr>
          <a:xfrm>
            <a:off x="4255206" y="5179050"/>
            <a:ext cx="6554180" cy="860505"/>
          </a:xfrm>
          <a:prstGeom prst="rect">
            <a:avLst/>
          </a:prstGeom>
        </p:spPr>
      </p:pic>
    </p:spTree>
    <p:extLst>
      <p:ext uri="{BB962C8B-B14F-4D97-AF65-F5344CB8AC3E}">
        <p14:creationId xmlns:p14="http://schemas.microsoft.com/office/powerpoint/2010/main" val="362908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a:t>Konvence u názvu </a:t>
            </a:r>
            <a:r>
              <a:rPr lang="cs-CZ" dirty="0" err="1"/>
              <a:t>interfacu</a:t>
            </a:r>
            <a:r>
              <a:rPr lang="cs-CZ" dirty="0"/>
              <a:t> 😳</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10" name="TextBox 9">
            <a:extLst>
              <a:ext uri="{FF2B5EF4-FFF2-40B4-BE49-F238E27FC236}">
                <a16:creationId xmlns:a16="http://schemas.microsoft.com/office/drawing/2014/main" id="{EF4BA30A-011E-B265-B0EE-CBEAE76C1516}"/>
              </a:ext>
            </a:extLst>
          </p:cNvPr>
          <p:cNvSpPr txBox="1"/>
          <p:nvPr/>
        </p:nvSpPr>
        <p:spPr>
          <a:xfrm>
            <a:off x="1034367" y="1690688"/>
            <a:ext cx="10076571" cy="1938992"/>
          </a:xfrm>
          <a:prstGeom prst="rect">
            <a:avLst/>
          </a:prstGeom>
          <a:noFill/>
        </p:spPr>
        <p:txBody>
          <a:bodyPr wrap="square" rtlCol="0">
            <a:spAutoFit/>
          </a:bodyPr>
          <a:lstStyle/>
          <a:p>
            <a:r>
              <a:rPr lang="cs-CZ" sz="2000" dirty="0"/>
              <a:t>Kterou konvenci si zvolíte je na vás (nebo spíš na skupině lidí ve které se nacházíte). Pokud váš zaměstnavatel chce po vás určitou konvenci nebo se vám dostane pod ruce ticket s určitou konvencí nebuďte za arogantního hlupáka, který bude mít zapotřebí všem vysvětlit proč zrovna vaše konvence je lepší. Konec konců jde jen o pár písmenek a pro vás by mělo být spíše důležité vydělat nejvíc peněz za nejrychlejší časový úsek, než aby jste strávili několik hodin přepisováním </a:t>
            </a:r>
            <a:r>
              <a:rPr lang="cs-CZ" sz="2000" dirty="0" err="1"/>
              <a:t>interfaců</a:t>
            </a:r>
            <a:r>
              <a:rPr lang="cs-CZ" sz="2000" dirty="0"/>
              <a:t> </a:t>
            </a:r>
            <a:r>
              <a:rPr lang="cs-CZ" sz="2000" dirty="0">
                <a:sym typeface="Wingdings" pitchFamily="2" charset="2"/>
              </a:rPr>
              <a:t>😉</a:t>
            </a:r>
            <a:endParaRPr lang="cs-CZ" sz="2000" dirty="0"/>
          </a:p>
        </p:txBody>
      </p:sp>
    </p:spTree>
    <p:extLst>
      <p:ext uri="{BB962C8B-B14F-4D97-AF65-F5344CB8AC3E}">
        <p14:creationId xmlns:p14="http://schemas.microsoft.com/office/powerpoint/2010/main" val="145777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a:t>Může mít interface metodu která má tělo?</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10" name="TextBox 9">
            <a:extLst>
              <a:ext uri="{FF2B5EF4-FFF2-40B4-BE49-F238E27FC236}">
                <a16:creationId xmlns:a16="http://schemas.microsoft.com/office/drawing/2014/main" id="{EF4BA30A-011E-B265-B0EE-CBEAE76C1516}"/>
              </a:ext>
            </a:extLst>
          </p:cNvPr>
          <p:cNvSpPr txBox="1"/>
          <p:nvPr/>
        </p:nvSpPr>
        <p:spPr>
          <a:xfrm>
            <a:off x="1034367" y="1690688"/>
            <a:ext cx="10076571" cy="1938992"/>
          </a:xfrm>
          <a:prstGeom prst="rect">
            <a:avLst/>
          </a:prstGeom>
          <a:noFill/>
        </p:spPr>
        <p:txBody>
          <a:bodyPr wrap="square" rtlCol="0">
            <a:spAutoFit/>
          </a:bodyPr>
          <a:lstStyle/>
          <a:p>
            <a:r>
              <a:rPr lang="cs-CZ" sz="2000" dirty="0"/>
              <a:t>V některých případech tomu tak může být. Nejběžnější případ může být vytvoření default metody. Modelová situace: Máme rozhraní, který je implementováno v mnoha třídách. Kdybychom do rozhraní napsali další metodu která by měla mít pro všechny stejné tělo, tak bychom tuto metodu museli všude implementovat a to by zabralo hodně času. Proto můžeme v </a:t>
            </a:r>
            <a:r>
              <a:rPr lang="cs-CZ" sz="2000" dirty="0" err="1"/>
              <a:t>interfacu</a:t>
            </a:r>
            <a:r>
              <a:rPr lang="cs-CZ" sz="2000" dirty="0"/>
              <a:t> vytvořit default metodu. Tato metoda bude dostupná všem třídám, které interface implementují.</a:t>
            </a:r>
          </a:p>
        </p:txBody>
      </p:sp>
      <p:pic>
        <p:nvPicPr>
          <p:cNvPr id="3" name="Picture 2">
            <a:extLst>
              <a:ext uri="{FF2B5EF4-FFF2-40B4-BE49-F238E27FC236}">
                <a16:creationId xmlns:a16="http://schemas.microsoft.com/office/drawing/2014/main" id="{29D80036-9966-C260-D385-551028BBB112}"/>
              </a:ext>
            </a:extLst>
          </p:cNvPr>
          <p:cNvPicPr>
            <a:picLocks noChangeAspect="1"/>
          </p:cNvPicPr>
          <p:nvPr/>
        </p:nvPicPr>
        <p:blipFill>
          <a:blip r:embed="rId4"/>
          <a:stretch>
            <a:fillRect/>
          </a:stretch>
        </p:blipFill>
        <p:spPr>
          <a:xfrm>
            <a:off x="1034367" y="3697210"/>
            <a:ext cx="7772400" cy="2516065"/>
          </a:xfrm>
          <a:prstGeom prst="rect">
            <a:avLst/>
          </a:prstGeom>
        </p:spPr>
      </p:pic>
    </p:spTree>
    <p:extLst>
      <p:ext uri="{BB962C8B-B14F-4D97-AF65-F5344CB8AC3E}">
        <p14:creationId xmlns:p14="http://schemas.microsoft.com/office/powerpoint/2010/main" val="2428480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a:t>Atributy</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pic>
        <p:nvPicPr>
          <p:cNvPr id="7" name="Picture 6">
            <a:extLst>
              <a:ext uri="{FF2B5EF4-FFF2-40B4-BE49-F238E27FC236}">
                <a16:creationId xmlns:a16="http://schemas.microsoft.com/office/drawing/2014/main" id="{FD5E78D8-BFA3-D299-DF5A-ED9A46993A16}"/>
              </a:ext>
            </a:extLst>
          </p:cNvPr>
          <p:cNvPicPr>
            <a:picLocks noChangeAspect="1"/>
          </p:cNvPicPr>
          <p:nvPr/>
        </p:nvPicPr>
        <p:blipFill>
          <a:blip r:embed="rId4"/>
          <a:stretch>
            <a:fillRect/>
          </a:stretch>
        </p:blipFill>
        <p:spPr>
          <a:xfrm>
            <a:off x="538970" y="2632773"/>
            <a:ext cx="6134100" cy="3526329"/>
          </a:xfrm>
          <a:prstGeom prst="rect">
            <a:avLst/>
          </a:prstGeom>
        </p:spPr>
      </p:pic>
      <p:pic>
        <p:nvPicPr>
          <p:cNvPr id="8" name="Picture 7">
            <a:extLst>
              <a:ext uri="{FF2B5EF4-FFF2-40B4-BE49-F238E27FC236}">
                <a16:creationId xmlns:a16="http://schemas.microsoft.com/office/drawing/2014/main" id="{B447A02D-485E-4CB2-A776-0CC1C0AF5548}"/>
              </a:ext>
            </a:extLst>
          </p:cNvPr>
          <p:cNvPicPr>
            <a:picLocks noChangeAspect="1"/>
          </p:cNvPicPr>
          <p:nvPr/>
        </p:nvPicPr>
        <p:blipFill>
          <a:blip r:embed="rId5"/>
          <a:stretch>
            <a:fillRect/>
          </a:stretch>
        </p:blipFill>
        <p:spPr>
          <a:xfrm>
            <a:off x="3220862" y="484242"/>
            <a:ext cx="6134100" cy="1778000"/>
          </a:xfrm>
          <a:prstGeom prst="rect">
            <a:avLst/>
          </a:prstGeom>
        </p:spPr>
      </p:pic>
      <p:sp>
        <p:nvSpPr>
          <p:cNvPr id="9" name="TextBox 8">
            <a:extLst>
              <a:ext uri="{FF2B5EF4-FFF2-40B4-BE49-F238E27FC236}">
                <a16:creationId xmlns:a16="http://schemas.microsoft.com/office/drawing/2014/main" id="{85A645A1-AEFC-3102-4145-876C1995480E}"/>
              </a:ext>
            </a:extLst>
          </p:cNvPr>
          <p:cNvSpPr txBox="1"/>
          <p:nvPr/>
        </p:nvSpPr>
        <p:spPr>
          <a:xfrm>
            <a:off x="6781748" y="2632773"/>
            <a:ext cx="4869722" cy="1323439"/>
          </a:xfrm>
          <a:prstGeom prst="rect">
            <a:avLst/>
          </a:prstGeom>
          <a:noFill/>
        </p:spPr>
        <p:txBody>
          <a:bodyPr wrap="square" rtlCol="0">
            <a:spAutoFit/>
          </a:bodyPr>
          <a:lstStyle/>
          <a:p>
            <a:r>
              <a:rPr lang="cs-CZ" sz="2000" dirty="0"/>
              <a:t>Jak už bylo zmíněno v předešlých slidech. Atributy jsou statické veřejné a finální. Takže je nelze pak měnit a odkazuje na ně přes název </a:t>
            </a:r>
            <a:r>
              <a:rPr lang="cs-CZ" sz="2000" dirty="0" err="1"/>
              <a:t>Interfacu</a:t>
            </a:r>
            <a:r>
              <a:rPr lang="cs-CZ" sz="2000" dirty="0"/>
              <a:t>.</a:t>
            </a:r>
          </a:p>
        </p:txBody>
      </p:sp>
    </p:spTree>
    <p:extLst>
      <p:ext uri="{BB962C8B-B14F-4D97-AF65-F5344CB8AC3E}">
        <p14:creationId xmlns:p14="http://schemas.microsoft.com/office/powerpoint/2010/main" val="721790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err="1"/>
              <a:t>implements</a:t>
            </a:r>
            <a:r>
              <a:rPr lang="cs-CZ" dirty="0"/>
              <a:t>, </a:t>
            </a:r>
            <a:r>
              <a:rPr lang="cs-CZ" dirty="0" err="1"/>
              <a:t>extends</a:t>
            </a:r>
            <a:endParaRPr lang="cs-CZ" dirty="0"/>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Třída může implementovat vícero rozhraní</a:t>
            </a:r>
            <a:endParaRPr lang="en-CZ"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8" name="TextBox 7">
            <a:extLst>
              <a:ext uri="{FF2B5EF4-FFF2-40B4-BE49-F238E27FC236}">
                <a16:creationId xmlns:a16="http://schemas.microsoft.com/office/drawing/2014/main" id="{C751F086-DD00-9908-1A0A-74033D10CC5F}"/>
              </a:ext>
            </a:extLst>
          </p:cNvPr>
          <p:cNvSpPr txBox="1"/>
          <p:nvPr/>
        </p:nvSpPr>
        <p:spPr>
          <a:xfrm>
            <a:off x="1196622" y="2551837"/>
            <a:ext cx="6096000" cy="1754326"/>
          </a:xfrm>
          <a:prstGeom prst="rect">
            <a:avLst/>
          </a:prstGeom>
          <a:noFill/>
        </p:spPr>
        <p:txBody>
          <a:bodyPr wrap="square">
            <a:spAutoFit/>
          </a:bodyPr>
          <a:lstStyle/>
          <a:p>
            <a:r>
              <a:rPr lang="en-GB" dirty="0">
                <a:solidFill>
                  <a:srgbClr val="CC7832"/>
                </a:solidFill>
                <a:effectLst/>
              </a:rPr>
              <a:t>public interface </a:t>
            </a:r>
            <a:r>
              <a:rPr lang="en-GB" dirty="0"/>
              <a:t>Drawable {</a:t>
            </a:r>
            <a:br>
              <a:rPr lang="en-GB" dirty="0"/>
            </a:br>
            <a:r>
              <a:rPr lang="en-GB" dirty="0"/>
              <a:t>    </a:t>
            </a:r>
            <a:r>
              <a:rPr lang="en-GB" dirty="0">
                <a:solidFill>
                  <a:srgbClr val="CC7832"/>
                </a:solidFill>
                <a:effectLst/>
              </a:rPr>
              <a:t>void </a:t>
            </a:r>
            <a:r>
              <a:rPr lang="en-GB" dirty="0">
                <a:solidFill>
                  <a:srgbClr val="FFC66D"/>
                </a:solidFill>
                <a:effectLst/>
              </a:rPr>
              <a:t>draw</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show</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hide</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focus</a:t>
            </a:r>
            <a:r>
              <a:rPr lang="en-GB" dirty="0"/>
              <a:t>()</a:t>
            </a:r>
            <a:r>
              <a:rPr lang="en-GB" dirty="0">
                <a:solidFill>
                  <a:srgbClr val="CC7832"/>
                </a:solidFill>
                <a:effectLst/>
              </a:rPr>
              <a:t>;</a:t>
            </a:r>
            <a:br>
              <a:rPr lang="en-GB" dirty="0">
                <a:solidFill>
                  <a:srgbClr val="CC7832"/>
                </a:solidFill>
                <a:effectLst/>
              </a:rPr>
            </a:br>
            <a:r>
              <a:rPr lang="en-GB" dirty="0"/>
              <a:t>}</a:t>
            </a:r>
            <a:endParaRPr lang="cs-CZ" dirty="0"/>
          </a:p>
        </p:txBody>
      </p:sp>
      <p:sp>
        <p:nvSpPr>
          <p:cNvPr id="10" name="TextBox 9">
            <a:extLst>
              <a:ext uri="{FF2B5EF4-FFF2-40B4-BE49-F238E27FC236}">
                <a16:creationId xmlns:a16="http://schemas.microsoft.com/office/drawing/2014/main" id="{195499AB-11CD-293D-0CE2-28D3BB12D490}"/>
              </a:ext>
            </a:extLst>
          </p:cNvPr>
          <p:cNvSpPr txBox="1"/>
          <p:nvPr/>
        </p:nvSpPr>
        <p:spPr>
          <a:xfrm>
            <a:off x="3905956" y="2551837"/>
            <a:ext cx="6096000" cy="2585323"/>
          </a:xfrm>
          <a:prstGeom prst="rect">
            <a:avLst/>
          </a:prstGeom>
          <a:noFill/>
        </p:spPr>
        <p:txBody>
          <a:bodyPr wrap="square">
            <a:spAutoFit/>
          </a:bodyPr>
          <a:lstStyle/>
          <a:p>
            <a:r>
              <a:rPr lang="en-GB" dirty="0">
                <a:solidFill>
                  <a:srgbClr val="CC7832"/>
                </a:solidFill>
                <a:effectLst/>
              </a:rPr>
              <a:t>public interface </a:t>
            </a:r>
            <a:r>
              <a:rPr lang="en-GB" dirty="0"/>
              <a:t>Animal {</a:t>
            </a:r>
            <a:br>
              <a:rPr lang="en-GB" dirty="0"/>
            </a:br>
            <a:r>
              <a:rPr lang="en-GB" dirty="0"/>
              <a:t>    </a:t>
            </a:r>
            <a:r>
              <a:rPr lang="en-GB" dirty="0">
                <a:solidFill>
                  <a:srgbClr val="CC7832"/>
                </a:solidFill>
                <a:effectLst/>
              </a:rPr>
              <a:t>void </a:t>
            </a:r>
            <a:r>
              <a:rPr lang="en-GB" dirty="0">
                <a:solidFill>
                  <a:srgbClr val="FFC66D"/>
                </a:solidFill>
                <a:effectLst/>
              </a:rPr>
              <a:t>run</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eat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sleep</a:t>
            </a:r>
            <a:r>
              <a:rPr lang="en-GB" dirty="0"/>
              <a:t>(</a:t>
            </a:r>
            <a:r>
              <a:rPr lang="en-GB" dirty="0">
                <a:solidFill>
                  <a:srgbClr val="CC7832"/>
                </a:solidFill>
                <a:effectLst/>
              </a:rPr>
              <a:t>double </a:t>
            </a:r>
            <a:r>
              <a:rPr lang="en-GB" dirty="0"/>
              <a:t>duration)</a:t>
            </a:r>
            <a:r>
              <a:rPr lang="en-GB" dirty="0">
                <a:solidFill>
                  <a:srgbClr val="CC7832"/>
                </a:solidFill>
                <a:effectLst/>
              </a:rPr>
              <a:t>;</a:t>
            </a:r>
            <a:br>
              <a:rPr lang="en-GB" dirty="0">
                <a:solidFill>
                  <a:srgbClr val="CC7832"/>
                </a:solidFill>
                <a:effectLst/>
              </a:rPr>
            </a:br>
            <a:br>
              <a:rPr lang="en-GB" dirty="0">
                <a:solidFill>
                  <a:srgbClr val="CC7832"/>
                </a:solidFill>
                <a:effectLst/>
              </a:rPr>
            </a:br>
            <a:r>
              <a:rPr lang="en-GB" dirty="0">
                <a:solidFill>
                  <a:srgbClr val="CC7832"/>
                </a:solidFill>
                <a:effectLst/>
              </a:rPr>
              <a:t>    default void </a:t>
            </a:r>
            <a:r>
              <a:rPr lang="en-GB" dirty="0" err="1">
                <a:solidFill>
                  <a:srgbClr val="FFC66D"/>
                </a:solidFill>
                <a:effectLst/>
              </a:rPr>
              <a:t>wakeUp</a:t>
            </a:r>
            <a:r>
              <a:rPr lang="en-GB" dirty="0"/>
              <a:t>() {</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"Waking up..."</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a:t>}</a:t>
            </a:r>
            <a:br>
              <a:rPr lang="en-GB" dirty="0"/>
            </a:br>
            <a:r>
              <a:rPr lang="en-GB" dirty="0"/>
              <a:t>}</a:t>
            </a:r>
            <a:endParaRPr lang="cs-CZ" dirty="0"/>
          </a:p>
        </p:txBody>
      </p:sp>
      <p:sp>
        <p:nvSpPr>
          <p:cNvPr id="12" name="TextBox 11">
            <a:extLst>
              <a:ext uri="{FF2B5EF4-FFF2-40B4-BE49-F238E27FC236}">
                <a16:creationId xmlns:a16="http://schemas.microsoft.com/office/drawing/2014/main" id="{3A6FCCED-F46E-A34C-17E4-485044054C4B}"/>
              </a:ext>
            </a:extLst>
          </p:cNvPr>
          <p:cNvSpPr txBox="1"/>
          <p:nvPr/>
        </p:nvSpPr>
        <p:spPr>
          <a:xfrm>
            <a:off x="6953956" y="2551837"/>
            <a:ext cx="6096000" cy="923330"/>
          </a:xfrm>
          <a:prstGeom prst="rect">
            <a:avLst/>
          </a:prstGeom>
          <a:noFill/>
        </p:spPr>
        <p:txBody>
          <a:bodyPr wrap="square">
            <a:spAutoFit/>
          </a:bodyPr>
          <a:lstStyle/>
          <a:p>
            <a:r>
              <a:rPr lang="en-GB" dirty="0">
                <a:solidFill>
                  <a:srgbClr val="CC7832"/>
                </a:solidFill>
                <a:effectLst/>
              </a:rPr>
              <a:t>public class </a:t>
            </a:r>
            <a:r>
              <a:rPr lang="en-GB" u="sng" dirty="0"/>
              <a:t>Dog </a:t>
            </a:r>
            <a:r>
              <a:rPr lang="en-GB" u="sng" dirty="0">
                <a:solidFill>
                  <a:srgbClr val="CC7832"/>
                </a:solidFill>
                <a:effectLst/>
              </a:rPr>
              <a:t>implements </a:t>
            </a:r>
            <a:r>
              <a:rPr lang="en-GB" u="sng" dirty="0"/>
              <a:t>Animal</a:t>
            </a:r>
            <a:r>
              <a:rPr lang="en-GB" u="sng" dirty="0">
                <a:solidFill>
                  <a:srgbClr val="CC7832"/>
                </a:solidFill>
                <a:effectLst/>
              </a:rPr>
              <a:t>, </a:t>
            </a:r>
            <a:r>
              <a:rPr lang="en-GB" u="sng" dirty="0"/>
              <a:t>Drawable</a:t>
            </a:r>
            <a:r>
              <a:rPr lang="en-GB" dirty="0"/>
              <a:t>{</a:t>
            </a:r>
          </a:p>
          <a:p>
            <a:r>
              <a:rPr lang="en-GB" dirty="0"/>
              <a:t>	…</a:t>
            </a:r>
            <a:br>
              <a:rPr lang="en-GB" dirty="0"/>
            </a:br>
            <a:r>
              <a:rPr lang="en-GB" dirty="0"/>
              <a:t>    </a:t>
            </a:r>
            <a:endParaRPr lang="cs-CZ" dirty="0"/>
          </a:p>
        </p:txBody>
      </p:sp>
    </p:spTree>
    <p:extLst>
      <p:ext uri="{BB962C8B-B14F-4D97-AF65-F5344CB8AC3E}">
        <p14:creationId xmlns:p14="http://schemas.microsoft.com/office/powerpoint/2010/main" val="300422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err="1"/>
              <a:t>implements</a:t>
            </a:r>
            <a:r>
              <a:rPr lang="cs-CZ" dirty="0"/>
              <a:t>, </a:t>
            </a:r>
            <a:r>
              <a:rPr lang="cs-CZ" dirty="0" err="1"/>
              <a:t>extends</a:t>
            </a:r>
            <a:endParaRPr lang="cs-CZ" dirty="0"/>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Rozhraní mohou i mezi sebou dědit</a:t>
            </a:r>
            <a:endParaRPr lang="en-CZ"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8" name="TextBox 7">
            <a:extLst>
              <a:ext uri="{FF2B5EF4-FFF2-40B4-BE49-F238E27FC236}">
                <a16:creationId xmlns:a16="http://schemas.microsoft.com/office/drawing/2014/main" id="{C751F086-DD00-9908-1A0A-74033D10CC5F}"/>
              </a:ext>
            </a:extLst>
          </p:cNvPr>
          <p:cNvSpPr txBox="1"/>
          <p:nvPr/>
        </p:nvSpPr>
        <p:spPr>
          <a:xfrm>
            <a:off x="1196622" y="2551837"/>
            <a:ext cx="6096000" cy="1754326"/>
          </a:xfrm>
          <a:prstGeom prst="rect">
            <a:avLst/>
          </a:prstGeom>
          <a:noFill/>
        </p:spPr>
        <p:txBody>
          <a:bodyPr wrap="square">
            <a:spAutoFit/>
          </a:bodyPr>
          <a:lstStyle/>
          <a:p>
            <a:r>
              <a:rPr lang="en-GB" dirty="0">
                <a:solidFill>
                  <a:srgbClr val="CC7832"/>
                </a:solidFill>
                <a:effectLst/>
              </a:rPr>
              <a:t>public interface </a:t>
            </a:r>
            <a:r>
              <a:rPr lang="en-GB" dirty="0"/>
              <a:t>Drawable {</a:t>
            </a:r>
            <a:br>
              <a:rPr lang="en-GB" dirty="0"/>
            </a:br>
            <a:r>
              <a:rPr lang="en-GB" dirty="0"/>
              <a:t>    </a:t>
            </a:r>
            <a:r>
              <a:rPr lang="en-GB" dirty="0">
                <a:solidFill>
                  <a:srgbClr val="CC7832"/>
                </a:solidFill>
                <a:effectLst/>
              </a:rPr>
              <a:t>void </a:t>
            </a:r>
            <a:r>
              <a:rPr lang="en-GB" dirty="0">
                <a:solidFill>
                  <a:srgbClr val="FFC66D"/>
                </a:solidFill>
                <a:effectLst/>
              </a:rPr>
              <a:t>draw</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show</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hide</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focus</a:t>
            </a:r>
            <a:r>
              <a:rPr lang="en-GB" dirty="0"/>
              <a:t>()</a:t>
            </a:r>
            <a:r>
              <a:rPr lang="en-GB" dirty="0">
                <a:solidFill>
                  <a:srgbClr val="CC7832"/>
                </a:solidFill>
                <a:effectLst/>
              </a:rPr>
              <a:t>;</a:t>
            </a:r>
            <a:br>
              <a:rPr lang="en-GB" dirty="0">
                <a:solidFill>
                  <a:srgbClr val="CC7832"/>
                </a:solidFill>
                <a:effectLst/>
              </a:rPr>
            </a:br>
            <a:r>
              <a:rPr lang="en-GB" dirty="0"/>
              <a:t>}</a:t>
            </a:r>
            <a:endParaRPr lang="cs-CZ" dirty="0"/>
          </a:p>
        </p:txBody>
      </p:sp>
      <p:sp>
        <p:nvSpPr>
          <p:cNvPr id="10" name="TextBox 9">
            <a:extLst>
              <a:ext uri="{FF2B5EF4-FFF2-40B4-BE49-F238E27FC236}">
                <a16:creationId xmlns:a16="http://schemas.microsoft.com/office/drawing/2014/main" id="{195499AB-11CD-293D-0CE2-28D3BB12D490}"/>
              </a:ext>
            </a:extLst>
          </p:cNvPr>
          <p:cNvSpPr txBox="1"/>
          <p:nvPr/>
        </p:nvSpPr>
        <p:spPr>
          <a:xfrm>
            <a:off x="3905956" y="2551837"/>
            <a:ext cx="6096000" cy="2585323"/>
          </a:xfrm>
          <a:prstGeom prst="rect">
            <a:avLst/>
          </a:prstGeom>
          <a:noFill/>
        </p:spPr>
        <p:txBody>
          <a:bodyPr wrap="square">
            <a:spAutoFit/>
          </a:bodyPr>
          <a:lstStyle/>
          <a:p>
            <a:r>
              <a:rPr lang="en-GB" dirty="0">
                <a:solidFill>
                  <a:srgbClr val="CC7832"/>
                </a:solidFill>
                <a:effectLst/>
              </a:rPr>
              <a:t>public </a:t>
            </a:r>
            <a:r>
              <a:rPr lang="en-GB" u="sng" dirty="0">
                <a:solidFill>
                  <a:srgbClr val="CC7832"/>
                </a:solidFill>
                <a:effectLst/>
              </a:rPr>
              <a:t>interface </a:t>
            </a:r>
            <a:r>
              <a:rPr lang="en-GB" u="sng" dirty="0"/>
              <a:t>Animal </a:t>
            </a:r>
            <a:r>
              <a:rPr lang="en-GB" u="sng" dirty="0">
                <a:solidFill>
                  <a:srgbClr val="CC7832"/>
                </a:solidFill>
                <a:effectLst/>
              </a:rPr>
              <a:t>extends </a:t>
            </a:r>
            <a:r>
              <a:rPr lang="en-GB" u="sng" dirty="0"/>
              <a:t>Drawable </a:t>
            </a:r>
            <a:r>
              <a:rPr lang="en-GB" dirty="0"/>
              <a:t>{</a:t>
            </a:r>
            <a:br>
              <a:rPr lang="en-GB" dirty="0"/>
            </a:br>
            <a:r>
              <a:rPr lang="en-GB" dirty="0"/>
              <a:t>    </a:t>
            </a:r>
            <a:r>
              <a:rPr lang="en-GB" dirty="0">
                <a:solidFill>
                  <a:srgbClr val="CC7832"/>
                </a:solidFill>
                <a:effectLst/>
              </a:rPr>
              <a:t>void </a:t>
            </a:r>
            <a:r>
              <a:rPr lang="en-GB" dirty="0">
                <a:solidFill>
                  <a:srgbClr val="FFC66D"/>
                </a:solidFill>
                <a:effectLst/>
              </a:rPr>
              <a:t>run</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eat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void </a:t>
            </a:r>
            <a:r>
              <a:rPr lang="en-GB" dirty="0">
                <a:solidFill>
                  <a:srgbClr val="FFC66D"/>
                </a:solidFill>
                <a:effectLst/>
              </a:rPr>
              <a:t>sleep</a:t>
            </a:r>
            <a:r>
              <a:rPr lang="en-GB" dirty="0"/>
              <a:t>(</a:t>
            </a:r>
            <a:r>
              <a:rPr lang="en-GB" dirty="0">
                <a:solidFill>
                  <a:srgbClr val="CC7832"/>
                </a:solidFill>
                <a:effectLst/>
              </a:rPr>
              <a:t>double </a:t>
            </a:r>
            <a:r>
              <a:rPr lang="en-GB" dirty="0"/>
              <a:t>duration)</a:t>
            </a:r>
            <a:r>
              <a:rPr lang="en-GB" dirty="0">
                <a:solidFill>
                  <a:srgbClr val="CC7832"/>
                </a:solidFill>
                <a:effectLst/>
              </a:rPr>
              <a:t>;</a:t>
            </a:r>
            <a:br>
              <a:rPr lang="en-GB" dirty="0">
                <a:solidFill>
                  <a:srgbClr val="CC7832"/>
                </a:solidFill>
                <a:effectLst/>
              </a:rPr>
            </a:br>
            <a:br>
              <a:rPr lang="en-GB" dirty="0">
                <a:solidFill>
                  <a:srgbClr val="CC7832"/>
                </a:solidFill>
                <a:effectLst/>
              </a:rPr>
            </a:br>
            <a:r>
              <a:rPr lang="en-GB" dirty="0">
                <a:solidFill>
                  <a:srgbClr val="CC7832"/>
                </a:solidFill>
                <a:effectLst/>
              </a:rPr>
              <a:t>    default void </a:t>
            </a:r>
            <a:r>
              <a:rPr lang="en-GB" dirty="0" err="1">
                <a:solidFill>
                  <a:srgbClr val="FFC66D"/>
                </a:solidFill>
                <a:effectLst/>
              </a:rPr>
              <a:t>wakeUp</a:t>
            </a:r>
            <a:r>
              <a:rPr lang="en-GB" dirty="0"/>
              <a:t>() {</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"Waking up..."</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a:t>}</a:t>
            </a:r>
            <a:br>
              <a:rPr lang="en-GB" dirty="0"/>
            </a:br>
            <a:r>
              <a:rPr lang="en-GB" dirty="0"/>
              <a:t>}</a:t>
            </a:r>
            <a:endParaRPr lang="cs-CZ" dirty="0"/>
          </a:p>
        </p:txBody>
      </p:sp>
      <p:sp>
        <p:nvSpPr>
          <p:cNvPr id="12" name="TextBox 11">
            <a:extLst>
              <a:ext uri="{FF2B5EF4-FFF2-40B4-BE49-F238E27FC236}">
                <a16:creationId xmlns:a16="http://schemas.microsoft.com/office/drawing/2014/main" id="{3A6FCCED-F46E-A34C-17E4-485044054C4B}"/>
              </a:ext>
            </a:extLst>
          </p:cNvPr>
          <p:cNvSpPr txBox="1"/>
          <p:nvPr/>
        </p:nvSpPr>
        <p:spPr>
          <a:xfrm>
            <a:off x="8062939" y="2526320"/>
            <a:ext cx="6096000" cy="923330"/>
          </a:xfrm>
          <a:prstGeom prst="rect">
            <a:avLst/>
          </a:prstGeom>
          <a:noFill/>
        </p:spPr>
        <p:txBody>
          <a:bodyPr wrap="square">
            <a:spAutoFit/>
          </a:bodyPr>
          <a:lstStyle/>
          <a:p>
            <a:r>
              <a:rPr lang="en-GB" dirty="0">
                <a:solidFill>
                  <a:srgbClr val="CC7832"/>
                </a:solidFill>
                <a:effectLst/>
              </a:rPr>
              <a:t>public </a:t>
            </a:r>
            <a:r>
              <a:rPr lang="en-GB" u="sng" dirty="0">
                <a:solidFill>
                  <a:srgbClr val="CC7832"/>
                </a:solidFill>
                <a:effectLst/>
              </a:rPr>
              <a:t>class </a:t>
            </a:r>
            <a:r>
              <a:rPr lang="en-GB" u="sng" dirty="0"/>
              <a:t>Dog </a:t>
            </a:r>
            <a:r>
              <a:rPr lang="en-GB" u="sng" dirty="0">
                <a:solidFill>
                  <a:srgbClr val="CC7832"/>
                </a:solidFill>
                <a:effectLst/>
              </a:rPr>
              <a:t>implements </a:t>
            </a:r>
            <a:r>
              <a:rPr lang="en-GB" u="sng" dirty="0"/>
              <a:t>Animal</a:t>
            </a:r>
            <a:r>
              <a:rPr lang="en-GB" u="sng" dirty="0">
                <a:solidFill>
                  <a:srgbClr val="CC7832"/>
                </a:solidFill>
              </a:rPr>
              <a:t> </a:t>
            </a:r>
            <a:r>
              <a:rPr lang="en-GB" dirty="0"/>
              <a:t>{</a:t>
            </a:r>
          </a:p>
          <a:p>
            <a:r>
              <a:rPr lang="en-GB" dirty="0"/>
              <a:t>	…</a:t>
            </a:r>
            <a:br>
              <a:rPr lang="en-GB" dirty="0"/>
            </a:br>
            <a:r>
              <a:rPr lang="en-GB" dirty="0"/>
              <a:t>    </a:t>
            </a:r>
            <a:endParaRPr lang="cs-CZ" dirty="0"/>
          </a:p>
        </p:txBody>
      </p:sp>
    </p:spTree>
    <p:extLst>
      <p:ext uri="{BB962C8B-B14F-4D97-AF65-F5344CB8AC3E}">
        <p14:creationId xmlns:p14="http://schemas.microsoft.com/office/powerpoint/2010/main" val="263092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Marker interface</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Marker interface je rozhraní, které neobsahuje žádné metody ani atributy. Slouží pouze jako doplňující informace o nějaké třídě – dáte třídě nějakou značku, že například spadá do nějaké podskupiny.</a:t>
            </a:r>
            <a:endParaRPr lang="en-CZ"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8" name="TextBox 7">
            <a:extLst>
              <a:ext uri="{FF2B5EF4-FFF2-40B4-BE49-F238E27FC236}">
                <a16:creationId xmlns:a16="http://schemas.microsoft.com/office/drawing/2014/main" id="{3D4F8998-B4B7-CCDC-FD00-1548C5C9A3BE}"/>
              </a:ext>
            </a:extLst>
          </p:cNvPr>
          <p:cNvSpPr txBox="1"/>
          <p:nvPr/>
        </p:nvSpPr>
        <p:spPr>
          <a:xfrm>
            <a:off x="1095023" y="3539629"/>
            <a:ext cx="6096000" cy="923330"/>
          </a:xfrm>
          <a:prstGeom prst="rect">
            <a:avLst/>
          </a:prstGeom>
          <a:noFill/>
        </p:spPr>
        <p:txBody>
          <a:bodyPr wrap="square">
            <a:spAutoFit/>
          </a:bodyPr>
          <a:lstStyle/>
          <a:p>
            <a:r>
              <a:rPr lang="en-GB" dirty="0">
                <a:solidFill>
                  <a:srgbClr val="CC7832"/>
                </a:solidFill>
                <a:effectLst/>
              </a:rPr>
              <a:t>public interface </a:t>
            </a:r>
            <a:r>
              <a:rPr lang="en-GB" dirty="0"/>
              <a:t>Printable {</a:t>
            </a:r>
            <a:br>
              <a:rPr lang="en-GB" dirty="0"/>
            </a:br>
            <a:r>
              <a:rPr lang="en-GB" dirty="0"/>
              <a:t>}</a:t>
            </a:r>
            <a:br>
              <a:rPr lang="en-GB" dirty="0"/>
            </a:br>
            <a:endParaRPr lang="cs-CZ" dirty="0"/>
          </a:p>
        </p:txBody>
      </p:sp>
      <p:sp>
        <p:nvSpPr>
          <p:cNvPr id="10" name="TextBox 9">
            <a:extLst>
              <a:ext uri="{FF2B5EF4-FFF2-40B4-BE49-F238E27FC236}">
                <a16:creationId xmlns:a16="http://schemas.microsoft.com/office/drawing/2014/main" id="{3241CE45-70F7-D100-2A70-F5B339CEF6ED}"/>
              </a:ext>
            </a:extLst>
          </p:cNvPr>
          <p:cNvSpPr txBox="1"/>
          <p:nvPr/>
        </p:nvSpPr>
        <p:spPr>
          <a:xfrm>
            <a:off x="1095023" y="4658178"/>
            <a:ext cx="6096000" cy="369332"/>
          </a:xfrm>
          <a:prstGeom prst="rect">
            <a:avLst/>
          </a:prstGeom>
          <a:noFill/>
        </p:spPr>
        <p:txBody>
          <a:bodyPr wrap="square">
            <a:spAutoFit/>
          </a:bodyPr>
          <a:lstStyle/>
          <a:p>
            <a:r>
              <a:rPr lang="en-GB" dirty="0">
                <a:solidFill>
                  <a:srgbClr val="CC7832"/>
                </a:solidFill>
                <a:effectLst/>
              </a:rPr>
              <a:t>public class </a:t>
            </a:r>
            <a:r>
              <a:rPr lang="en-GB" dirty="0"/>
              <a:t>Dog </a:t>
            </a:r>
            <a:r>
              <a:rPr lang="en-GB" dirty="0">
                <a:solidFill>
                  <a:srgbClr val="CC7832"/>
                </a:solidFill>
                <a:effectLst/>
              </a:rPr>
              <a:t>implements </a:t>
            </a:r>
            <a:r>
              <a:rPr lang="en-GB" dirty="0"/>
              <a:t>Animal</a:t>
            </a:r>
            <a:r>
              <a:rPr lang="en-GB" dirty="0">
                <a:solidFill>
                  <a:srgbClr val="CC7832"/>
                </a:solidFill>
                <a:effectLst/>
              </a:rPr>
              <a:t>, </a:t>
            </a:r>
            <a:r>
              <a:rPr lang="en-GB" dirty="0"/>
              <a:t>Printable{</a:t>
            </a:r>
            <a:endParaRPr lang="cs-CZ" dirty="0"/>
          </a:p>
        </p:txBody>
      </p:sp>
      <p:sp>
        <p:nvSpPr>
          <p:cNvPr id="12" name="TextBox 11">
            <a:extLst>
              <a:ext uri="{FF2B5EF4-FFF2-40B4-BE49-F238E27FC236}">
                <a16:creationId xmlns:a16="http://schemas.microsoft.com/office/drawing/2014/main" id="{1E6C67AA-62D3-B5FB-7FC6-2F4787D029E6}"/>
              </a:ext>
            </a:extLst>
          </p:cNvPr>
          <p:cNvSpPr txBox="1"/>
          <p:nvPr/>
        </p:nvSpPr>
        <p:spPr>
          <a:xfrm>
            <a:off x="6062134" y="3539629"/>
            <a:ext cx="6096000" cy="2308324"/>
          </a:xfrm>
          <a:prstGeom prst="rect">
            <a:avLst/>
          </a:prstGeom>
          <a:noFill/>
        </p:spPr>
        <p:txBody>
          <a:bodyPr wrap="square">
            <a:spAutoFit/>
          </a:bodyPr>
          <a:lstStyle/>
          <a:p>
            <a:r>
              <a:rPr lang="en-GB" dirty="0">
                <a:solidFill>
                  <a:srgbClr val="CC7832"/>
                </a:solidFill>
                <a:effectLst/>
              </a:rPr>
              <a:t>public class </a:t>
            </a:r>
            <a:r>
              <a:rPr lang="en-GB" dirty="0"/>
              <a:t>Main {</a:t>
            </a:r>
            <a:br>
              <a:rPr lang="en-GB" dirty="0"/>
            </a:br>
            <a:r>
              <a:rPr lang="en-GB" dirty="0"/>
              <a:t>    </a:t>
            </a:r>
            <a:r>
              <a:rPr lang="en-GB" dirty="0">
                <a:solidFill>
                  <a:srgbClr val="CC7832"/>
                </a:solidFill>
                <a:effectLst/>
              </a:rPr>
              <a:t>public static void </a:t>
            </a:r>
            <a:r>
              <a:rPr lang="en-GB" dirty="0">
                <a:solidFill>
                  <a:srgbClr val="FFC66D"/>
                </a:solidFill>
                <a:effectLst/>
              </a:rPr>
              <a:t>main</a:t>
            </a:r>
            <a:r>
              <a:rPr lang="en-GB" dirty="0"/>
              <a:t>(String[] </a:t>
            </a:r>
            <a:r>
              <a:rPr lang="en-GB" dirty="0" err="1"/>
              <a:t>args</a:t>
            </a:r>
            <a:r>
              <a:rPr lang="en-GB" dirty="0"/>
              <a:t>) {</a:t>
            </a:r>
            <a:br>
              <a:rPr lang="en-GB" dirty="0"/>
            </a:br>
            <a:r>
              <a:rPr lang="en-GB" dirty="0"/>
              <a:t>        Dog dog = </a:t>
            </a:r>
            <a:r>
              <a:rPr lang="en-GB" dirty="0">
                <a:solidFill>
                  <a:srgbClr val="CC7832"/>
                </a:solidFill>
                <a:effectLst/>
              </a:rPr>
              <a:t>new </a:t>
            </a:r>
            <a:r>
              <a:rPr lang="en-GB" dirty="0"/>
              <a:t>Dog()</a:t>
            </a:r>
            <a:r>
              <a:rPr lang="en-GB" dirty="0">
                <a:solidFill>
                  <a:srgbClr val="CC7832"/>
                </a:solidFill>
                <a:effectLst/>
              </a:rPr>
              <a:t>;</a:t>
            </a:r>
            <a:br>
              <a:rPr lang="en-GB" dirty="0">
                <a:solidFill>
                  <a:srgbClr val="CC7832"/>
                </a:solidFill>
                <a:effectLst/>
              </a:rPr>
            </a:br>
            <a:r>
              <a:rPr lang="en-GB" dirty="0">
                <a:solidFill>
                  <a:srgbClr val="CC7832"/>
                </a:solidFill>
                <a:effectLst/>
              </a:rPr>
              <a:t>        if </a:t>
            </a:r>
            <a:r>
              <a:rPr lang="en-GB" dirty="0"/>
              <a:t>(dog </a:t>
            </a:r>
            <a:r>
              <a:rPr lang="en-GB" dirty="0" err="1">
                <a:solidFill>
                  <a:srgbClr val="CC7832"/>
                </a:solidFill>
                <a:effectLst/>
              </a:rPr>
              <a:t>instanceof</a:t>
            </a:r>
            <a:r>
              <a:rPr lang="en-GB" dirty="0">
                <a:solidFill>
                  <a:srgbClr val="CC7832"/>
                </a:solidFill>
                <a:effectLst/>
              </a:rPr>
              <a:t> </a:t>
            </a:r>
            <a:r>
              <a:rPr lang="en-GB" dirty="0"/>
              <a:t>Printable) {</a:t>
            </a:r>
            <a:br>
              <a:rPr lang="en-GB" dirty="0"/>
            </a:br>
            <a:r>
              <a:rPr lang="en-GB" dirty="0"/>
              <a:t>            ...</a:t>
            </a:r>
            <a:br>
              <a:rPr lang="en-GB" dirty="0"/>
            </a:br>
            <a:r>
              <a:rPr lang="en-GB" dirty="0"/>
              <a:t>        }</a:t>
            </a:r>
            <a:br>
              <a:rPr lang="en-GB" dirty="0"/>
            </a:br>
            <a:r>
              <a:rPr lang="en-GB" dirty="0"/>
              <a:t>    }</a:t>
            </a:r>
            <a:br>
              <a:rPr lang="en-GB" dirty="0"/>
            </a:br>
            <a:r>
              <a:rPr lang="en-GB" dirty="0"/>
              <a:t>}</a:t>
            </a:r>
            <a:endParaRPr lang="cs-CZ" dirty="0"/>
          </a:p>
        </p:txBody>
      </p:sp>
    </p:spTree>
    <p:extLst>
      <p:ext uri="{BB962C8B-B14F-4D97-AF65-F5344CB8AC3E}">
        <p14:creationId xmlns:p14="http://schemas.microsoft.com/office/powerpoint/2010/main" val="284594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Anotace</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U anotací by se dalo říct, že to jsou takové marker interface 2.0.</a:t>
            </a:r>
          </a:p>
          <a:p>
            <a:r>
              <a:rPr lang="cs-CZ" dirty="0"/>
              <a:t>Anotaci poznáme podle znaku @</a:t>
            </a:r>
          </a:p>
          <a:p>
            <a:r>
              <a:rPr lang="cs-CZ" dirty="0"/>
              <a:t>Také jako marker rozhraní slouží jako doplňující informace</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887184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pic>
        <p:nvPicPr>
          <p:cNvPr id="1026" name="Picture 2">
            <a:extLst>
              <a:ext uri="{FF2B5EF4-FFF2-40B4-BE49-F238E27FC236}">
                <a16:creationId xmlns:a16="http://schemas.microsoft.com/office/drawing/2014/main" id="{DA746C5F-95DC-4893-0485-833B25AA81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50" y="666750"/>
            <a:ext cx="7962900"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62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4BF1-BF02-5481-F900-32B7EA5F91D9}"/>
              </a:ext>
            </a:extLst>
          </p:cNvPr>
          <p:cNvSpPr>
            <a:spLocks noGrp="1"/>
          </p:cNvSpPr>
          <p:nvPr>
            <p:ph type="title"/>
          </p:nvPr>
        </p:nvSpPr>
        <p:spPr/>
        <p:txBody>
          <a:bodyPr/>
          <a:lstStyle/>
          <a:p>
            <a:r>
              <a:rPr lang="cs-CZ"/>
              <a:t>Organizace ústní maturitní zkoušky</a:t>
            </a:r>
          </a:p>
        </p:txBody>
      </p:sp>
      <p:sp>
        <p:nvSpPr>
          <p:cNvPr id="4" name="TextBox 3">
            <a:extLst>
              <a:ext uri="{FF2B5EF4-FFF2-40B4-BE49-F238E27FC236}">
                <a16:creationId xmlns:a16="http://schemas.microsoft.com/office/drawing/2014/main" id="{402B2B14-E281-C6EE-0331-5F5065290BEB}"/>
              </a:ext>
            </a:extLst>
          </p:cNvPr>
          <p:cNvSpPr txBox="1"/>
          <p:nvPr/>
        </p:nvSpPr>
        <p:spPr>
          <a:xfrm>
            <a:off x="4855167" y="2807961"/>
            <a:ext cx="2231893" cy="2062103"/>
          </a:xfrm>
          <a:prstGeom prst="rect">
            <a:avLst/>
          </a:prstGeom>
          <a:noFill/>
        </p:spPr>
        <p:txBody>
          <a:bodyPr wrap="none" rtlCol="0">
            <a:spAutoFit/>
          </a:bodyPr>
          <a:lstStyle/>
          <a:p>
            <a:pPr algn="ctr"/>
            <a:r>
              <a:rPr lang="cs-CZ" sz="4800"/>
              <a:t>🤔</a:t>
            </a:r>
          </a:p>
          <a:p>
            <a:pPr algn="ctr"/>
            <a:r>
              <a:rPr lang="cs-CZ" sz="4800"/>
              <a:t>Příprava</a:t>
            </a:r>
          </a:p>
          <a:p>
            <a:pPr algn="ctr"/>
            <a:r>
              <a:rPr lang="cs-CZ" sz="2800">
                <a:solidFill>
                  <a:schemeClr val="bg2">
                    <a:lumMod val="75000"/>
                  </a:schemeClr>
                </a:solidFill>
              </a:rPr>
              <a:t>15 minut</a:t>
            </a:r>
          </a:p>
        </p:txBody>
      </p:sp>
      <p:pic>
        <p:nvPicPr>
          <p:cNvPr id="6" name="Picture 2" descr="JAVA File Icon - Free PNG &amp; SVG 115848 - Noun Project">
            <a:extLst>
              <a:ext uri="{FF2B5EF4-FFF2-40B4-BE49-F238E27FC236}">
                <a16:creationId xmlns:a16="http://schemas.microsoft.com/office/drawing/2014/main" id="{760EE70E-E423-93C9-3773-B05BA6D8D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194DDD-FA43-0497-9F43-DC947473F37B}"/>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8" name="Picture 7">
            <a:extLst>
              <a:ext uri="{FF2B5EF4-FFF2-40B4-BE49-F238E27FC236}">
                <a16:creationId xmlns:a16="http://schemas.microsoft.com/office/drawing/2014/main" id="{3862D061-1AE9-0A7D-49BA-A3485F9B0813}"/>
              </a:ext>
            </a:extLst>
          </p:cNvPr>
          <p:cNvPicPr>
            <a:picLocks noChangeAspect="1"/>
          </p:cNvPicPr>
          <p:nvPr/>
        </p:nvPicPr>
        <p:blipFill>
          <a:blip r:embed="rId3"/>
          <a:stretch>
            <a:fillRect/>
          </a:stretch>
        </p:blipFill>
        <p:spPr>
          <a:xfrm>
            <a:off x="11110939" y="234240"/>
            <a:ext cx="888123" cy="888123"/>
          </a:xfrm>
          <a:prstGeom prst="rect">
            <a:avLst/>
          </a:prstGeom>
        </p:spPr>
      </p:pic>
      <p:sp>
        <p:nvSpPr>
          <p:cNvPr id="10" name="TextBox 9">
            <a:extLst>
              <a:ext uri="{FF2B5EF4-FFF2-40B4-BE49-F238E27FC236}">
                <a16:creationId xmlns:a16="http://schemas.microsoft.com/office/drawing/2014/main" id="{1CB6F33E-D70B-D8D9-07AC-FF74C363F24C}"/>
              </a:ext>
            </a:extLst>
          </p:cNvPr>
          <p:cNvSpPr txBox="1"/>
          <p:nvPr/>
        </p:nvSpPr>
        <p:spPr>
          <a:xfrm>
            <a:off x="7772049" y="2807961"/>
            <a:ext cx="3581751" cy="2000548"/>
          </a:xfrm>
          <a:prstGeom prst="rect">
            <a:avLst/>
          </a:prstGeom>
          <a:noFill/>
        </p:spPr>
        <p:txBody>
          <a:bodyPr wrap="none" rtlCol="0">
            <a:spAutoFit/>
          </a:bodyPr>
          <a:lstStyle/>
          <a:p>
            <a:pPr algn="ctr"/>
            <a:r>
              <a:rPr lang="cs-CZ" sz="4800"/>
              <a:t>😼</a:t>
            </a:r>
          </a:p>
          <a:p>
            <a:pPr algn="ctr"/>
            <a:r>
              <a:rPr lang="cs-CZ" sz="4800"/>
              <a:t>Ústní zkouška</a:t>
            </a:r>
          </a:p>
          <a:p>
            <a:pPr algn="ctr"/>
            <a:r>
              <a:rPr lang="cs-CZ" sz="2800">
                <a:solidFill>
                  <a:schemeClr val="bg2">
                    <a:lumMod val="75000"/>
                  </a:schemeClr>
                </a:solidFill>
              </a:rPr>
              <a:t>15 minut</a:t>
            </a:r>
          </a:p>
        </p:txBody>
      </p:sp>
      <p:sp>
        <p:nvSpPr>
          <p:cNvPr id="14" name="TextBox 13">
            <a:extLst>
              <a:ext uri="{FF2B5EF4-FFF2-40B4-BE49-F238E27FC236}">
                <a16:creationId xmlns:a16="http://schemas.microsoft.com/office/drawing/2014/main" id="{50C4299D-AF66-376C-7EEE-D4BFB2A59A0A}"/>
              </a:ext>
            </a:extLst>
          </p:cNvPr>
          <p:cNvSpPr txBox="1"/>
          <p:nvPr/>
        </p:nvSpPr>
        <p:spPr>
          <a:xfrm>
            <a:off x="594072" y="2807961"/>
            <a:ext cx="3576107" cy="2000548"/>
          </a:xfrm>
          <a:prstGeom prst="rect">
            <a:avLst/>
          </a:prstGeom>
          <a:noFill/>
        </p:spPr>
        <p:txBody>
          <a:bodyPr wrap="none" rtlCol="0">
            <a:spAutoFit/>
          </a:bodyPr>
          <a:lstStyle/>
          <a:p>
            <a:pPr algn="ctr"/>
            <a:r>
              <a:rPr lang="cs-CZ" sz="4800"/>
              <a:t>🎰</a:t>
            </a:r>
          </a:p>
          <a:p>
            <a:pPr algn="ctr"/>
            <a:r>
              <a:rPr lang="cs-CZ" sz="4800"/>
              <a:t>Losování čísla</a:t>
            </a:r>
          </a:p>
          <a:p>
            <a:pPr algn="ctr"/>
            <a:r>
              <a:rPr lang="cs-CZ" sz="2800">
                <a:solidFill>
                  <a:schemeClr val="bg2">
                    <a:lumMod val="75000"/>
                  </a:schemeClr>
                </a:solidFill>
              </a:rPr>
              <a:t>25 témat</a:t>
            </a:r>
          </a:p>
        </p:txBody>
      </p:sp>
    </p:spTree>
    <p:extLst>
      <p:ext uri="{BB962C8B-B14F-4D97-AF65-F5344CB8AC3E}">
        <p14:creationId xmlns:p14="http://schemas.microsoft.com/office/powerpoint/2010/main" val="174725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err="1"/>
              <a:t>Built</a:t>
            </a:r>
            <a:r>
              <a:rPr lang="cs-CZ" dirty="0"/>
              <a:t>-in anotace</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Mezi </a:t>
            </a:r>
            <a:r>
              <a:rPr lang="cs-CZ" dirty="0" err="1"/>
              <a:t>Built</a:t>
            </a:r>
            <a:r>
              <a:rPr lang="cs-CZ" dirty="0"/>
              <a:t>-in anotace řadíme:</a:t>
            </a:r>
          </a:p>
          <a:p>
            <a:pPr marL="0" indent="0">
              <a:buNone/>
            </a:pPr>
            <a:r>
              <a:rPr lang="cs-CZ" dirty="0"/>
              <a:t>@</a:t>
            </a:r>
            <a:r>
              <a:rPr lang="cs-CZ" dirty="0" err="1"/>
              <a:t>Override</a:t>
            </a:r>
            <a:r>
              <a:rPr lang="cs-CZ" dirty="0"/>
              <a:t> – používáme když přepisujeme děděnou metodu</a:t>
            </a:r>
          </a:p>
          <a:p>
            <a:pPr marL="0" indent="0">
              <a:buNone/>
            </a:pPr>
            <a:r>
              <a:rPr lang="cs-CZ" dirty="0"/>
              <a:t>@</a:t>
            </a:r>
            <a:r>
              <a:rPr lang="cs-CZ" dirty="0" err="1"/>
              <a:t>SuppressWarnings</a:t>
            </a:r>
            <a:r>
              <a:rPr lang="cs-CZ" dirty="0"/>
              <a:t> – používáme pro potlačení varování</a:t>
            </a:r>
          </a:p>
          <a:p>
            <a:pPr marL="0" indent="0">
              <a:buNone/>
            </a:pPr>
            <a:r>
              <a:rPr lang="cs-CZ" dirty="0"/>
              <a:t>@</a:t>
            </a:r>
            <a:r>
              <a:rPr lang="cs-CZ" dirty="0" err="1"/>
              <a:t>Deprecated</a:t>
            </a:r>
            <a:r>
              <a:rPr lang="cs-CZ" dirty="0"/>
              <a:t> – používáme pro varování, že daná metoda je zastaralá a v budoucích verzích bude odstraněna</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14156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a:t>Vlastní anotace</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Vlastní anotace se tvoří úplně stejně jako rozhraní. Jediný rozdíl je v @, který se píše před slovo interface.</a:t>
            </a:r>
          </a:p>
          <a:p>
            <a:pPr marL="0" indent="0">
              <a:buNone/>
            </a:pPr>
            <a:endParaRPr lang="cs-CZ" dirty="0"/>
          </a:p>
          <a:p>
            <a:pPr marL="457200" lvl="1" indent="0">
              <a:buNone/>
            </a:pPr>
            <a:r>
              <a:rPr lang="en-GB" sz="3600" dirty="0">
                <a:solidFill>
                  <a:srgbClr val="CC7832"/>
                </a:solidFill>
                <a:effectLst/>
              </a:rPr>
              <a:t>public </a:t>
            </a:r>
            <a:r>
              <a:rPr lang="en-GB" sz="3600" dirty="0"/>
              <a:t>@</a:t>
            </a:r>
            <a:r>
              <a:rPr lang="en-GB" sz="3600" dirty="0">
                <a:solidFill>
                  <a:srgbClr val="CC7832"/>
                </a:solidFill>
                <a:effectLst/>
              </a:rPr>
              <a:t>interface </a:t>
            </a:r>
            <a:r>
              <a:rPr lang="en-GB" sz="3600" dirty="0">
                <a:solidFill>
                  <a:srgbClr val="BBB529"/>
                </a:solidFill>
                <a:effectLst/>
              </a:rPr>
              <a:t>Readable </a:t>
            </a:r>
            <a:r>
              <a:rPr lang="en-GB" sz="3600" dirty="0"/>
              <a:t>{</a:t>
            </a:r>
            <a:br>
              <a:rPr lang="en-GB" sz="3600" dirty="0"/>
            </a:br>
            <a:r>
              <a:rPr lang="en-GB" sz="3600" dirty="0"/>
              <a:t>}</a:t>
            </a:r>
            <a:endParaRPr lang="cs-CZ" sz="3600" dirty="0"/>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224609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err="1"/>
              <a:t>Built</a:t>
            </a:r>
            <a:r>
              <a:rPr lang="cs-CZ" dirty="0"/>
              <a:t>-in anotace u vlastních anotací</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pPr algn="just">
              <a:buFont typeface="Arial" panose="020B0604020202020204" pitchFamily="34" charset="0"/>
              <a:buChar char="•"/>
            </a:pPr>
            <a:r>
              <a:rPr lang="cs-CZ" b="0" i="0" dirty="0">
                <a:solidFill>
                  <a:srgbClr val="000000"/>
                </a:solidFill>
                <a:effectLst/>
                <a:latin typeface="inter-regular"/>
              </a:rPr>
              <a:t>@Target – specifikuje na kterou věc</a:t>
            </a:r>
            <a:r>
              <a:rPr lang="cs-CZ" dirty="0">
                <a:solidFill>
                  <a:srgbClr val="000000"/>
                </a:solidFill>
                <a:latin typeface="inter-regular"/>
              </a:rPr>
              <a:t> bude anotace směřovat</a:t>
            </a:r>
            <a:endParaRPr lang="cs-CZ" b="0" i="0" dirty="0">
              <a:solidFill>
                <a:srgbClr val="000000"/>
              </a:solidFill>
              <a:effectLst/>
              <a:latin typeface="inter-regular"/>
            </a:endParaRPr>
          </a:p>
          <a:p>
            <a:pPr algn="just">
              <a:buFont typeface="Arial" panose="020B0604020202020204" pitchFamily="34" charset="0"/>
              <a:buChar char="•"/>
            </a:pPr>
            <a:r>
              <a:rPr lang="cs-CZ" b="0" i="0" dirty="0">
                <a:solidFill>
                  <a:srgbClr val="000000"/>
                </a:solidFill>
                <a:effectLst/>
                <a:latin typeface="inter-regular"/>
              </a:rPr>
              <a:t>@</a:t>
            </a:r>
            <a:r>
              <a:rPr lang="cs-CZ" b="0" i="0" dirty="0" err="1">
                <a:solidFill>
                  <a:srgbClr val="000000"/>
                </a:solidFill>
                <a:effectLst/>
                <a:latin typeface="inter-regular"/>
              </a:rPr>
              <a:t>Retention</a:t>
            </a:r>
            <a:r>
              <a:rPr lang="cs-CZ" b="0" i="0" dirty="0">
                <a:solidFill>
                  <a:srgbClr val="000000"/>
                </a:solidFill>
                <a:effectLst/>
                <a:latin typeface="inter-regular"/>
              </a:rPr>
              <a:t> – specifikuje na kterou úroveň bude anotace dostupná</a:t>
            </a:r>
          </a:p>
          <a:p>
            <a:pPr algn="just">
              <a:buFont typeface="Arial" panose="020B0604020202020204" pitchFamily="34" charset="0"/>
              <a:buChar char="•"/>
            </a:pPr>
            <a:r>
              <a:rPr lang="cs-CZ" b="0" i="0" dirty="0">
                <a:solidFill>
                  <a:srgbClr val="000000"/>
                </a:solidFill>
                <a:effectLst/>
                <a:latin typeface="inter-regular"/>
              </a:rPr>
              <a:t>@</a:t>
            </a:r>
            <a:r>
              <a:rPr lang="cs-CZ" b="0" i="0" dirty="0" err="1">
                <a:solidFill>
                  <a:srgbClr val="000000"/>
                </a:solidFill>
                <a:effectLst/>
                <a:latin typeface="inter-regular"/>
              </a:rPr>
              <a:t>Inherited</a:t>
            </a:r>
            <a:r>
              <a:rPr lang="cs-CZ" b="0" i="0" dirty="0">
                <a:solidFill>
                  <a:srgbClr val="000000"/>
                </a:solidFill>
                <a:effectLst/>
                <a:latin typeface="inter-regular"/>
              </a:rPr>
              <a:t> – nastaví, že se bude daná anotace dědit do podtřídy – ze základu tomu tak není</a:t>
            </a:r>
          </a:p>
          <a:p>
            <a:pPr algn="just">
              <a:buFont typeface="Arial" panose="020B0604020202020204" pitchFamily="34" charset="0"/>
              <a:buChar char="•"/>
            </a:pPr>
            <a:r>
              <a:rPr lang="cs-CZ" b="0" i="0" dirty="0">
                <a:solidFill>
                  <a:srgbClr val="000000"/>
                </a:solidFill>
                <a:effectLst/>
                <a:latin typeface="inter-regular"/>
              </a:rPr>
              <a:t>@</a:t>
            </a:r>
            <a:r>
              <a:rPr lang="cs-CZ" b="0" i="0" dirty="0" err="1">
                <a:solidFill>
                  <a:srgbClr val="000000"/>
                </a:solidFill>
                <a:effectLst/>
                <a:latin typeface="inter-regular"/>
              </a:rPr>
              <a:t>Documented</a:t>
            </a:r>
            <a:r>
              <a:rPr lang="cs-CZ" b="0" i="0" dirty="0">
                <a:solidFill>
                  <a:srgbClr val="000000"/>
                </a:solidFill>
                <a:effectLst/>
                <a:latin typeface="inter-regular"/>
              </a:rPr>
              <a:t> – nastaví naší anotaci viditelnou pro dokumentaci</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1378076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err="1"/>
              <a:t>Built</a:t>
            </a:r>
            <a:r>
              <a:rPr lang="cs-CZ" dirty="0"/>
              <a:t>-in anotace u vlastních anotací</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pPr algn="just">
              <a:buFont typeface="Arial" panose="020B0604020202020204" pitchFamily="34" charset="0"/>
              <a:buChar char="•"/>
            </a:pPr>
            <a:r>
              <a:rPr lang="cs-CZ" b="0" i="0" dirty="0">
                <a:solidFill>
                  <a:srgbClr val="000000"/>
                </a:solidFill>
                <a:effectLst/>
                <a:latin typeface="inter-regular"/>
              </a:rPr>
              <a:t>@Target – specifikuje na kterou věc</a:t>
            </a:r>
            <a:r>
              <a:rPr lang="cs-CZ" dirty="0">
                <a:solidFill>
                  <a:srgbClr val="000000"/>
                </a:solidFill>
                <a:latin typeface="inter-regular"/>
              </a:rPr>
              <a:t> bude anotace směřovat</a:t>
            </a:r>
          </a:p>
          <a:p>
            <a:pPr algn="just">
              <a:buFont typeface="Arial" panose="020B0604020202020204" pitchFamily="34" charset="0"/>
              <a:buChar char="•"/>
            </a:pPr>
            <a:endParaRPr lang="cs-CZ" b="0" i="0" dirty="0">
              <a:solidFill>
                <a:srgbClr val="000000"/>
              </a:solidFill>
              <a:effectLst/>
              <a:latin typeface="inter-regular"/>
            </a:endParaRPr>
          </a:p>
          <a:p>
            <a:pPr algn="just">
              <a:buFont typeface="Arial" panose="020B0604020202020204" pitchFamily="34" charset="0"/>
              <a:buChar char="•"/>
            </a:pPr>
            <a:endParaRPr lang="cs-CZ" b="0" i="0" dirty="0">
              <a:solidFill>
                <a:srgbClr val="000000"/>
              </a:solidFill>
              <a:effectLst/>
              <a:latin typeface="inter-regular"/>
            </a:endParaRP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graphicFrame>
        <p:nvGraphicFramePr>
          <p:cNvPr id="7" name="Table 6">
            <a:extLst>
              <a:ext uri="{FF2B5EF4-FFF2-40B4-BE49-F238E27FC236}">
                <a16:creationId xmlns:a16="http://schemas.microsoft.com/office/drawing/2014/main" id="{7DCB8978-E5F2-813E-A9DA-98AF4E9F36EA}"/>
              </a:ext>
            </a:extLst>
          </p:cNvPr>
          <p:cNvGraphicFramePr>
            <a:graphicFrameLocks noGrp="1"/>
          </p:cNvGraphicFramePr>
          <p:nvPr>
            <p:extLst>
              <p:ext uri="{D42A27DB-BD31-4B8C-83A1-F6EECF244321}">
                <p14:modId xmlns:p14="http://schemas.microsoft.com/office/powerpoint/2010/main" val="572782862"/>
              </p:ext>
            </p:extLst>
          </p:nvPr>
        </p:nvGraphicFramePr>
        <p:xfrm>
          <a:off x="4211970" y="2517776"/>
          <a:ext cx="3768059" cy="3560498"/>
        </p:xfrm>
        <a:graphic>
          <a:graphicData uri="http://schemas.openxmlformats.org/drawingml/2006/table">
            <a:tbl>
              <a:tblPr/>
              <a:tblGrid>
                <a:gridCol w="1906814">
                  <a:extLst>
                    <a:ext uri="{9D8B030D-6E8A-4147-A177-3AD203B41FA5}">
                      <a16:colId xmlns:a16="http://schemas.microsoft.com/office/drawing/2014/main" val="1156551330"/>
                    </a:ext>
                  </a:extLst>
                </a:gridCol>
                <a:gridCol w="1861245">
                  <a:extLst>
                    <a:ext uri="{9D8B030D-6E8A-4147-A177-3AD203B41FA5}">
                      <a16:colId xmlns:a16="http://schemas.microsoft.com/office/drawing/2014/main" val="2658218584"/>
                    </a:ext>
                  </a:extLst>
                </a:gridCol>
              </a:tblGrid>
              <a:tr h="439923">
                <a:tc>
                  <a:txBody>
                    <a:bodyPr/>
                    <a:lstStyle/>
                    <a:p>
                      <a:pPr algn="l" fontAlgn="t"/>
                      <a:r>
                        <a:rPr lang="en-GB" sz="1700" dirty="0" err="1">
                          <a:solidFill>
                            <a:srgbClr val="000000"/>
                          </a:solidFill>
                          <a:effectLst/>
                          <a:latin typeface="times new roman" panose="02020603050405020304" pitchFamily="18" charset="0"/>
                        </a:rPr>
                        <a:t>ElementType</a:t>
                      </a:r>
                      <a:endParaRPr lang="en-GB" sz="1700" dirty="0">
                        <a:solidFill>
                          <a:srgbClr val="000000"/>
                        </a:solidFill>
                        <a:effectLst/>
                        <a:latin typeface="times new roman" panose="02020603050405020304" pitchFamily="18" charset="0"/>
                      </a:endParaRPr>
                    </a:p>
                  </a:txBody>
                  <a:tcPr marL="108422" marR="108422" marT="108422" marB="108422">
                    <a:lnL w="9525" cap="flat" cmpd="sng" algn="ctr">
                      <a:solidFill>
                        <a:srgbClr val="00B677"/>
                      </a:solidFill>
                      <a:prstDash val="solid"/>
                      <a:round/>
                      <a:headEnd type="none" w="med" len="med"/>
                      <a:tailEnd type="none" w="med" len="med"/>
                    </a:lnL>
                    <a:lnR w="9525" cap="flat" cmpd="sng" algn="ctr">
                      <a:solidFill>
                        <a:srgbClr val="00B677"/>
                      </a:solidFill>
                      <a:prstDash val="solid"/>
                      <a:round/>
                      <a:headEnd type="none" w="med" len="med"/>
                      <a:tailEnd type="none" w="med" len="med"/>
                    </a:lnR>
                    <a:lnT w="9525" cap="flat" cmpd="sng" algn="ctr">
                      <a:solidFill>
                        <a:srgbClr val="00B67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700" dirty="0" err="1">
                          <a:solidFill>
                            <a:srgbClr val="000000"/>
                          </a:solidFill>
                          <a:effectLst/>
                          <a:latin typeface="times new roman" panose="02020603050405020304" pitchFamily="18" charset="0"/>
                        </a:rPr>
                        <a:t>Aplikování</a:t>
                      </a:r>
                      <a:endParaRPr lang="en-GB" sz="1700" dirty="0">
                        <a:solidFill>
                          <a:srgbClr val="000000"/>
                        </a:solidFill>
                        <a:effectLst/>
                        <a:latin typeface="times new roman" panose="02020603050405020304" pitchFamily="18" charset="0"/>
                      </a:endParaRPr>
                    </a:p>
                  </a:txBody>
                  <a:tcPr marL="108422" marR="108422" marT="108422" marB="108422">
                    <a:lnL w="9525" cap="flat" cmpd="sng" algn="ctr">
                      <a:solidFill>
                        <a:srgbClr val="00B677"/>
                      </a:solidFill>
                      <a:prstDash val="solid"/>
                      <a:round/>
                      <a:headEnd type="none" w="med" len="med"/>
                      <a:tailEnd type="none" w="med" len="med"/>
                    </a:lnL>
                    <a:lnR w="9525" cap="flat" cmpd="sng" algn="ctr">
                      <a:solidFill>
                        <a:srgbClr val="00B677"/>
                      </a:solidFill>
                      <a:prstDash val="solid"/>
                      <a:round/>
                      <a:headEnd type="none" w="med" len="med"/>
                      <a:tailEnd type="none" w="med" len="med"/>
                    </a:lnR>
                    <a:lnT w="9525" cap="flat" cmpd="sng" algn="ctr">
                      <a:solidFill>
                        <a:srgbClr val="00B67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20460330"/>
                  </a:ext>
                </a:extLst>
              </a:tr>
              <a:tr h="591725">
                <a:tc>
                  <a:txBody>
                    <a:bodyPr/>
                    <a:lstStyle/>
                    <a:p>
                      <a:pPr algn="just" fontAlgn="t"/>
                      <a:r>
                        <a:rPr lang="en-GB" sz="1700">
                          <a:solidFill>
                            <a:srgbClr val="333333"/>
                          </a:solidFill>
                          <a:effectLst/>
                          <a:latin typeface="inter-regular"/>
                        </a:rPr>
                        <a:t>TYPE</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700" dirty="0">
                          <a:solidFill>
                            <a:srgbClr val="333333"/>
                          </a:solidFill>
                          <a:effectLst/>
                          <a:latin typeface="inter-regular"/>
                        </a:rPr>
                        <a:t>class, interface or enumeration</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9678431"/>
                  </a:ext>
                </a:extLst>
              </a:tr>
              <a:tr h="360400">
                <a:tc>
                  <a:txBody>
                    <a:bodyPr/>
                    <a:lstStyle/>
                    <a:p>
                      <a:pPr algn="just" fontAlgn="t"/>
                      <a:r>
                        <a:rPr lang="en-GB" sz="1700">
                          <a:solidFill>
                            <a:srgbClr val="333333"/>
                          </a:solidFill>
                          <a:effectLst/>
                          <a:latin typeface="inter-regular"/>
                        </a:rPr>
                        <a:t>FIELD</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700" dirty="0">
                          <a:solidFill>
                            <a:srgbClr val="333333"/>
                          </a:solidFill>
                          <a:effectLst/>
                          <a:latin typeface="inter-regular"/>
                        </a:rPr>
                        <a:t>fields</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74047853"/>
                  </a:ext>
                </a:extLst>
              </a:tr>
              <a:tr h="360400">
                <a:tc>
                  <a:txBody>
                    <a:bodyPr/>
                    <a:lstStyle/>
                    <a:p>
                      <a:pPr algn="just" fontAlgn="t"/>
                      <a:r>
                        <a:rPr lang="en-GB" sz="1700">
                          <a:solidFill>
                            <a:srgbClr val="333333"/>
                          </a:solidFill>
                          <a:effectLst/>
                          <a:latin typeface="inter-regular"/>
                        </a:rPr>
                        <a:t>METHOD</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700" dirty="0">
                          <a:solidFill>
                            <a:srgbClr val="333333"/>
                          </a:solidFill>
                          <a:effectLst/>
                          <a:latin typeface="inter-regular"/>
                        </a:rPr>
                        <a:t>methods</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06571916"/>
                  </a:ext>
                </a:extLst>
              </a:tr>
              <a:tr h="360400">
                <a:tc>
                  <a:txBody>
                    <a:bodyPr/>
                    <a:lstStyle/>
                    <a:p>
                      <a:pPr algn="just" fontAlgn="t"/>
                      <a:r>
                        <a:rPr lang="en-GB" sz="1700">
                          <a:solidFill>
                            <a:srgbClr val="333333"/>
                          </a:solidFill>
                          <a:effectLst/>
                          <a:latin typeface="inter-regular"/>
                        </a:rPr>
                        <a:t>CONSTRUCTOR</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700" dirty="0">
                          <a:solidFill>
                            <a:srgbClr val="333333"/>
                          </a:solidFill>
                          <a:effectLst/>
                          <a:latin typeface="inter-regular"/>
                        </a:rPr>
                        <a:t>constructors</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77815460"/>
                  </a:ext>
                </a:extLst>
              </a:tr>
              <a:tr h="360400">
                <a:tc>
                  <a:txBody>
                    <a:bodyPr/>
                    <a:lstStyle/>
                    <a:p>
                      <a:pPr algn="just" fontAlgn="t"/>
                      <a:r>
                        <a:rPr lang="en-GB" sz="1700">
                          <a:solidFill>
                            <a:srgbClr val="333333"/>
                          </a:solidFill>
                          <a:effectLst/>
                          <a:latin typeface="inter-regular"/>
                        </a:rPr>
                        <a:t>LOCAL_VARIABLE</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700" dirty="0">
                          <a:solidFill>
                            <a:srgbClr val="333333"/>
                          </a:solidFill>
                          <a:effectLst/>
                          <a:latin typeface="inter-regular"/>
                        </a:rPr>
                        <a:t>local variables</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35356820"/>
                  </a:ext>
                </a:extLst>
              </a:tr>
              <a:tr h="360400">
                <a:tc>
                  <a:txBody>
                    <a:bodyPr/>
                    <a:lstStyle/>
                    <a:p>
                      <a:pPr algn="just" fontAlgn="t"/>
                      <a:r>
                        <a:rPr lang="en-GB" sz="1700">
                          <a:solidFill>
                            <a:srgbClr val="333333"/>
                          </a:solidFill>
                          <a:effectLst/>
                          <a:latin typeface="inter-regular"/>
                        </a:rPr>
                        <a:t>ANNOTATION_TYPE</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700">
                          <a:solidFill>
                            <a:srgbClr val="333333"/>
                          </a:solidFill>
                          <a:effectLst/>
                          <a:latin typeface="inter-regular"/>
                        </a:rPr>
                        <a:t>annotation type</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68287587"/>
                  </a:ext>
                </a:extLst>
              </a:tr>
              <a:tr h="360400">
                <a:tc>
                  <a:txBody>
                    <a:bodyPr/>
                    <a:lstStyle/>
                    <a:p>
                      <a:pPr algn="just" fontAlgn="t"/>
                      <a:r>
                        <a:rPr lang="en-GB" sz="1700">
                          <a:solidFill>
                            <a:srgbClr val="333333"/>
                          </a:solidFill>
                          <a:effectLst/>
                          <a:latin typeface="inter-regular"/>
                        </a:rPr>
                        <a:t>PARAMETER</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700" dirty="0">
                          <a:solidFill>
                            <a:srgbClr val="333333"/>
                          </a:solidFill>
                          <a:effectLst/>
                          <a:latin typeface="inter-regular"/>
                        </a:rPr>
                        <a:t>parameter</a:t>
                      </a:r>
                    </a:p>
                  </a:txBody>
                  <a:tcPr marL="72281" marR="72281" marT="72281" marB="722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8689713"/>
                  </a:ext>
                </a:extLst>
              </a:tr>
            </a:tbl>
          </a:graphicData>
        </a:graphic>
      </p:graphicFrame>
      <p:sp>
        <p:nvSpPr>
          <p:cNvPr id="8" name="Rectangle 1">
            <a:extLst>
              <a:ext uri="{FF2B5EF4-FFF2-40B4-BE49-F238E27FC236}">
                <a16:creationId xmlns:a16="http://schemas.microsoft.com/office/drawing/2014/main" id="{C351A898-5440-C3ED-2A42-B628A8E253AD}"/>
              </a:ext>
            </a:extLst>
          </p:cNvPr>
          <p:cNvSpPr>
            <a:spLocks noChangeArrowheads="1"/>
          </p:cNvSpPr>
          <p:nvPr/>
        </p:nvSpPr>
        <p:spPr bwMode="auto">
          <a:xfrm>
            <a:off x="423545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Z" altLang="en-CZ" sz="1800" b="0" i="0" u="none" strike="noStrike" cap="none" normalizeH="0" baseline="0">
                <a:ln>
                  <a:noFill/>
                </a:ln>
                <a:solidFill>
                  <a:schemeClr val="tx1"/>
                </a:solidFill>
                <a:effectLst/>
                <a:latin typeface="Arial" panose="020B0604020202020204" pitchFamily="34" charset="0"/>
              </a:rPr>
            </a:br>
            <a:endParaRPr kumimoji="0" lang="en-CZ" altLang="en-CZ"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3152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err="1"/>
              <a:t>Built</a:t>
            </a:r>
            <a:r>
              <a:rPr lang="cs-CZ" dirty="0"/>
              <a:t>-in anotace u vlastních anotací</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a:xfrm>
            <a:off x="838200" y="1825625"/>
            <a:ext cx="5494867" cy="4351338"/>
          </a:xfrm>
        </p:spPr>
        <p:txBody>
          <a:bodyPr/>
          <a:lstStyle/>
          <a:p>
            <a:pPr algn="just">
              <a:buFont typeface="Arial" panose="020B0604020202020204" pitchFamily="34" charset="0"/>
              <a:buChar char="•"/>
            </a:pPr>
            <a:r>
              <a:rPr lang="cs-CZ" b="0" i="0" dirty="0">
                <a:solidFill>
                  <a:srgbClr val="000000"/>
                </a:solidFill>
                <a:effectLst/>
                <a:latin typeface="inter-regular"/>
              </a:rPr>
              <a:t>@</a:t>
            </a:r>
            <a:r>
              <a:rPr lang="cs-CZ" b="0" i="0" dirty="0" err="1">
                <a:solidFill>
                  <a:srgbClr val="000000"/>
                </a:solidFill>
                <a:effectLst/>
                <a:latin typeface="inter-regular"/>
              </a:rPr>
              <a:t>Retention</a:t>
            </a:r>
            <a:r>
              <a:rPr lang="cs-CZ" b="0" i="0" dirty="0">
                <a:solidFill>
                  <a:srgbClr val="000000"/>
                </a:solidFill>
                <a:effectLst/>
                <a:latin typeface="inter-regular"/>
              </a:rPr>
              <a:t> – specifikuje na kterou úroveň bude anotace dostupná</a:t>
            </a:r>
          </a:p>
          <a:p>
            <a:pPr marL="0" indent="0" algn="just">
              <a:buNone/>
            </a:pPr>
            <a:endParaRPr lang="cs-CZ" dirty="0">
              <a:solidFill>
                <a:srgbClr val="000000"/>
              </a:solidFill>
              <a:latin typeface="inter-regular"/>
            </a:endParaRPr>
          </a:p>
          <a:p>
            <a:pPr marL="0" indent="0" algn="just">
              <a:buNone/>
            </a:pPr>
            <a:endParaRPr lang="cs-CZ" b="0" i="0" dirty="0">
              <a:solidFill>
                <a:srgbClr val="000000"/>
              </a:solidFill>
              <a:effectLst/>
              <a:latin typeface="inter-regular"/>
            </a:endParaRP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graphicFrame>
        <p:nvGraphicFramePr>
          <p:cNvPr id="7" name="Table 6">
            <a:extLst>
              <a:ext uri="{FF2B5EF4-FFF2-40B4-BE49-F238E27FC236}">
                <a16:creationId xmlns:a16="http://schemas.microsoft.com/office/drawing/2014/main" id="{DB73E165-57EA-F0C8-5E0C-6DBC33636A9D}"/>
              </a:ext>
            </a:extLst>
          </p:cNvPr>
          <p:cNvGraphicFramePr>
            <a:graphicFrameLocks noGrp="1"/>
          </p:cNvGraphicFramePr>
          <p:nvPr>
            <p:extLst>
              <p:ext uri="{D42A27DB-BD31-4B8C-83A1-F6EECF244321}">
                <p14:modId xmlns:p14="http://schemas.microsoft.com/office/powerpoint/2010/main" val="212049271"/>
              </p:ext>
            </p:extLst>
          </p:nvPr>
        </p:nvGraphicFramePr>
        <p:xfrm>
          <a:off x="6595315" y="1644805"/>
          <a:ext cx="3192220" cy="4672664"/>
        </p:xfrm>
        <a:graphic>
          <a:graphicData uri="http://schemas.openxmlformats.org/drawingml/2006/table">
            <a:tbl>
              <a:tblPr/>
              <a:tblGrid>
                <a:gridCol w="1596110">
                  <a:extLst>
                    <a:ext uri="{9D8B030D-6E8A-4147-A177-3AD203B41FA5}">
                      <a16:colId xmlns:a16="http://schemas.microsoft.com/office/drawing/2014/main" val="3809585576"/>
                    </a:ext>
                  </a:extLst>
                </a:gridCol>
                <a:gridCol w="1596110">
                  <a:extLst>
                    <a:ext uri="{9D8B030D-6E8A-4147-A177-3AD203B41FA5}">
                      <a16:colId xmlns:a16="http://schemas.microsoft.com/office/drawing/2014/main" val="1690616435"/>
                    </a:ext>
                  </a:extLst>
                </a:gridCol>
              </a:tblGrid>
              <a:tr h="409100">
                <a:tc>
                  <a:txBody>
                    <a:bodyPr/>
                    <a:lstStyle/>
                    <a:p>
                      <a:pPr algn="l" fontAlgn="t"/>
                      <a:r>
                        <a:rPr lang="en-GB" sz="1500">
                          <a:solidFill>
                            <a:srgbClr val="000000"/>
                          </a:solidFill>
                          <a:effectLst/>
                          <a:latin typeface="times new roman" panose="02020603050405020304" pitchFamily="18" charset="0"/>
                        </a:rPr>
                        <a:t>RetentionPolicy</a:t>
                      </a:r>
                    </a:p>
                  </a:txBody>
                  <a:tcPr marL="92977" marR="92977" marT="92977" marB="92977">
                    <a:lnL w="9525" cap="flat" cmpd="sng" algn="ctr">
                      <a:solidFill>
                        <a:srgbClr val="B0B672"/>
                      </a:solidFill>
                      <a:prstDash val="solid"/>
                      <a:round/>
                      <a:headEnd type="none" w="med" len="med"/>
                      <a:tailEnd type="none" w="med" len="med"/>
                    </a:lnL>
                    <a:lnR w="9525" cap="flat" cmpd="sng" algn="ctr">
                      <a:solidFill>
                        <a:srgbClr val="B0B672"/>
                      </a:solidFill>
                      <a:prstDash val="solid"/>
                      <a:round/>
                      <a:headEnd type="none" w="med" len="med"/>
                      <a:tailEnd type="none" w="med" len="med"/>
                    </a:lnR>
                    <a:lnT w="9525" cap="flat" cmpd="sng" algn="ctr">
                      <a:solidFill>
                        <a:srgbClr val="B0B6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500" dirty="0" err="1">
                          <a:solidFill>
                            <a:srgbClr val="000000"/>
                          </a:solidFill>
                          <a:effectLst/>
                          <a:latin typeface="times new roman" panose="02020603050405020304" pitchFamily="18" charset="0"/>
                        </a:rPr>
                        <a:t>Dostupnost</a:t>
                      </a:r>
                      <a:endParaRPr lang="en-GB" sz="1500" dirty="0">
                        <a:solidFill>
                          <a:srgbClr val="000000"/>
                        </a:solidFill>
                        <a:effectLst/>
                        <a:latin typeface="times new roman" panose="02020603050405020304" pitchFamily="18" charset="0"/>
                      </a:endParaRPr>
                    </a:p>
                  </a:txBody>
                  <a:tcPr marL="92977" marR="92977" marT="92977" marB="92977">
                    <a:lnL w="9525" cap="flat" cmpd="sng" algn="ctr">
                      <a:solidFill>
                        <a:srgbClr val="B0B672"/>
                      </a:solidFill>
                      <a:prstDash val="solid"/>
                      <a:round/>
                      <a:headEnd type="none" w="med" len="med"/>
                      <a:tailEnd type="none" w="med" len="med"/>
                    </a:lnL>
                    <a:lnR w="9525" cap="flat" cmpd="sng" algn="ctr">
                      <a:solidFill>
                        <a:srgbClr val="B0B672"/>
                      </a:solidFill>
                      <a:prstDash val="solid"/>
                      <a:round/>
                      <a:headEnd type="none" w="med" len="med"/>
                      <a:tailEnd type="none" w="med" len="med"/>
                    </a:lnR>
                    <a:lnT w="9525" cap="flat" cmpd="sng" algn="ctr">
                      <a:solidFill>
                        <a:srgbClr val="B0B6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10751760"/>
                  </a:ext>
                </a:extLst>
              </a:tr>
              <a:tr h="1462843">
                <a:tc>
                  <a:txBody>
                    <a:bodyPr/>
                    <a:lstStyle/>
                    <a:p>
                      <a:pPr algn="just" fontAlgn="t"/>
                      <a:r>
                        <a:rPr lang="en-GB" sz="1500">
                          <a:solidFill>
                            <a:srgbClr val="333333"/>
                          </a:solidFill>
                          <a:effectLst/>
                          <a:latin typeface="inter-regular"/>
                        </a:rPr>
                        <a:t>RetentionPolicy.SOURCE</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500" dirty="0">
                          <a:solidFill>
                            <a:srgbClr val="333333"/>
                          </a:solidFill>
                          <a:effectLst/>
                          <a:latin typeface="inter-regular"/>
                        </a:rPr>
                        <a:t>refers to the source code, discarded during compilation. It will not be available in the compiled class.</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8199546"/>
                  </a:ext>
                </a:extLst>
              </a:tr>
              <a:tr h="1462843">
                <a:tc>
                  <a:txBody>
                    <a:bodyPr/>
                    <a:lstStyle/>
                    <a:p>
                      <a:pPr algn="just" fontAlgn="t"/>
                      <a:r>
                        <a:rPr lang="en-GB" sz="1500">
                          <a:solidFill>
                            <a:srgbClr val="333333"/>
                          </a:solidFill>
                          <a:effectLst/>
                          <a:latin typeface="inter-regular"/>
                        </a:rPr>
                        <a:t>RetentionPolicy.CLASS</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500" dirty="0">
                          <a:solidFill>
                            <a:srgbClr val="333333"/>
                          </a:solidFill>
                          <a:effectLst/>
                          <a:latin typeface="inter-regular"/>
                        </a:rPr>
                        <a:t>refers to the .class file, available to java compiler but not to JVM . It is included in the class file.</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64614729"/>
                  </a:ext>
                </a:extLst>
              </a:tr>
              <a:tr h="1016552">
                <a:tc>
                  <a:txBody>
                    <a:bodyPr/>
                    <a:lstStyle/>
                    <a:p>
                      <a:pPr algn="just" fontAlgn="t"/>
                      <a:r>
                        <a:rPr lang="en-GB" sz="1500">
                          <a:solidFill>
                            <a:srgbClr val="333333"/>
                          </a:solidFill>
                          <a:effectLst/>
                          <a:latin typeface="inter-regular"/>
                        </a:rPr>
                        <a:t>RetentionPolicy.RUNTIME</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500" dirty="0">
                          <a:solidFill>
                            <a:srgbClr val="333333"/>
                          </a:solidFill>
                          <a:effectLst/>
                          <a:latin typeface="inter-regular"/>
                        </a:rPr>
                        <a:t>refers to the runtime, available to java compiler and JVM .</a:t>
                      </a:r>
                    </a:p>
                  </a:txBody>
                  <a:tcPr marL="61985" marR="61985" marT="61985" marB="619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87814981"/>
                  </a:ext>
                </a:extLst>
              </a:tr>
            </a:tbl>
          </a:graphicData>
        </a:graphic>
      </p:graphicFrame>
    </p:spTree>
    <p:extLst>
      <p:ext uri="{BB962C8B-B14F-4D97-AF65-F5344CB8AC3E}">
        <p14:creationId xmlns:p14="http://schemas.microsoft.com/office/powerpoint/2010/main" val="3177631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a:t>Marker anotace</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Marker anotace neobsahuje žádné metody a atributy</a:t>
            </a:r>
          </a:p>
          <a:p>
            <a:pPr marL="457200" lvl="1" indent="0">
              <a:buNone/>
            </a:pPr>
            <a:r>
              <a:rPr lang="en-GB" sz="3600" dirty="0">
                <a:solidFill>
                  <a:srgbClr val="CC7832"/>
                </a:solidFill>
                <a:effectLst/>
              </a:rPr>
              <a:t>public </a:t>
            </a:r>
            <a:r>
              <a:rPr lang="en-GB" sz="3600" dirty="0"/>
              <a:t>@</a:t>
            </a:r>
            <a:r>
              <a:rPr lang="en-GB" sz="3600" dirty="0">
                <a:solidFill>
                  <a:srgbClr val="CC7832"/>
                </a:solidFill>
                <a:effectLst/>
              </a:rPr>
              <a:t>interface </a:t>
            </a:r>
            <a:r>
              <a:rPr lang="en-GB" sz="3600" dirty="0">
                <a:solidFill>
                  <a:srgbClr val="BBB529"/>
                </a:solidFill>
                <a:effectLst/>
              </a:rPr>
              <a:t>Printable </a:t>
            </a:r>
            <a:r>
              <a:rPr lang="en-GB" sz="3600" dirty="0"/>
              <a:t>{</a:t>
            </a:r>
            <a:br>
              <a:rPr lang="en-GB" sz="3600" dirty="0"/>
            </a:br>
            <a:r>
              <a:rPr lang="en-GB" sz="3600" dirty="0"/>
              <a:t>}</a:t>
            </a:r>
          </a:p>
          <a:p>
            <a:pPr marL="457200" lvl="1" indent="0">
              <a:buNone/>
            </a:pPr>
            <a:endParaRPr lang="en-GB" sz="3600" dirty="0"/>
          </a:p>
          <a:p>
            <a:pPr marL="457200" lvl="1" indent="0">
              <a:buNone/>
            </a:pPr>
            <a:r>
              <a:rPr lang="en-GB" sz="3600" dirty="0">
                <a:solidFill>
                  <a:srgbClr val="BBB529"/>
                </a:solidFill>
                <a:effectLst/>
              </a:rPr>
              <a:t>@Printable</a:t>
            </a:r>
            <a:br>
              <a:rPr lang="en-GB" sz="3600" dirty="0">
                <a:solidFill>
                  <a:srgbClr val="BBB529"/>
                </a:solidFill>
                <a:effectLst/>
              </a:rPr>
            </a:br>
            <a:r>
              <a:rPr lang="en-GB" sz="3600" dirty="0">
                <a:solidFill>
                  <a:srgbClr val="CC7832"/>
                </a:solidFill>
                <a:effectLst/>
              </a:rPr>
              <a:t>public class </a:t>
            </a:r>
            <a:r>
              <a:rPr lang="en-GB" sz="3600" dirty="0"/>
              <a:t>Dog </a:t>
            </a:r>
            <a:r>
              <a:rPr lang="en-GB" sz="3600" dirty="0">
                <a:solidFill>
                  <a:srgbClr val="CC7832"/>
                </a:solidFill>
                <a:effectLst/>
              </a:rPr>
              <a:t>implements </a:t>
            </a:r>
            <a:r>
              <a:rPr lang="en-GB" sz="3600" dirty="0"/>
              <a:t>Animal {</a:t>
            </a:r>
            <a:endParaRPr lang="cs-CZ" sz="5400" dirty="0"/>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4155914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dirty="0"/>
              <a:t>Anotace s hodnotou</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a:xfrm>
            <a:off x="0" y="1821573"/>
            <a:ext cx="10515600" cy="4351338"/>
          </a:xfrm>
        </p:spPr>
        <p:txBody>
          <a:bodyPr/>
          <a:lstStyle/>
          <a:p>
            <a:pPr marL="457200" lvl="1" indent="0">
              <a:buNone/>
            </a:pPr>
            <a:r>
              <a:rPr lang="en-GB" sz="2800" dirty="0">
                <a:solidFill>
                  <a:srgbClr val="BBB529"/>
                </a:solidFill>
                <a:effectLst/>
              </a:rPr>
              <a:t>@Retention</a:t>
            </a:r>
            <a:r>
              <a:rPr lang="en-GB" sz="2800" dirty="0"/>
              <a:t>(</a:t>
            </a:r>
            <a:r>
              <a:rPr lang="en-GB" sz="2800" dirty="0" err="1"/>
              <a:t>RetentionPolicy.</a:t>
            </a:r>
            <a:r>
              <a:rPr lang="en-GB" sz="2800" i="1" dirty="0" err="1">
                <a:solidFill>
                  <a:srgbClr val="9876AA"/>
                </a:solidFill>
                <a:effectLst/>
              </a:rPr>
              <a:t>RUNTIME</a:t>
            </a:r>
            <a:r>
              <a:rPr lang="en-GB" sz="2800" dirty="0"/>
              <a:t>)</a:t>
            </a:r>
            <a:br>
              <a:rPr lang="en-GB" sz="2800" dirty="0"/>
            </a:br>
            <a:r>
              <a:rPr lang="en-GB" sz="2800" dirty="0">
                <a:solidFill>
                  <a:srgbClr val="CC7832"/>
                </a:solidFill>
                <a:effectLst/>
              </a:rPr>
              <a:t>public </a:t>
            </a:r>
            <a:r>
              <a:rPr lang="en-GB" sz="2800" dirty="0"/>
              <a:t>@</a:t>
            </a:r>
            <a:r>
              <a:rPr lang="en-GB" sz="2800" dirty="0">
                <a:solidFill>
                  <a:srgbClr val="CC7832"/>
                </a:solidFill>
                <a:effectLst/>
              </a:rPr>
              <a:t>interface </a:t>
            </a:r>
            <a:r>
              <a:rPr lang="en-GB" sz="2800" dirty="0">
                <a:solidFill>
                  <a:srgbClr val="BBB529"/>
                </a:solidFill>
                <a:effectLst/>
              </a:rPr>
              <a:t>Printable </a:t>
            </a:r>
            <a:r>
              <a:rPr lang="en-GB" sz="2800" dirty="0"/>
              <a:t>{</a:t>
            </a:r>
            <a:br>
              <a:rPr lang="en-GB" sz="2800" dirty="0"/>
            </a:br>
            <a:r>
              <a:rPr lang="en-GB" sz="2800" dirty="0"/>
              <a:t>    </a:t>
            </a:r>
            <a:r>
              <a:rPr lang="en-GB" sz="2800" dirty="0">
                <a:solidFill>
                  <a:srgbClr val="CC7832"/>
                </a:solidFill>
                <a:effectLst/>
              </a:rPr>
              <a:t>int </a:t>
            </a:r>
            <a:r>
              <a:rPr lang="en-GB" sz="2800" dirty="0" err="1">
                <a:solidFill>
                  <a:srgbClr val="FFC66D"/>
                </a:solidFill>
                <a:effectLst/>
              </a:rPr>
              <a:t>numberOfPrints</a:t>
            </a:r>
            <a:r>
              <a:rPr lang="en-GB" sz="2800" dirty="0"/>
              <a:t>() </a:t>
            </a:r>
            <a:r>
              <a:rPr lang="en-GB" sz="2800" dirty="0">
                <a:solidFill>
                  <a:srgbClr val="CC7832"/>
                </a:solidFill>
                <a:effectLst/>
              </a:rPr>
              <a:t>default </a:t>
            </a:r>
            <a:r>
              <a:rPr lang="en-GB" sz="2800" dirty="0">
                <a:solidFill>
                  <a:srgbClr val="6897BB"/>
                </a:solidFill>
                <a:effectLst/>
              </a:rPr>
              <a:t>0</a:t>
            </a:r>
            <a:r>
              <a:rPr lang="en-GB" sz="2800" dirty="0">
                <a:solidFill>
                  <a:srgbClr val="CC7832"/>
                </a:solidFill>
                <a:effectLst/>
              </a:rPr>
              <a:t>;</a:t>
            </a:r>
            <a:br>
              <a:rPr lang="en-GB" sz="2800" dirty="0">
                <a:solidFill>
                  <a:srgbClr val="CC7832"/>
                </a:solidFill>
                <a:effectLst/>
              </a:rPr>
            </a:br>
            <a:r>
              <a:rPr lang="en-GB" sz="2800" dirty="0"/>
              <a:t>}</a:t>
            </a:r>
          </a:p>
          <a:p>
            <a:pPr marL="457200" lvl="1" indent="0">
              <a:buNone/>
            </a:pPr>
            <a:endParaRPr lang="en-GB" sz="2800" dirty="0"/>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8" name="TextBox 7">
            <a:extLst>
              <a:ext uri="{FF2B5EF4-FFF2-40B4-BE49-F238E27FC236}">
                <a16:creationId xmlns:a16="http://schemas.microsoft.com/office/drawing/2014/main" id="{1C79FE02-0600-239D-B814-8626CC98D127}"/>
              </a:ext>
            </a:extLst>
          </p:cNvPr>
          <p:cNvSpPr txBox="1"/>
          <p:nvPr/>
        </p:nvSpPr>
        <p:spPr>
          <a:xfrm>
            <a:off x="536222" y="3729649"/>
            <a:ext cx="11119556" cy="2308324"/>
          </a:xfrm>
          <a:prstGeom prst="rect">
            <a:avLst/>
          </a:prstGeom>
          <a:noFill/>
        </p:spPr>
        <p:txBody>
          <a:bodyPr wrap="square">
            <a:spAutoFit/>
          </a:bodyPr>
          <a:lstStyle/>
          <a:p>
            <a:r>
              <a:rPr lang="en-GB" sz="2400" dirty="0">
                <a:solidFill>
                  <a:srgbClr val="CC7832"/>
                </a:solidFill>
                <a:effectLst/>
              </a:rPr>
              <a:t>public class </a:t>
            </a:r>
            <a:r>
              <a:rPr lang="en-GB" sz="2400" dirty="0"/>
              <a:t>Main {</a:t>
            </a:r>
            <a:br>
              <a:rPr lang="en-GB" sz="2400" dirty="0"/>
            </a:br>
            <a:r>
              <a:rPr lang="en-GB" sz="2400" dirty="0"/>
              <a:t>    </a:t>
            </a:r>
            <a:r>
              <a:rPr lang="en-GB" sz="2400" dirty="0">
                <a:solidFill>
                  <a:srgbClr val="CC7832"/>
                </a:solidFill>
                <a:effectLst/>
              </a:rPr>
              <a:t>public static void </a:t>
            </a:r>
            <a:r>
              <a:rPr lang="en-GB" sz="2400" dirty="0">
                <a:solidFill>
                  <a:srgbClr val="FFC66D"/>
                </a:solidFill>
                <a:effectLst/>
              </a:rPr>
              <a:t>main</a:t>
            </a:r>
            <a:r>
              <a:rPr lang="en-GB" sz="2400" dirty="0"/>
              <a:t>(String[] </a:t>
            </a:r>
            <a:r>
              <a:rPr lang="en-GB" sz="2400" dirty="0" err="1"/>
              <a:t>args</a:t>
            </a:r>
            <a:r>
              <a:rPr lang="en-GB" sz="2400" dirty="0"/>
              <a:t>) {</a:t>
            </a:r>
            <a:br>
              <a:rPr lang="en-GB" sz="2400" dirty="0"/>
            </a:br>
            <a:r>
              <a:rPr lang="en-GB" sz="2400" dirty="0"/>
              <a:t>        Dog dog = </a:t>
            </a:r>
            <a:r>
              <a:rPr lang="en-GB" sz="2400" dirty="0">
                <a:solidFill>
                  <a:srgbClr val="CC7832"/>
                </a:solidFill>
                <a:effectLst/>
              </a:rPr>
              <a:t>new </a:t>
            </a:r>
            <a:r>
              <a:rPr lang="en-GB" sz="2400" dirty="0"/>
              <a:t>Dog()</a:t>
            </a:r>
            <a:r>
              <a:rPr lang="en-GB" sz="2400" dirty="0">
                <a:solidFill>
                  <a:srgbClr val="CC7832"/>
                </a:solidFill>
                <a:effectLst/>
              </a:rPr>
              <a:t>;</a:t>
            </a:r>
            <a:br>
              <a:rPr lang="en-GB" sz="2400" dirty="0">
                <a:solidFill>
                  <a:srgbClr val="CC7832"/>
                </a:solidFill>
                <a:effectLst/>
              </a:rPr>
            </a:br>
            <a:r>
              <a:rPr lang="en-GB" sz="2400" dirty="0">
                <a:solidFill>
                  <a:srgbClr val="CC7832"/>
                </a:solidFill>
                <a:effectLst/>
              </a:rPr>
              <a:t>        </a:t>
            </a:r>
            <a:r>
              <a:rPr lang="en-GB" sz="2400" dirty="0" err="1"/>
              <a:t>System.</a:t>
            </a:r>
            <a:r>
              <a:rPr lang="en-GB" sz="2400" i="1" dirty="0" err="1">
                <a:solidFill>
                  <a:srgbClr val="9876AA"/>
                </a:solidFill>
                <a:effectLst/>
              </a:rPr>
              <a:t>out</a:t>
            </a:r>
            <a:r>
              <a:rPr lang="en-GB" sz="2400" dirty="0" err="1"/>
              <a:t>.println</a:t>
            </a:r>
            <a:r>
              <a:rPr lang="en-GB" sz="2400" dirty="0"/>
              <a:t>(</a:t>
            </a:r>
            <a:r>
              <a:rPr lang="en-GB" sz="2400" dirty="0" err="1"/>
              <a:t>dog.getClass</a:t>
            </a:r>
            <a:r>
              <a:rPr lang="en-GB" sz="2400" dirty="0"/>
              <a:t>().</a:t>
            </a:r>
            <a:r>
              <a:rPr lang="en-GB" sz="2400" dirty="0" err="1"/>
              <a:t>getAnnotation</a:t>
            </a:r>
            <a:r>
              <a:rPr lang="en-GB" sz="2400" dirty="0"/>
              <a:t>(</a:t>
            </a:r>
            <a:r>
              <a:rPr lang="en-GB" sz="2400" dirty="0" err="1">
                <a:solidFill>
                  <a:srgbClr val="BBB529"/>
                </a:solidFill>
                <a:effectLst/>
              </a:rPr>
              <a:t>Printable</a:t>
            </a:r>
            <a:r>
              <a:rPr lang="en-GB" sz="2400" dirty="0" err="1"/>
              <a:t>.</a:t>
            </a:r>
            <a:r>
              <a:rPr lang="en-GB" sz="2400" dirty="0" err="1">
                <a:solidFill>
                  <a:srgbClr val="CC7832"/>
                </a:solidFill>
                <a:effectLst/>
              </a:rPr>
              <a:t>class</a:t>
            </a:r>
            <a:r>
              <a:rPr lang="en-GB" sz="2400" dirty="0"/>
              <a:t>).</a:t>
            </a:r>
            <a:r>
              <a:rPr lang="en-GB" sz="2400" dirty="0" err="1"/>
              <a:t>numberOfPrints</a:t>
            </a:r>
            <a:r>
              <a:rPr lang="en-GB" sz="2400" dirty="0"/>
              <a:t>())</a:t>
            </a:r>
            <a:r>
              <a:rPr lang="en-GB" sz="2400" dirty="0">
                <a:solidFill>
                  <a:srgbClr val="CC7832"/>
                </a:solidFill>
                <a:effectLst/>
              </a:rPr>
              <a:t>;</a:t>
            </a:r>
            <a:br>
              <a:rPr lang="en-GB" sz="2400" dirty="0">
                <a:solidFill>
                  <a:srgbClr val="CC7832"/>
                </a:solidFill>
                <a:effectLst/>
              </a:rPr>
            </a:br>
            <a:r>
              <a:rPr lang="en-GB" sz="2400" dirty="0">
                <a:solidFill>
                  <a:srgbClr val="CC7832"/>
                </a:solidFill>
                <a:effectLst/>
              </a:rPr>
              <a:t>    </a:t>
            </a:r>
            <a:r>
              <a:rPr lang="en-GB" sz="2400" dirty="0"/>
              <a:t>}</a:t>
            </a:r>
            <a:br>
              <a:rPr lang="en-GB" sz="2400" dirty="0"/>
            </a:br>
            <a:r>
              <a:rPr lang="en-GB" sz="2400" dirty="0"/>
              <a:t>}</a:t>
            </a:r>
            <a:endParaRPr lang="cs-CZ" sz="2400" dirty="0"/>
          </a:p>
        </p:txBody>
      </p:sp>
      <p:sp>
        <p:nvSpPr>
          <p:cNvPr id="10" name="TextBox 9">
            <a:extLst>
              <a:ext uri="{FF2B5EF4-FFF2-40B4-BE49-F238E27FC236}">
                <a16:creationId xmlns:a16="http://schemas.microsoft.com/office/drawing/2014/main" id="{A1D962A7-DA4B-73DF-98EE-A5B8B464C298}"/>
              </a:ext>
            </a:extLst>
          </p:cNvPr>
          <p:cNvSpPr txBox="1"/>
          <p:nvPr/>
        </p:nvSpPr>
        <p:spPr>
          <a:xfrm>
            <a:off x="6005689" y="1821573"/>
            <a:ext cx="6096000" cy="954107"/>
          </a:xfrm>
          <a:prstGeom prst="rect">
            <a:avLst/>
          </a:prstGeom>
          <a:noFill/>
        </p:spPr>
        <p:txBody>
          <a:bodyPr wrap="square">
            <a:spAutoFit/>
          </a:bodyPr>
          <a:lstStyle/>
          <a:p>
            <a:pPr marL="457200" lvl="1" indent="0">
              <a:buNone/>
            </a:pPr>
            <a:r>
              <a:rPr lang="en-GB" sz="2800" dirty="0">
                <a:solidFill>
                  <a:srgbClr val="BBB529"/>
                </a:solidFill>
                <a:effectLst/>
              </a:rPr>
              <a:t>@Printable</a:t>
            </a:r>
            <a:r>
              <a:rPr lang="en-GB" sz="2800" dirty="0"/>
              <a:t>(</a:t>
            </a:r>
            <a:r>
              <a:rPr lang="en-GB" sz="2800" dirty="0" err="1"/>
              <a:t>numberOfPrints</a:t>
            </a:r>
            <a:r>
              <a:rPr lang="en-GB" sz="2800" dirty="0"/>
              <a:t> = </a:t>
            </a:r>
            <a:r>
              <a:rPr lang="en-GB" sz="2800" dirty="0">
                <a:solidFill>
                  <a:srgbClr val="6897BB"/>
                </a:solidFill>
                <a:effectLst/>
              </a:rPr>
              <a:t>2</a:t>
            </a:r>
            <a:r>
              <a:rPr lang="en-GB" sz="2800" dirty="0"/>
              <a:t>)</a:t>
            </a:r>
            <a:br>
              <a:rPr lang="en-GB" sz="2800" dirty="0"/>
            </a:br>
            <a:r>
              <a:rPr lang="en-GB" sz="2800" dirty="0">
                <a:solidFill>
                  <a:srgbClr val="CC7832"/>
                </a:solidFill>
                <a:effectLst/>
              </a:rPr>
              <a:t>public class </a:t>
            </a:r>
            <a:r>
              <a:rPr lang="en-GB" sz="2800" dirty="0"/>
              <a:t>Dog </a:t>
            </a:r>
            <a:r>
              <a:rPr lang="en-GB" sz="2800" dirty="0">
                <a:solidFill>
                  <a:srgbClr val="CC7832"/>
                </a:solidFill>
                <a:effectLst/>
              </a:rPr>
              <a:t>implements </a:t>
            </a:r>
            <a:r>
              <a:rPr lang="en-GB" sz="2800" dirty="0"/>
              <a:t>Animal {</a:t>
            </a:r>
          </a:p>
        </p:txBody>
      </p:sp>
    </p:spTree>
    <p:extLst>
      <p:ext uri="{BB962C8B-B14F-4D97-AF65-F5344CB8AC3E}">
        <p14:creationId xmlns:p14="http://schemas.microsoft.com/office/powerpoint/2010/main" val="2540789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a:xfrm>
            <a:off x="838200" y="365125"/>
            <a:ext cx="3079044" cy="5324475"/>
          </a:xfrm>
        </p:spPr>
        <p:txBody>
          <a:bodyPr/>
          <a:lstStyle/>
          <a:p>
            <a:r>
              <a:rPr lang="cs-CZ" dirty="0"/>
              <a:t>Rozdíl mezi rozhraním a abstraktní třídou</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graphicFrame>
        <p:nvGraphicFramePr>
          <p:cNvPr id="9" name="Table 8">
            <a:extLst>
              <a:ext uri="{FF2B5EF4-FFF2-40B4-BE49-F238E27FC236}">
                <a16:creationId xmlns:a16="http://schemas.microsoft.com/office/drawing/2014/main" id="{937527DD-E5AB-5971-6430-EEC39785705B}"/>
              </a:ext>
            </a:extLst>
          </p:cNvPr>
          <p:cNvGraphicFramePr>
            <a:graphicFrameLocks noGrp="1"/>
          </p:cNvGraphicFramePr>
          <p:nvPr>
            <p:extLst>
              <p:ext uri="{D42A27DB-BD31-4B8C-83A1-F6EECF244321}">
                <p14:modId xmlns:p14="http://schemas.microsoft.com/office/powerpoint/2010/main" val="3051762834"/>
              </p:ext>
            </p:extLst>
          </p:nvPr>
        </p:nvGraphicFramePr>
        <p:xfrm>
          <a:off x="4969867" y="800087"/>
          <a:ext cx="5867466" cy="5605219"/>
        </p:xfrm>
        <a:graphic>
          <a:graphicData uri="http://schemas.openxmlformats.org/drawingml/2006/table">
            <a:tbl>
              <a:tblPr/>
              <a:tblGrid>
                <a:gridCol w="2933733">
                  <a:extLst>
                    <a:ext uri="{9D8B030D-6E8A-4147-A177-3AD203B41FA5}">
                      <a16:colId xmlns:a16="http://schemas.microsoft.com/office/drawing/2014/main" val="96264371"/>
                    </a:ext>
                  </a:extLst>
                </a:gridCol>
                <a:gridCol w="2933733">
                  <a:extLst>
                    <a:ext uri="{9D8B030D-6E8A-4147-A177-3AD203B41FA5}">
                      <a16:colId xmlns:a16="http://schemas.microsoft.com/office/drawing/2014/main" val="2445576205"/>
                    </a:ext>
                  </a:extLst>
                </a:gridCol>
              </a:tblGrid>
              <a:tr h="706667">
                <a:tc>
                  <a:txBody>
                    <a:bodyPr/>
                    <a:lstStyle/>
                    <a:p>
                      <a:pPr algn="l"/>
                      <a:r>
                        <a:rPr lang="cs-CZ" sz="1800" b="0" noProof="0">
                          <a:solidFill>
                            <a:srgbClr val="222222"/>
                          </a:solidFill>
                          <a:effectLst/>
                          <a:latin typeface="+mn-lt"/>
                        </a:rPr>
                        <a:t>Rozhraní</a:t>
                      </a:r>
                    </a:p>
                  </a:txBody>
                  <a:tcPr marL="17746" marR="17746" marT="17746" marB="17746" anchor="ctr">
                    <a:lnL>
                      <a:noFill/>
                    </a:lnL>
                    <a:lnR>
                      <a:noFill/>
                    </a:lnR>
                    <a:lnT>
                      <a:noFill/>
                    </a:lnT>
                    <a:lnB>
                      <a:noFill/>
                    </a:lnB>
                    <a:solidFill>
                      <a:srgbClr val="FFFFFF"/>
                    </a:solidFill>
                  </a:tcPr>
                </a:tc>
                <a:tc>
                  <a:txBody>
                    <a:bodyPr/>
                    <a:lstStyle/>
                    <a:p>
                      <a:pPr algn="l"/>
                      <a:r>
                        <a:rPr lang="cs-CZ" sz="1800" b="0" noProof="0">
                          <a:solidFill>
                            <a:srgbClr val="222222"/>
                          </a:solidFill>
                          <a:effectLst/>
                          <a:latin typeface="+mn-lt"/>
                        </a:rPr>
                        <a:t>Abstraktní třídy</a:t>
                      </a:r>
                    </a:p>
                  </a:txBody>
                  <a:tcPr marL="17746" marR="17746" marT="17746" marB="17746" anchor="ctr">
                    <a:lnL>
                      <a:noFill/>
                    </a:lnL>
                    <a:lnR>
                      <a:noFill/>
                    </a:lnR>
                    <a:lnT>
                      <a:noFill/>
                    </a:lnT>
                    <a:lnB>
                      <a:noFill/>
                    </a:lnB>
                    <a:solidFill>
                      <a:srgbClr val="FFFFFF"/>
                    </a:solidFill>
                  </a:tcPr>
                </a:tc>
                <a:extLst>
                  <a:ext uri="{0D108BD9-81ED-4DB2-BD59-A6C34878D82A}">
                    <a16:rowId xmlns:a16="http://schemas.microsoft.com/office/drawing/2014/main" val="1231747741"/>
                  </a:ext>
                </a:extLst>
              </a:tr>
              <a:tr h="706667">
                <a:tc>
                  <a:txBody>
                    <a:bodyPr/>
                    <a:lstStyle/>
                    <a:p>
                      <a:pPr algn="l"/>
                      <a:r>
                        <a:rPr lang="cs-CZ" sz="1800" b="0" noProof="0">
                          <a:solidFill>
                            <a:srgbClr val="222222"/>
                          </a:solidFill>
                          <a:effectLst/>
                          <a:latin typeface="+mn-lt"/>
                        </a:rPr>
                        <a:t>Může mít jenom veřejné statické neměnné atributy</a:t>
                      </a:r>
                    </a:p>
                  </a:txBody>
                  <a:tcPr marL="17746" marR="17746" marT="17746" marB="17746" anchor="ctr">
                    <a:lnL>
                      <a:noFill/>
                    </a:lnL>
                    <a:lnR>
                      <a:noFill/>
                    </a:lnR>
                    <a:lnT>
                      <a:noFill/>
                    </a:lnT>
                    <a:lnB>
                      <a:noFill/>
                    </a:lnB>
                    <a:solidFill>
                      <a:srgbClr val="FFFFFF"/>
                    </a:solidFill>
                  </a:tcPr>
                </a:tc>
                <a:tc>
                  <a:txBody>
                    <a:bodyPr/>
                    <a:lstStyle/>
                    <a:p>
                      <a:pPr algn="l"/>
                      <a:r>
                        <a:rPr lang="cs-CZ" sz="1800" b="0" noProof="0" dirty="0">
                          <a:solidFill>
                            <a:srgbClr val="222222"/>
                          </a:solidFill>
                          <a:effectLst/>
                          <a:latin typeface="+mn-lt"/>
                        </a:rPr>
                        <a:t>Může mít jakékoliv atributy</a:t>
                      </a:r>
                    </a:p>
                  </a:txBody>
                  <a:tcPr marL="17746" marR="17746" marT="17746" marB="17746" anchor="ctr">
                    <a:lnL>
                      <a:noFill/>
                    </a:lnL>
                    <a:lnR>
                      <a:noFill/>
                    </a:lnR>
                    <a:lnT>
                      <a:noFill/>
                    </a:lnT>
                    <a:lnB>
                      <a:noFill/>
                    </a:lnB>
                    <a:solidFill>
                      <a:srgbClr val="FFFFFF"/>
                    </a:solidFill>
                  </a:tcPr>
                </a:tc>
                <a:extLst>
                  <a:ext uri="{0D108BD9-81ED-4DB2-BD59-A6C34878D82A}">
                    <a16:rowId xmlns:a16="http://schemas.microsoft.com/office/drawing/2014/main" val="83017895"/>
                  </a:ext>
                </a:extLst>
              </a:tr>
              <a:tr h="706667">
                <a:tc>
                  <a:txBody>
                    <a:bodyPr/>
                    <a:lstStyle/>
                    <a:p>
                      <a:pPr algn="l"/>
                      <a:r>
                        <a:rPr lang="cs-CZ" sz="1800" b="0" noProof="0" dirty="0">
                          <a:solidFill>
                            <a:srgbClr val="222222"/>
                          </a:solidFill>
                          <a:effectLst/>
                          <a:latin typeface="+mn-lt"/>
                        </a:rPr>
                        <a:t>Třída může implementovat vícero rozhraní</a:t>
                      </a:r>
                    </a:p>
                  </a:txBody>
                  <a:tcPr marL="17746" marR="17746" marT="17746" marB="17746" anchor="ctr">
                    <a:lnL>
                      <a:noFill/>
                    </a:lnL>
                    <a:lnR>
                      <a:noFill/>
                    </a:lnR>
                    <a:lnT>
                      <a:noFill/>
                    </a:lnT>
                    <a:lnB>
                      <a:noFill/>
                    </a:lnB>
                    <a:solidFill>
                      <a:srgbClr val="FFFFFF"/>
                    </a:solidFill>
                  </a:tcPr>
                </a:tc>
                <a:tc>
                  <a:txBody>
                    <a:bodyPr/>
                    <a:lstStyle/>
                    <a:p>
                      <a:pPr algn="l"/>
                      <a:r>
                        <a:rPr lang="cs-CZ" sz="1800" b="0" noProof="0" dirty="0">
                          <a:solidFill>
                            <a:srgbClr val="222222"/>
                          </a:solidFill>
                          <a:effectLst/>
                          <a:latin typeface="+mn-lt"/>
                        </a:rPr>
                        <a:t>Třída může být rozšířena jen o jednou třídu</a:t>
                      </a:r>
                    </a:p>
                  </a:txBody>
                  <a:tcPr marL="17746" marR="17746" marT="17746" marB="17746" anchor="ctr">
                    <a:lnL>
                      <a:noFill/>
                    </a:lnL>
                    <a:lnR>
                      <a:noFill/>
                    </a:lnR>
                    <a:lnT>
                      <a:noFill/>
                    </a:lnT>
                    <a:lnB>
                      <a:noFill/>
                    </a:lnB>
                    <a:solidFill>
                      <a:srgbClr val="FFFFFF"/>
                    </a:solidFill>
                  </a:tcPr>
                </a:tc>
                <a:extLst>
                  <a:ext uri="{0D108BD9-81ED-4DB2-BD59-A6C34878D82A}">
                    <a16:rowId xmlns:a16="http://schemas.microsoft.com/office/drawing/2014/main" val="1865139365"/>
                  </a:ext>
                </a:extLst>
              </a:tr>
              <a:tr h="1278407">
                <a:tc>
                  <a:txBody>
                    <a:bodyPr/>
                    <a:lstStyle/>
                    <a:p>
                      <a:pPr algn="l"/>
                      <a:r>
                        <a:rPr lang="cs-CZ" sz="1800" b="0" noProof="0" dirty="0">
                          <a:solidFill>
                            <a:srgbClr val="222222"/>
                          </a:solidFill>
                          <a:effectLst/>
                          <a:latin typeface="+mn-lt"/>
                        </a:rPr>
                        <a:t>Implementuje se pomocí slova </a:t>
                      </a:r>
                      <a:r>
                        <a:rPr lang="cs-CZ" sz="1800" b="0" noProof="0" dirty="0" err="1">
                          <a:solidFill>
                            <a:srgbClr val="222222"/>
                          </a:solidFill>
                          <a:effectLst/>
                          <a:latin typeface="+mn-lt"/>
                        </a:rPr>
                        <a:t>implements</a:t>
                      </a:r>
                      <a:r>
                        <a:rPr lang="cs-CZ" sz="1800" b="0" noProof="0" dirty="0">
                          <a:solidFill>
                            <a:srgbClr val="222222"/>
                          </a:solidFill>
                          <a:effectLst/>
                          <a:latin typeface="+mn-lt"/>
                        </a:rPr>
                        <a:t>, může být implementováno s dalším rozhraním, může být rozšířeno pomocí slova </a:t>
                      </a:r>
                      <a:r>
                        <a:rPr lang="cs-CZ" sz="1800" b="0" noProof="0" dirty="0" err="1">
                          <a:solidFill>
                            <a:srgbClr val="222222"/>
                          </a:solidFill>
                          <a:effectLst/>
                          <a:latin typeface="+mn-lt"/>
                        </a:rPr>
                        <a:t>extends</a:t>
                      </a:r>
                      <a:r>
                        <a:rPr lang="cs-CZ" sz="1800" b="0" noProof="0" dirty="0">
                          <a:solidFill>
                            <a:srgbClr val="222222"/>
                          </a:solidFill>
                          <a:effectLst/>
                          <a:latin typeface="+mn-lt"/>
                        </a:rPr>
                        <a:t>.</a:t>
                      </a:r>
                    </a:p>
                  </a:txBody>
                  <a:tcPr marL="17746" marR="17746" marT="17746" marB="17746" anchor="ctr">
                    <a:lnL>
                      <a:noFill/>
                    </a:lnL>
                    <a:lnR>
                      <a:noFill/>
                    </a:lnR>
                    <a:lnT>
                      <a:noFill/>
                    </a:lnT>
                    <a:lnB>
                      <a:noFill/>
                    </a:lnB>
                    <a:solidFill>
                      <a:srgbClr val="FFFFFF"/>
                    </a:solidFill>
                  </a:tcPr>
                </a:tc>
                <a:tc>
                  <a:txBody>
                    <a:bodyPr/>
                    <a:lstStyle/>
                    <a:p>
                      <a:pPr algn="l"/>
                      <a:r>
                        <a:rPr lang="cs-CZ" sz="1800" b="0" noProof="0" dirty="0">
                          <a:solidFill>
                            <a:srgbClr val="222222"/>
                          </a:solidFill>
                          <a:effectLst/>
                          <a:latin typeface="+mn-lt"/>
                        </a:rPr>
                        <a:t>Může být pouze rozšířená pomocí slova </a:t>
                      </a:r>
                      <a:r>
                        <a:rPr lang="cs-CZ" sz="1800" b="0" noProof="0" dirty="0" err="1">
                          <a:solidFill>
                            <a:srgbClr val="222222"/>
                          </a:solidFill>
                          <a:effectLst/>
                          <a:latin typeface="+mn-lt"/>
                        </a:rPr>
                        <a:t>extends</a:t>
                      </a:r>
                      <a:endParaRPr lang="cs-CZ" sz="1800" b="0" noProof="0" dirty="0">
                        <a:solidFill>
                          <a:srgbClr val="222222"/>
                        </a:solidFill>
                        <a:effectLst/>
                        <a:latin typeface="+mn-lt"/>
                      </a:endParaRPr>
                    </a:p>
                  </a:txBody>
                  <a:tcPr marL="17746" marR="17746" marT="17746" marB="17746" anchor="ctr">
                    <a:lnL>
                      <a:noFill/>
                    </a:lnL>
                    <a:lnR>
                      <a:noFill/>
                    </a:lnR>
                    <a:lnT>
                      <a:noFill/>
                    </a:lnT>
                    <a:lnB>
                      <a:noFill/>
                    </a:lnB>
                    <a:solidFill>
                      <a:srgbClr val="FFFFFF"/>
                    </a:solidFill>
                  </a:tcPr>
                </a:tc>
                <a:extLst>
                  <a:ext uri="{0D108BD9-81ED-4DB2-BD59-A6C34878D82A}">
                    <a16:rowId xmlns:a16="http://schemas.microsoft.com/office/drawing/2014/main" val="2627126426"/>
                  </a:ext>
                </a:extLst>
              </a:tr>
              <a:tr h="706667">
                <a:tc>
                  <a:txBody>
                    <a:bodyPr/>
                    <a:lstStyle/>
                    <a:p>
                      <a:pPr algn="l"/>
                      <a:r>
                        <a:rPr lang="cs-CZ" sz="1800" b="0" noProof="0" dirty="0">
                          <a:solidFill>
                            <a:srgbClr val="222222"/>
                          </a:solidFill>
                          <a:effectLst/>
                          <a:latin typeface="+mn-lt"/>
                        </a:rPr>
                        <a:t>Nemůže mít konstruktor</a:t>
                      </a:r>
                    </a:p>
                  </a:txBody>
                  <a:tcPr marL="17746" marR="17746" marT="17746" marB="17746" anchor="ctr">
                    <a:lnL>
                      <a:noFill/>
                    </a:lnL>
                    <a:lnR>
                      <a:noFill/>
                    </a:lnR>
                    <a:lnT>
                      <a:noFill/>
                    </a:lnT>
                    <a:lnB>
                      <a:noFill/>
                    </a:lnB>
                    <a:solidFill>
                      <a:srgbClr val="FFFFFF"/>
                    </a:solidFill>
                  </a:tcPr>
                </a:tc>
                <a:tc>
                  <a:txBody>
                    <a:bodyPr/>
                    <a:lstStyle/>
                    <a:p>
                      <a:pPr algn="l"/>
                      <a:r>
                        <a:rPr lang="cs-CZ" sz="1800" b="0" noProof="0" dirty="0">
                          <a:solidFill>
                            <a:srgbClr val="222222"/>
                          </a:solidFill>
                          <a:effectLst/>
                          <a:latin typeface="+mn-lt"/>
                        </a:rPr>
                        <a:t>Může mít konstruktor</a:t>
                      </a:r>
                    </a:p>
                  </a:txBody>
                  <a:tcPr marL="17746" marR="17746" marT="17746" marB="17746" anchor="ctr">
                    <a:lnL>
                      <a:noFill/>
                    </a:lnL>
                    <a:lnR>
                      <a:noFill/>
                    </a:lnR>
                    <a:lnT>
                      <a:noFill/>
                    </a:lnT>
                    <a:lnB>
                      <a:noFill/>
                    </a:lnB>
                    <a:solidFill>
                      <a:srgbClr val="FFFFFF"/>
                    </a:solidFill>
                  </a:tcPr>
                </a:tc>
                <a:extLst>
                  <a:ext uri="{0D108BD9-81ED-4DB2-BD59-A6C34878D82A}">
                    <a16:rowId xmlns:a16="http://schemas.microsoft.com/office/drawing/2014/main" val="1792396269"/>
                  </a:ext>
                </a:extLst>
              </a:tr>
              <a:tr h="1371459">
                <a:tc>
                  <a:txBody>
                    <a:bodyPr/>
                    <a:lstStyle/>
                    <a:p>
                      <a:pPr algn="l"/>
                      <a:r>
                        <a:rPr lang="cs-CZ" sz="1800" b="0" noProof="0" dirty="0">
                          <a:solidFill>
                            <a:srgbClr val="222222"/>
                          </a:solidFill>
                          <a:effectLst/>
                          <a:latin typeface="+mn-lt"/>
                        </a:rPr>
                        <a:t>Může mít abstraktní metody, defaultní a statické metody a soukromé statické metody</a:t>
                      </a:r>
                    </a:p>
                  </a:txBody>
                  <a:tcPr marL="17746" marR="17746" marT="17746" marB="17746" anchor="ctr">
                    <a:lnL>
                      <a:noFill/>
                    </a:lnL>
                    <a:lnR>
                      <a:noFill/>
                    </a:lnR>
                    <a:lnT>
                      <a:noFill/>
                    </a:lnT>
                    <a:lnB>
                      <a:noFill/>
                    </a:lnB>
                    <a:solidFill>
                      <a:srgbClr val="FFFFFF"/>
                    </a:solidFill>
                  </a:tcPr>
                </a:tc>
                <a:tc>
                  <a:txBody>
                    <a:bodyPr/>
                    <a:lstStyle/>
                    <a:p>
                      <a:pPr algn="l"/>
                      <a:r>
                        <a:rPr lang="cs-CZ" sz="1800" b="0" noProof="0" dirty="0">
                          <a:solidFill>
                            <a:srgbClr val="222222"/>
                          </a:solidFill>
                          <a:effectLst/>
                          <a:latin typeface="+mn-lt"/>
                        </a:rPr>
                        <a:t>Může mít jakýkoliv druh metod</a:t>
                      </a:r>
                    </a:p>
                  </a:txBody>
                  <a:tcPr marL="17746" marR="17746" marT="17746" marB="17746" anchor="ctr">
                    <a:lnL>
                      <a:noFill/>
                    </a:lnL>
                    <a:lnR>
                      <a:noFill/>
                    </a:lnR>
                    <a:lnT>
                      <a:noFill/>
                    </a:lnT>
                    <a:lnB>
                      <a:noFill/>
                    </a:lnB>
                    <a:solidFill>
                      <a:srgbClr val="FFFFFF"/>
                    </a:solidFill>
                  </a:tcPr>
                </a:tc>
                <a:extLst>
                  <a:ext uri="{0D108BD9-81ED-4DB2-BD59-A6C34878D82A}">
                    <a16:rowId xmlns:a16="http://schemas.microsoft.com/office/drawing/2014/main" val="1797004266"/>
                  </a:ext>
                </a:extLst>
              </a:tr>
            </a:tbl>
          </a:graphicData>
        </a:graphic>
      </p:graphicFrame>
    </p:spTree>
    <p:extLst>
      <p:ext uri="{BB962C8B-B14F-4D97-AF65-F5344CB8AC3E}">
        <p14:creationId xmlns:p14="http://schemas.microsoft.com/office/powerpoint/2010/main" val="288275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9C44-E417-B57F-6988-7A5680A7E381}"/>
              </a:ext>
            </a:extLst>
          </p:cNvPr>
          <p:cNvSpPr>
            <a:spLocks noGrp="1"/>
          </p:cNvSpPr>
          <p:nvPr>
            <p:ph type="title"/>
          </p:nvPr>
        </p:nvSpPr>
        <p:spPr/>
        <p:txBody>
          <a:bodyPr/>
          <a:lstStyle/>
          <a:p>
            <a:r>
              <a:rPr lang="cs-CZ"/>
              <a:t>Hodnocení ústní maturitní zkoušky</a:t>
            </a:r>
          </a:p>
        </p:txBody>
      </p:sp>
      <p:pic>
        <p:nvPicPr>
          <p:cNvPr id="4" name="Picture 2" descr="JAVA File Icon - Free PNG &amp; SVG 115848 - Noun Project">
            <a:extLst>
              <a:ext uri="{FF2B5EF4-FFF2-40B4-BE49-F238E27FC236}">
                <a16:creationId xmlns:a16="http://schemas.microsoft.com/office/drawing/2014/main" id="{C921B358-C3D5-DFD5-699A-30F986623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BE1558-CB31-D441-286D-0C6859F6D878}"/>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ACAF109B-8840-ACB0-0EED-6B58F484998F}"/>
              </a:ext>
            </a:extLst>
          </p:cNvPr>
          <p:cNvPicPr>
            <a:picLocks noChangeAspect="1"/>
          </p:cNvPicPr>
          <p:nvPr/>
        </p:nvPicPr>
        <p:blipFill>
          <a:blip r:embed="rId3"/>
          <a:stretch>
            <a:fillRect/>
          </a:stretch>
        </p:blipFill>
        <p:spPr>
          <a:xfrm>
            <a:off x="11110939" y="234240"/>
            <a:ext cx="888123" cy="888123"/>
          </a:xfrm>
          <a:prstGeom prst="rect">
            <a:avLst/>
          </a:prstGeom>
        </p:spPr>
      </p:pic>
      <p:sp>
        <p:nvSpPr>
          <p:cNvPr id="10" name="TextBox 9">
            <a:extLst>
              <a:ext uri="{FF2B5EF4-FFF2-40B4-BE49-F238E27FC236}">
                <a16:creationId xmlns:a16="http://schemas.microsoft.com/office/drawing/2014/main" id="{75E13DD6-99A8-8B66-C245-7A65B028F576}"/>
              </a:ext>
            </a:extLst>
          </p:cNvPr>
          <p:cNvSpPr txBox="1"/>
          <p:nvPr/>
        </p:nvSpPr>
        <p:spPr>
          <a:xfrm>
            <a:off x="564575" y="2052842"/>
            <a:ext cx="3576107" cy="2000548"/>
          </a:xfrm>
          <a:prstGeom prst="rect">
            <a:avLst/>
          </a:prstGeom>
          <a:noFill/>
        </p:spPr>
        <p:txBody>
          <a:bodyPr wrap="none" rtlCol="0">
            <a:spAutoFit/>
          </a:bodyPr>
          <a:lstStyle/>
          <a:p>
            <a:pPr algn="ctr"/>
            <a:r>
              <a:rPr lang="cs-CZ" sz="4800"/>
              <a:t>🎰</a:t>
            </a:r>
          </a:p>
          <a:p>
            <a:pPr algn="ctr"/>
            <a:r>
              <a:rPr lang="cs-CZ" sz="4800"/>
              <a:t>Losování čísla</a:t>
            </a:r>
          </a:p>
          <a:p>
            <a:pPr algn="ctr"/>
            <a:r>
              <a:rPr lang="cs-CZ" sz="2800">
                <a:solidFill>
                  <a:schemeClr val="bg2">
                    <a:lumMod val="75000"/>
                  </a:schemeClr>
                </a:solidFill>
              </a:rPr>
              <a:t>25 témat</a:t>
            </a:r>
          </a:p>
        </p:txBody>
      </p:sp>
      <p:sp>
        <p:nvSpPr>
          <p:cNvPr id="14" name="TextBox 13">
            <a:extLst>
              <a:ext uri="{FF2B5EF4-FFF2-40B4-BE49-F238E27FC236}">
                <a16:creationId xmlns:a16="http://schemas.microsoft.com/office/drawing/2014/main" id="{D3E735C2-9EBC-948F-1FD3-24AA366170BD}"/>
              </a:ext>
            </a:extLst>
          </p:cNvPr>
          <p:cNvSpPr txBox="1"/>
          <p:nvPr/>
        </p:nvSpPr>
        <p:spPr>
          <a:xfrm>
            <a:off x="4309600" y="2052842"/>
            <a:ext cx="3264035" cy="2862322"/>
          </a:xfrm>
          <a:prstGeom prst="rect">
            <a:avLst/>
          </a:prstGeom>
          <a:noFill/>
        </p:spPr>
        <p:txBody>
          <a:bodyPr wrap="none" rtlCol="0">
            <a:spAutoFit/>
          </a:bodyPr>
          <a:lstStyle/>
          <a:p>
            <a:pPr algn="ctr"/>
            <a:r>
              <a:rPr lang="cs-CZ" sz="4800"/>
              <a:t>7️⃣</a:t>
            </a:r>
          </a:p>
          <a:p>
            <a:pPr algn="ctr"/>
            <a:r>
              <a:rPr lang="cs-CZ" sz="4800"/>
              <a:t>Jedno téma</a:t>
            </a:r>
          </a:p>
          <a:p>
            <a:pPr algn="ctr"/>
            <a:r>
              <a:rPr lang="cs-CZ" sz="2800">
                <a:solidFill>
                  <a:schemeClr val="bg2">
                    <a:lumMod val="75000"/>
                  </a:schemeClr>
                </a:solidFill>
              </a:rPr>
              <a:t>Praktická (max 5b) </a:t>
            </a:r>
          </a:p>
          <a:p>
            <a:pPr algn="ctr"/>
            <a:r>
              <a:rPr lang="cs-CZ" sz="2800">
                <a:solidFill>
                  <a:schemeClr val="bg2">
                    <a:lumMod val="75000"/>
                  </a:schemeClr>
                </a:solidFill>
              </a:rPr>
              <a:t>a teoretická (max 5b)</a:t>
            </a:r>
          </a:p>
          <a:p>
            <a:pPr algn="ctr"/>
            <a:r>
              <a:rPr lang="cs-CZ" sz="2800">
                <a:solidFill>
                  <a:schemeClr val="bg2">
                    <a:lumMod val="75000"/>
                  </a:schemeClr>
                </a:solidFill>
              </a:rPr>
              <a:t>část</a:t>
            </a:r>
          </a:p>
        </p:txBody>
      </p:sp>
      <p:sp>
        <p:nvSpPr>
          <p:cNvPr id="15" name="TextBox 14">
            <a:extLst>
              <a:ext uri="{FF2B5EF4-FFF2-40B4-BE49-F238E27FC236}">
                <a16:creationId xmlns:a16="http://schemas.microsoft.com/office/drawing/2014/main" id="{373B1FFB-4D0A-B232-7B1B-67362C9243C0}"/>
              </a:ext>
            </a:extLst>
          </p:cNvPr>
          <p:cNvSpPr txBox="1"/>
          <p:nvPr/>
        </p:nvSpPr>
        <p:spPr>
          <a:xfrm>
            <a:off x="7512330" y="2052842"/>
            <a:ext cx="4042196" cy="3724096"/>
          </a:xfrm>
          <a:prstGeom prst="rect">
            <a:avLst/>
          </a:prstGeom>
          <a:noFill/>
        </p:spPr>
        <p:txBody>
          <a:bodyPr wrap="none" rtlCol="0">
            <a:spAutoFit/>
          </a:bodyPr>
          <a:lstStyle/>
          <a:p>
            <a:pPr algn="ctr"/>
            <a:r>
              <a:rPr lang="cs-CZ" sz="4800"/>
              <a:t>✅</a:t>
            </a:r>
          </a:p>
          <a:p>
            <a:pPr algn="ctr"/>
            <a:r>
              <a:rPr lang="cs-CZ" sz="4800"/>
              <a:t>Bodová tabulka</a:t>
            </a:r>
          </a:p>
          <a:p>
            <a:pPr algn="ctr"/>
            <a:r>
              <a:rPr lang="cs-CZ" sz="2800">
                <a:solidFill>
                  <a:schemeClr val="bg2">
                    <a:lumMod val="75000"/>
                  </a:schemeClr>
                </a:solidFill>
              </a:rPr>
              <a:t>8,5 a více – </a:t>
            </a:r>
            <a:r>
              <a:rPr lang="cs-CZ" sz="2800">
                <a:solidFill>
                  <a:srgbClr val="00B050"/>
                </a:solidFill>
              </a:rPr>
              <a:t>1</a:t>
            </a:r>
          </a:p>
          <a:p>
            <a:pPr algn="ctr"/>
            <a:r>
              <a:rPr lang="cs-CZ" sz="2800">
                <a:solidFill>
                  <a:schemeClr val="bg2">
                    <a:lumMod val="75000"/>
                  </a:schemeClr>
                </a:solidFill>
              </a:rPr>
              <a:t>6,5 a více – </a:t>
            </a:r>
            <a:r>
              <a:rPr lang="cs-CZ" sz="2800">
                <a:solidFill>
                  <a:schemeClr val="accent1"/>
                </a:solidFill>
              </a:rPr>
              <a:t>2</a:t>
            </a:r>
          </a:p>
          <a:p>
            <a:pPr algn="ctr"/>
            <a:r>
              <a:rPr lang="cs-CZ" sz="2800">
                <a:solidFill>
                  <a:schemeClr val="bg2">
                    <a:lumMod val="75000"/>
                  </a:schemeClr>
                </a:solidFill>
              </a:rPr>
              <a:t>5,0 a více – </a:t>
            </a:r>
            <a:r>
              <a:rPr lang="cs-CZ" sz="2800">
                <a:solidFill>
                  <a:schemeClr val="accent4"/>
                </a:solidFill>
              </a:rPr>
              <a:t>3</a:t>
            </a:r>
          </a:p>
          <a:p>
            <a:pPr algn="ctr"/>
            <a:r>
              <a:rPr lang="cs-CZ" sz="2800">
                <a:solidFill>
                  <a:schemeClr val="bg2">
                    <a:lumMod val="75000"/>
                  </a:schemeClr>
                </a:solidFill>
              </a:rPr>
              <a:t>3,5 a více – </a:t>
            </a:r>
            <a:r>
              <a:rPr lang="cs-CZ" sz="2800">
                <a:solidFill>
                  <a:schemeClr val="accent2"/>
                </a:solidFill>
              </a:rPr>
              <a:t>4</a:t>
            </a:r>
          </a:p>
          <a:p>
            <a:pPr algn="ctr"/>
            <a:r>
              <a:rPr lang="cs-CZ" sz="2800">
                <a:solidFill>
                  <a:schemeClr val="bg2">
                    <a:lumMod val="75000"/>
                  </a:schemeClr>
                </a:solidFill>
              </a:rPr>
              <a:t>Méně než 3,5 – </a:t>
            </a:r>
            <a:r>
              <a:rPr lang="cs-CZ" sz="2800">
                <a:solidFill>
                  <a:srgbClr val="FF0000"/>
                </a:solidFill>
              </a:rPr>
              <a:t>5</a:t>
            </a:r>
          </a:p>
        </p:txBody>
      </p:sp>
    </p:spTree>
    <p:extLst>
      <p:ext uri="{BB962C8B-B14F-4D97-AF65-F5344CB8AC3E}">
        <p14:creationId xmlns:p14="http://schemas.microsoft.com/office/powerpoint/2010/main" val="79246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Otázky k tomuto tématu</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a:t>Praktická část – max 5 bodů</a:t>
            </a:r>
          </a:p>
          <a:p>
            <a:r>
              <a:rPr lang="cs-CZ"/>
              <a:t>Teoretická část – max 5 bodů</a:t>
            </a:r>
          </a:p>
          <a:p>
            <a:pPr marL="742950" lvl="1" indent="-285750">
              <a:buFont typeface="+mj-lt"/>
              <a:buAutoNum type="arabicPeriod"/>
            </a:pPr>
            <a:r>
              <a:rPr lang="cs-CZ" sz="1800">
                <a:effectLst/>
                <a:latin typeface="Calibri" panose="020F0502020204030204" pitchFamily="34" charset="0"/>
                <a:ea typeface="Calibri" panose="020F0502020204030204" pitchFamily="34" charset="0"/>
                <a:cs typeface="Times New Roman" panose="02020603050405020304" pitchFamily="18" charset="0"/>
              </a:rPr>
              <a:t>Definice rozhraní (</a:t>
            </a:r>
            <a:r>
              <a:rPr lang="cs-CZ" sz="1800" err="1">
                <a:effectLst/>
                <a:latin typeface="Calibri" panose="020F0502020204030204" pitchFamily="34" charset="0"/>
                <a:ea typeface="Calibri" panose="020F0502020204030204" pitchFamily="34" charset="0"/>
                <a:cs typeface="Times New Roman" panose="02020603050405020304" pitchFamily="18" charset="0"/>
              </a:rPr>
              <a:t>interfacu</a:t>
            </a:r>
            <a:r>
              <a:rPr lang="cs-CZ" sz="1800">
                <a:effectLst/>
                <a:latin typeface="Calibri" panose="020F0502020204030204" pitchFamily="34" charset="0"/>
                <a:ea typeface="Calibri" panose="020F0502020204030204" pitchFamily="34" charset="0"/>
                <a:cs typeface="Times New Roman" panose="02020603050405020304" pitchFamily="18" charset="0"/>
              </a:rPr>
              <a:t>) (max 1b)</a:t>
            </a:r>
            <a:endParaRPr lang="en-CZ" sz="18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cs-CZ" sz="1800">
                <a:effectLst/>
                <a:latin typeface="Calibri" panose="020F0502020204030204" pitchFamily="34" charset="0"/>
                <a:ea typeface="Calibri" panose="020F0502020204030204" pitchFamily="34" charset="0"/>
                <a:cs typeface="Times New Roman" panose="02020603050405020304" pitchFamily="18" charset="0"/>
              </a:rPr>
              <a:t>Rozdíl mezi rozhraním a abstraktní třídou (max 1b)</a:t>
            </a:r>
            <a:endParaRPr lang="en-CZ" sz="18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cs-CZ" sz="1800" err="1">
                <a:effectLst/>
                <a:latin typeface="Calibri" panose="020F0502020204030204" pitchFamily="34" charset="0"/>
                <a:ea typeface="Calibri" panose="020F0502020204030204" pitchFamily="34" charset="0"/>
                <a:cs typeface="Times New Roman" panose="02020603050405020304" pitchFamily="18" charset="0"/>
              </a:rPr>
              <a:t>implements</a:t>
            </a:r>
            <a:r>
              <a:rPr lang="cs-CZ" sz="1800">
                <a:effectLst/>
                <a:latin typeface="Calibri" panose="020F0502020204030204" pitchFamily="34" charset="0"/>
                <a:ea typeface="Calibri" panose="020F0502020204030204" pitchFamily="34" charset="0"/>
                <a:cs typeface="Times New Roman" panose="02020603050405020304" pitchFamily="18" charset="0"/>
              </a:rPr>
              <a:t>, </a:t>
            </a:r>
            <a:r>
              <a:rPr lang="cs-CZ" sz="1800" err="1">
                <a:effectLst/>
                <a:latin typeface="Calibri" panose="020F0502020204030204" pitchFamily="34" charset="0"/>
                <a:ea typeface="Calibri" panose="020F0502020204030204" pitchFamily="34" charset="0"/>
                <a:cs typeface="Times New Roman" panose="02020603050405020304" pitchFamily="18" charset="0"/>
              </a:rPr>
              <a:t>extends</a:t>
            </a:r>
            <a:r>
              <a:rPr lang="cs-CZ" sz="1800">
                <a:effectLst/>
                <a:latin typeface="Calibri" panose="020F0502020204030204" pitchFamily="34" charset="0"/>
                <a:ea typeface="Calibri" panose="020F0502020204030204" pitchFamily="34" charset="0"/>
                <a:cs typeface="Times New Roman" panose="02020603050405020304" pitchFamily="18" charset="0"/>
              </a:rPr>
              <a:t> (max 1b)</a:t>
            </a:r>
            <a:endParaRPr lang="en-CZ" sz="18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cs-CZ" sz="1800">
                <a:effectLst/>
                <a:latin typeface="Calibri" panose="020F0502020204030204" pitchFamily="34" charset="0"/>
                <a:ea typeface="Calibri" panose="020F0502020204030204" pitchFamily="34" charset="0"/>
                <a:cs typeface="Times New Roman" panose="02020603050405020304" pitchFamily="18" charset="0"/>
              </a:rPr>
              <a:t>Marker interface (max 1b)</a:t>
            </a:r>
            <a:endParaRPr lang="en-CZ" sz="18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rabicPeriod"/>
            </a:pPr>
            <a:r>
              <a:rPr lang="cs-CZ" sz="1800">
                <a:effectLst/>
                <a:latin typeface="Calibri" panose="020F0502020204030204" pitchFamily="34" charset="0"/>
                <a:ea typeface="Calibri" panose="020F0502020204030204" pitchFamily="34" charset="0"/>
                <a:cs typeface="Times New Roman" panose="02020603050405020304" pitchFamily="18" charset="0"/>
              </a:rPr>
              <a:t>Anotace (ma</a:t>
            </a:r>
            <a:r>
              <a:rPr lang="cs-CZ" sz="1800">
                <a:latin typeface="Calibri" panose="020F0502020204030204" pitchFamily="34" charset="0"/>
                <a:ea typeface="Calibri" panose="020F0502020204030204" pitchFamily="34" charset="0"/>
                <a:cs typeface="Times New Roman" panose="02020603050405020304" pitchFamily="18" charset="0"/>
              </a:rPr>
              <a:t>x 1b</a:t>
            </a:r>
            <a:r>
              <a:rPr lang="cs-CZ" sz="1800">
                <a:effectLst/>
                <a:latin typeface="Calibri" panose="020F0502020204030204" pitchFamily="34" charset="0"/>
                <a:ea typeface="Calibri" panose="020F0502020204030204" pitchFamily="34" charset="0"/>
                <a:cs typeface="Times New Roman" panose="02020603050405020304" pitchFamily="18" charset="0"/>
              </a:rPr>
              <a:t>)</a:t>
            </a:r>
            <a:endParaRPr lang="en-CZ"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219194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Definice rozhraní</a:t>
            </a:r>
          </a:p>
        </p:txBody>
      </p:sp>
      <p:sp>
        <p:nvSpPr>
          <p:cNvPr id="3" name="Content Placeholder 2">
            <a:extLst>
              <a:ext uri="{FF2B5EF4-FFF2-40B4-BE49-F238E27FC236}">
                <a16:creationId xmlns:a16="http://schemas.microsoft.com/office/drawing/2014/main" id="{22D33E0E-8221-A883-0331-63841BD12EEE}"/>
              </a:ext>
            </a:extLst>
          </p:cNvPr>
          <p:cNvSpPr>
            <a:spLocks noGrp="1"/>
          </p:cNvSpPr>
          <p:nvPr>
            <p:ph idx="1"/>
          </p:nvPr>
        </p:nvSpPr>
        <p:spPr/>
        <p:txBody>
          <a:bodyPr/>
          <a:lstStyle/>
          <a:p>
            <a:r>
              <a:rPr lang="cs-CZ" dirty="0"/>
              <a:t>Rozhraní (interface) je abstraktní typ, který v Javě definuje chování tříd, které jej budou implementovat. Zkráceně řečeno, je to šablona pro jinou třídu/</a:t>
            </a:r>
            <a:r>
              <a:rPr lang="cs-CZ" dirty="0" err="1"/>
              <a:t>y</a:t>
            </a:r>
            <a:r>
              <a:rPr lang="cs-CZ" dirty="0"/>
              <a:t>. Tato šablona většinou definuje metody, ale může obsahovat i atributy (Tyto vlastnosti mají automaticky specifikátory public static </a:t>
            </a:r>
            <a:r>
              <a:rPr lang="cs-CZ" dirty="0" err="1"/>
              <a:t>final</a:t>
            </a:r>
            <a:r>
              <a:rPr lang="cs-CZ" dirty="0"/>
              <a:t>, nebo-</a:t>
            </a:r>
            <a:r>
              <a:rPr lang="cs-CZ" dirty="0" err="1"/>
              <a:t>li</a:t>
            </a:r>
            <a:r>
              <a:rPr lang="cs-CZ" dirty="0"/>
              <a:t> jedná se o veřejné statické konstanty). O implementaci těchto věcí se pak většinou stará potom třída. (není tomu tak vždy)</a:t>
            </a:r>
          </a:p>
          <a:p>
            <a:endParaRPr lang="en-CZ"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Tree>
    <p:extLst>
      <p:ext uri="{BB962C8B-B14F-4D97-AF65-F5344CB8AC3E}">
        <p14:creationId xmlns:p14="http://schemas.microsoft.com/office/powerpoint/2010/main" val="137776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Vytvoření rozhraní</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10" name="TextBox 9">
            <a:extLst>
              <a:ext uri="{FF2B5EF4-FFF2-40B4-BE49-F238E27FC236}">
                <a16:creationId xmlns:a16="http://schemas.microsoft.com/office/drawing/2014/main" id="{BAC0F537-AAD3-8794-A77C-EEBE935548CA}"/>
              </a:ext>
            </a:extLst>
          </p:cNvPr>
          <p:cNvSpPr txBox="1"/>
          <p:nvPr/>
        </p:nvSpPr>
        <p:spPr>
          <a:xfrm>
            <a:off x="838200" y="1721909"/>
            <a:ext cx="8305800" cy="3477875"/>
          </a:xfrm>
          <a:prstGeom prst="rect">
            <a:avLst/>
          </a:prstGeom>
          <a:noFill/>
        </p:spPr>
        <p:txBody>
          <a:bodyPr wrap="square">
            <a:spAutoFit/>
          </a:bodyPr>
          <a:lstStyle/>
          <a:p>
            <a:r>
              <a:rPr lang="en-GB" sz="4400">
                <a:solidFill>
                  <a:srgbClr val="CC7832"/>
                </a:solidFill>
                <a:effectLst/>
              </a:rPr>
              <a:t>public interface </a:t>
            </a:r>
            <a:r>
              <a:rPr lang="en-GB" sz="4400"/>
              <a:t>Animal {</a:t>
            </a:r>
            <a:br>
              <a:rPr lang="en-GB" sz="4400"/>
            </a:br>
            <a:r>
              <a:rPr lang="en-GB" sz="4400"/>
              <a:t>    </a:t>
            </a:r>
            <a:r>
              <a:rPr lang="en-GB" sz="4400">
                <a:solidFill>
                  <a:srgbClr val="CC7832"/>
                </a:solidFill>
                <a:effectLst/>
              </a:rPr>
              <a:t>void </a:t>
            </a:r>
            <a:r>
              <a:rPr lang="en-GB" sz="4400">
                <a:solidFill>
                  <a:srgbClr val="FFC66D"/>
                </a:solidFill>
                <a:effectLst/>
              </a:rPr>
              <a:t>run</a:t>
            </a:r>
            <a:r>
              <a:rPr lang="en-GB" sz="4400"/>
              <a:t>()</a:t>
            </a:r>
            <a:r>
              <a:rPr lang="en-GB" sz="4400">
                <a:solidFill>
                  <a:srgbClr val="CC7832"/>
                </a:solidFill>
                <a:effectLst/>
              </a:rPr>
              <a:t>;</a:t>
            </a:r>
            <a:br>
              <a:rPr lang="en-GB" sz="4400">
                <a:solidFill>
                  <a:srgbClr val="CC7832"/>
                </a:solidFill>
                <a:effectLst/>
              </a:rPr>
            </a:br>
            <a:r>
              <a:rPr lang="en-GB" sz="4400">
                <a:solidFill>
                  <a:srgbClr val="CC7832"/>
                </a:solidFill>
                <a:effectLst/>
              </a:rPr>
              <a:t>    void </a:t>
            </a:r>
            <a:r>
              <a:rPr lang="en-GB" sz="4400">
                <a:solidFill>
                  <a:srgbClr val="FFC66D"/>
                </a:solidFill>
                <a:effectLst/>
              </a:rPr>
              <a:t>eat</a:t>
            </a:r>
            <a:r>
              <a:rPr lang="en-GB" sz="4400"/>
              <a:t>()</a:t>
            </a:r>
            <a:r>
              <a:rPr lang="en-GB" sz="4400">
                <a:solidFill>
                  <a:srgbClr val="CC7832"/>
                </a:solidFill>
                <a:effectLst/>
              </a:rPr>
              <a:t>;</a:t>
            </a:r>
            <a:br>
              <a:rPr lang="en-GB" sz="4400">
                <a:solidFill>
                  <a:srgbClr val="CC7832"/>
                </a:solidFill>
                <a:effectLst/>
              </a:rPr>
            </a:br>
            <a:r>
              <a:rPr lang="en-GB" sz="4400">
                <a:solidFill>
                  <a:srgbClr val="CC7832"/>
                </a:solidFill>
                <a:effectLst/>
              </a:rPr>
              <a:t>    void </a:t>
            </a:r>
            <a:r>
              <a:rPr lang="en-GB" sz="4400">
                <a:solidFill>
                  <a:srgbClr val="FFC66D"/>
                </a:solidFill>
                <a:effectLst/>
              </a:rPr>
              <a:t>sleep</a:t>
            </a:r>
            <a:r>
              <a:rPr lang="en-GB" sz="4400"/>
              <a:t>(</a:t>
            </a:r>
            <a:r>
              <a:rPr lang="en-GB" sz="4400">
                <a:solidFill>
                  <a:srgbClr val="CC7832"/>
                </a:solidFill>
                <a:effectLst/>
              </a:rPr>
              <a:t>double </a:t>
            </a:r>
            <a:r>
              <a:rPr lang="en-GB" sz="4400"/>
              <a:t>duration)</a:t>
            </a:r>
            <a:r>
              <a:rPr lang="en-GB" sz="4400">
                <a:solidFill>
                  <a:srgbClr val="CC7832"/>
                </a:solidFill>
                <a:effectLst/>
              </a:rPr>
              <a:t>;</a:t>
            </a:r>
            <a:br>
              <a:rPr lang="en-GB" sz="4400">
                <a:solidFill>
                  <a:srgbClr val="CC7832"/>
                </a:solidFill>
                <a:effectLst/>
              </a:rPr>
            </a:br>
            <a:r>
              <a:rPr lang="en-GB" sz="4400"/>
              <a:t>}</a:t>
            </a:r>
            <a:endParaRPr lang="cs-CZ" sz="4400"/>
          </a:p>
        </p:txBody>
      </p:sp>
      <p:cxnSp>
        <p:nvCxnSpPr>
          <p:cNvPr id="12" name="Straight Connector 11">
            <a:extLst>
              <a:ext uri="{FF2B5EF4-FFF2-40B4-BE49-F238E27FC236}">
                <a16:creationId xmlns:a16="http://schemas.microsoft.com/office/drawing/2014/main" id="{BED075B5-9FF3-F218-77C5-E4DC4C3FB9FD}"/>
              </a:ext>
            </a:extLst>
          </p:cNvPr>
          <p:cNvCxnSpPr>
            <a:cxnSpLocks/>
          </p:cNvCxnSpPr>
          <p:nvPr/>
        </p:nvCxnSpPr>
        <p:spPr>
          <a:xfrm>
            <a:off x="4199467" y="2348089"/>
            <a:ext cx="3183466" cy="5192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C71041-6457-4F14-127F-A4AA91F8B6B5}"/>
              </a:ext>
            </a:extLst>
          </p:cNvPr>
          <p:cNvSpPr txBox="1"/>
          <p:nvPr/>
        </p:nvSpPr>
        <p:spPr>
          <a:xfrm>
            <a:off x="7382933" y="2605768"/>
            <a:ext cx="4779706" cy="523220"/>
          </a:xfrm>
          <a:prstGeom prst="rect">
            <a:avLst/>
          </a:prstGeom>
          <a:noFill/>
        </p:spPr>
        <p:txBody>
          <a:bodyPr wrap="none" rtlCol="0">
            <a:spAutoFit/>
          </a:bodyPr>
          <a:lstStyle/>
          <a:p>
            <a:r>
              <a:rPr lang="cs-CZ" sz="2000"/>
              <a:t>Místo slova </a:t>
            </a:r>
            <a:r>
              <a:rPr lang="en-GB" sz="2800">
                <a:solidFill>
                  <a:srgbClr val="CC7832"/>
                </a:solidFill>
                <a:effectLst/>
              </a:rPr>
              <a:t>class</a:t>
            </a:r>
            <a:r>
              <a:rPr lang="en-GB" sz="2000">
                <a:solidFill>
                  <a:srgbClr val="CC7832"/>
                </a:solidFill>
                <a:effectLst/>
              </a:rPr>
              <a:t> </a:t>
            </a:r>
            <a:r>
              <a:rPr lang="en-GB" sz="2000" err="1">
                <a:effectLst/>
              </a:rPr>
              <a:t>máme</a:t>
            </a:r>
            <a:r>
              <a:rPr lang="en-GB" sz="2000">
                <a:effectLst/>
              </a:rPr>
              <a:t> </a:t>
            </a:r>
            <a:r>
              <a:rPr lang="en-GB" sz="2000" err="1">
                <a:effectLst/>
              </a:rPr>
              <a:t>slovo</a:t>
            </a:r>
            <a:r>
              <a:rPr lang="en-GB" sz="2000">
                <a:effectLst/>
              </a:rPr>
              <a:t> </a:t>
            </a:r>
            <a:r>
              <a:rPr lang="en-GB" sz="2800">
                <a:solidFill>
                  <a:srgbClr val="CC7832"/>
                </a:solidFill>
                <a:effectLst/>
              </a:rPr>
              <a:t>interface</a:t>
            </a:r>
            <a:endParaRPr lang="cs-CZ" sz="2000"/>
          </a:p>
        </p:txBody>
      </p:sp>
      <p:cxnSp>
        <p:nvCxnSpPr>
          <p:cNvPr id="18" name="Straight Connector 17">
            <a:extLst>
              <a:ext uri="{FF2B5EF4-FFF2-40B4-BE49-F238E27FC236}">
                <a16:creationId xmlns:a16="http://schemas.microsoft.com/office/drawing/2014/main" id="{7F268CCC-3618-7176-03B5-28BF2F337FA4}"/>
              </a:ext>
            </a:extLst>
          </p:cNvPr>
          <p:cNvCxnSpPr/>
          <p:nvPr/>
        </p:nvCxnSpPr>
        <p:spPr>
          <a:xfrm>
            <a:off x="3510844" y="4413956"/>
            <a:ext cx="1253409" cy="119662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14F402-DF04-EE86-F93A-D0737F4859F7}"/>
              </a:ext>
            </a:extLst>
          </p:cNvPr>
          <p:cNvSpPr txBox="1"/>
          <p:nvPr/>
        </p:nvSpPr>
        <p:spPr>
          <a:xfrm>
            <a:off x="4764254" y="5401066"/>
            <a:ext cx="5915036" cy="1015663"/>
          </a:xfrm>
          <a:prstGeom prst="rect">
            <a:avLst/>
          </a:prstGeom>
          <a:noFill/>
        </p:spPr>
        <p:txBody>
          <a:bodyPr wrap="square" rtlCol="0">
            <a:spAutoFit/>
          </a:bodyPr>
          <a:lstStyle/>
          <a:p>
            <a:r>
              <a:rPr lang="cs-CZ" sz="2000"/>
              <a:t>Metody nemají tělo – implementace (tělo/logika) těchto metod vzniká až ve třídě, která toto rozhraní implementuje</a:t>
            </a:r>
          </a:p>
        </p:txBody>
      </p:sp>
    </p:spTree>
    <p:extLst>
      <p:ext uri="{BB962C8B-B14F-4D97-AF65-F5344CB8AC3E}">
        <p14:creationId xmlns:p14="http://schemas.microsoft.com/office/powerpoint/2010/main" val="298047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Implementace rozhraní</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pic>
        <p:nvPicPr>
          <p:cNvPr id="3" name="Picture 2">
            <a:extLst>
              <a:ext uri="{FF2B5EF4-FFF2-40B4-BE49-F238E27FC236}">
                <a16:creationId xmlns:a16="http://schemas.microsoft.com/office/drawing/2014/main" id="{0CC02962-B266-871A-FDEC-D210DFE1C2AB}"/>
              </a:ext>
            </a:extLst>
          </p:cNvPr>
          <p:cNvPicPr>
            <a:picLocks noChangeAspect="1"/>
          </p:cNvPicPr>
          <p:nvPr/>
        </p:nvPicPr>
        <p:blipFill>
          <a:blip r:embed="rId4"/>
          <a:stretch>
            <a:fillRect/>
          </a:stretch>
        </p:blipFill>
        <p:spPr>
          <a:xfrm>
            <a:off x="838200" y="1852617"/>
            <a:ext cx="9645113" cy="2569805"/>
          </a:xfrm>
          <a:prstGeom prst="rect">
            <a:avLst/>
          </a:prstGeom>
        </p:spPr>
      </p:pic>
      <p:sp>
        <p:nvSpPr>
          <p:cNvPr id="7" name="TextBox 6">
            <a:extLst>
              <a:ext uri="{FF2B5EF4-FFF2-40B4-BE49-F238E27FC236}">
                <a16:creationId xmlns:a16="http://schemas.microsoft.com/office/drawing/2014/main" id="{A3C1BC9C-837D-05DD-0D22-0E6C1590821B}"/>
              </a:ext>
            </a:extLst>
          </p:cNvPr>
          <p:cNvSpPr txBox="1"/>
          <p:nvPr/>
        </p:nvSpPr>
        <p:spPr>
          <a:xfrm>
            <a:off x="1027631" y="4667288"/>
            <a:ext cx="9455682" cy="1138773"/>
          </a:xfrm>
          <a:prstGeom prst="rect">
            <a:avLst/>
          </a:prstGeom>
          <a:noFill/>
        </p:spPr>
        <p:txBody>
          <a:bodyPr wrap="square" rtlCol="0">
            <a:spAutoFit/>
          </a:bodyPr>
          <a:lstStyle/>
          <a:p>
            <a:r>
              <a:rPr lang="cs-CZ" sz="2000" dirty="0"/>
              <a:t>Rozhraní implementujeme do třídy pomocí slova </a:t>
            </a:r>
            <a:r>
              <a:rPr lang="en-GB" sz="2800" dirty="0">
                <a:solidFill>
                  <a:srgbClr val="CC7832"/>
                </a:solidFill>
                <a:effectLst/>
              </a:rPr>
              <a:t>implements</a:t>
            </a:r>
            <a:r>
              <a:rPr lang="en-GB" sz="2000" dirty="0">
                <a:effectLst/>
              </a:rPr>
              <a:t>. </a:t>
            </a:r>
            <a:r>
              <a:rPr lang="cs-CZ" sz="2000" dirty="0">
                <a:effectLst/>
              </a:rPr>
              <a:t>Když ke třídě toto rozhraní připíšeme, tak se nám řádek podtrhne červeně – třída, která nějaké rozhraní implementuje musí definovat všechny metody z daného rozhraní</a:t>
            </a:r>
            <a:endParaRPr lang="cs-CZ" sz="2000" dirty="0"/>
          </a:p>
        </p:txBody>
      </p:sp>
    </p:spTree>
    <p:extLst>
      <p:ext uri="{BB962C8B-B14F-4D97-AF65-F5344CB8AC3E}">
        <p14:creationId xmlns:p14="http://schemas.microsoft.com/office/powerpoint/2010/main" val="53310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Implementace rozhraní</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7" name="TextBox 6">
            <a:extLst>
              <a:ext uri="{FF2B5EF4-FFF2-40B4-BE49-F238E27FC236}">
                <a16:creationId xmlns:a16="http://schemas.microsoft.com/office/drawing/2014/main" id="{A3C1BC9C-837D-05DD-0D22-0E6C1590821B}"/>
              </a:ext>
            </a:extLst>
          </p:cNvPr>
          <p:cNvSpPr txBox="1"/>
          <p:nvPr/>
        </p:nvSpPr>
        <p:spPr>
          <a:xfrm>
            <a:off x="1027631" y="4667288"/>
            <a:ext cx="9455682" cy="400110"/>
          </a:xfrm>
          <a:prstGeom prst="rect">
            <a:avLst/>
          </a:prstGeom>
          <a:noFill/>
        </p:spPr>
        <p:txBody>
          <a:bodyPr wrap="square" rtlCol="0">
            <a:spAutoFit/>
          </a:bodyPr>
          <a:lstStyle/>
          <a:p>
            <a:r>
              <a:rPr lang="cs-CZ" sz="2000" dirty="0"/>
              <a:t>Pro rychlou implementace všech metod můžeme použít zkratku ALT+ENTER (</a:t>
            </a:r>
            <a:r>
              <a:rPr lang="en-CZ" sz="2000" b="0" i="0" dirty="0">
                <a:solidFill>
                  <a:srgbClr val="111111"/>
                </a:solidFill>
                <a:effectLst/>
                <a:latin typeface="proxima-nova"/>
              </a:rPr>
              <a:t>⌥+ENTER</a:t>
            </a:r>
            <a:r>
              <a:rPr lang="cs-CZ" sz="2000" dirty="0"/>
              <a:t>)</a:t>
            </a:r>
          </a:p>
        </p:txBody>
      </p:sp>
      <p:pic>
        <p:nvPicPr>
          <p:cNvPr id="8" name="Picture 7">
            <a:extLst>
              <a:ext uri="{FF2B5EF4-FFF2-40B4-BE49-F238E27FC236}">
                <a16:creationId xmlns:a16="http://schemas.microsoft.com/office/drawing/2014/main" id="{6783E23B-EC30-79F5-A05A-FA6236A490EB}"/>
              </a:ext>
            </a:extLst>
          </p:cNvPr>
          <p:cNvPicPr>
            <a:picLocks noChangeAspect="1"/>
          </p:cNvPicPr>
          <p:nvPr/>
        </p:nvPicPr>
        <p:blipFill>
          <a:blip r:embed="rId4"/>
          <a:stretch>
            <a:fillRect/>
          </a:stretch>
        </p:blipFill>
        <p:spPr>
          <a:xfrm>
            <a:off x="1137356" y="1537143"/>
            <a:ext cx="8378940" cy="2910679"/>
          </a:xfrm>
          <a:prstGeom prst="rect">
            <a:avLst/>
          </a:prstGeom>
        </p:spPr>
      </p:pic>
    </p:spTree>
    <p:extLst>
      <p:ext uri="{BB962C8B-B14F-4D97-AF65-F5344CB8AC3E}">
        <p14:creationId xmlns:p14="http://schemas.microsoft.com/office/powerpoint/2010/main" val="63057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160A-73B1-5C84-9957-35E32B1A8349}"/>
              </a:ext>
            </a:extLst>
          </p:cNvPr>
          <p:cNvSpPr>
            <a:spLocks noGrp="1"/>
          </p:cNvSpPr>
          <p:nvPr>
            <p:ph type="title"/>
          </p:nvPr>
        </p:nvSpPr>
        <p:spPr/>
        <p:txBody>
          <a:bodyPr/>
          <a:lstStyle/>
          <a:p>
            <a:r>
              <a:rPr lang="cs-CZ"/>
              <a:t>Implementace rozhraní</a:t>
            </a:r>
          </a:p>
        </p:txBody>
      </p:sp>
      <p:pic>
        <p:nvPicPr>
          <p:cNvPr id="4" name="Picture 2" descr="JAVA File Icon - Free PNG &amp; SVG 115848 - Noun Project">
            <a:extLst>
              <a:ext uri="{FF2B5EF4-FFF2-40B4-BE49-F238E27FC236}">
                <a16:creationId xmlns:a16="http://schemas.microsoft.com/office/drawing/2014/main" id="{724D017B-6215-6E26-6148-7C03DC082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39" y="5776938"/>
            <a:ext cx="1081062" cy="1081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9422B6-BB18-64B4-DAFB-B22DB09BB8D7}"/>
              </a:ext>
            </a:extLst>
          </p:cNvPr>
          <p:cNvSpPr txBox="1"/>
          <p:nvPr/>
        </p:nvSpPr>
        <p:spPr>
          <a:xfrm>
            <a:off x="0" y="6536363"/>
            <a:ext cx="4764253" cy="276999"/>
          </a:xfrm>
          <a:prstGeom prst="rect">
            <a:avLst/>
          </a:prstGeom>
          <a:noFill/>
        </p:spPr>
        <p:txBody>
          <a:bodyPr wrap="none" rtlCol="0">
            <a:spAutoFit/>
          </a:bodyPr>
          <a:lstStyle/>
          <a:p>
            <a:r>
              <a:rPr lang="cs-CZ" sz="1200" i="1"/>
              <a:t>Vytvořil Jan </a:t>
            </a:r>
            <a:r>
              <a:rPr lang="cs-CZ" sz="1200" i="1" err="1"/>
              <a:t>Till</a:t>
            </a:r>
            <a:r>
              <a:rPr lang="cs-CZ" sz="1200" i="1"/>
              <a:t>, Střední průmyslová škola, Mladá Boleslav, Havlíčkova 456</a:t>
            </a:r>
          </a:p>
        </p:txBody>
      </p:sp>
      <p:pic>
        <p:nvPicPr>
          <p:cNvPr id="6" name="Picture 5">
            <a:extLst>
              <a:ext uri="{FF2B5EF4-FFF2-40B4-BE49-F238E27FC236}">
                <a16:creationId xmlns:a16="http://schemas.microsoft.com/office/drawing/2014/main" id="{E2965A6B-DCDB-717D-61EA-1787787AE3EC}"/>
              </a:ext>
            </a:extLst>
          </p:cNvPr>
          <p:cNvPicPr>
            <a:picLocks noChangeAspect="1"/>
          </p:cNvPicPr>
          <p:nvPr/>
        </p:nvPicPr>
        <p:blipFill>
          <a:blip r:embed="rId3"/>
          <a:stretch>
            <a:fillRect/>
          </a:stretch>
        </p:blipFill>
        <p:spPr>
          <a:xfrm>
            <a:off x="11110939" y="234240"/>
            <a:ext cx="888123" cy="888123"/>
          </a:xfrm>
          <a:prstGeom prst="rect">
            <a:avLst/>
          </a:prstGeom>
        </p:spPr>
      </p:pic>
      <p:sp>
        <p:nvSpPr>
          <p:cNvPr id="9" name="TextBox 8">
            <a:extLst>
              <a:ext uri="{FF2B5EF4-FFF2-40B4-BE49-F238E27FC236}">
                <a16:creationId xmlns:a16="http://schemas.microsoft.com/office/drawing/2014/main" id="{36068EAE-5A4F-586E-88E1-4CAF056C435A}"/>
              </a:ext>
            </a:extLst>
          </p:cNvPr>
          <p:cNvSpPr txBox="1"/>
          <p:nvPr/>
        </p:nvSpPr>
        <p:spPr>
          <a:xfrm>
            <a:off x="1076164" y="1345512"/>
            <a:ext cx="6096000" cy="4801314"/>
          </a:xfrm>
          <a:prstGeom prst="rect">
            <a:avLst/>
          </a:prstGeom>
          <a:noFill/>
        </p:spPr>
        <p:txBody>
          <a:bodyPr wrap="square">
            <a:spAutoFit/>
          </a:bodyPr>
          <a:lstStyle/>
          <a:p>
            <a:r>
              <a:rPr lang="en-GB" dirty="0">
                <a:solidFill>
                  <a:srgbClr val="CC7832"/>
                </a:solidFill>
                <a:effectLst/>
              </a:rPr>
              <a:t>public class </a:t>
            </a:r>
            <a:r>
              <a:rPr lang="en-GB" dirty="0"/>
              <a:t>Dog </a:t>
            </a:r>
            <a:r>
              <a:rPr lang="en-GB" dirty="0">
                <a:solidFill>
                  <a:srgbClr val="CC7832"/>
                </a:solidFill>
                <a:effectLst/>
              </a:rPr>
              <a:t>implements </a:t>
            </a:r>
            <a:r>
              <a:rPr lang="en-GB" dirty="0"/>
              <a:t>Animal {</a:t>
            </a:r>
            <a:br>
              <a:rPr lang="en-GB" dirty="0"/>
            </a:br>
            <a:br>
              <a:rPr lang="en-GB" dirty="0"/>
            </a:br>
            <a:r>
              <a:rPr lang="en-GB" dirty="0"/>
              <a:t>    </a:t>
            </a:r>
            <a:r>
              <a:rPr lang="en-GB" dirty="0">
                <a:solidFill>
                  <a:srgbClr val="BBB529"/>
                </a:solidFill>
                <a:effectLst/>
              </a:rPr>
              <a:t>@Override</a:t>
            </a:r>
            <a:br>
              <a:rPr lang="en-GB" dirty="0">
                <a:solidFill>
                  <a:srgbClr val="BBB529"/>
                </a:solidFill>
                <a:effectLst/>
              </a:rPr>
            </a:br>
            <a:r>
              <a:rPr lang="en-GB" dirty="0">
                <a:solidFill>
                  <a:srgbClr val="BBB529"/>
                </a:solidFill>
                <a:effectLst/>
              </a:rPr>
              <a:t>    </a:t>
            </a:r>
            <a:r>
              <a:rPr lang="en-GB" dirty="0">
                <a:solidFill>
                  <a:srgbClr val="CC7832"/>
                </a:solidFill>
                <a:effectLst/>
              </a:rPr>
              <a:t>public void </a:t>
            </a:r>
            <a:r>
              <a:rPr lang="en-GB" dirty="0">
                <a:solidFill>
                  <a:srgbClr val="FFC66D"/>
                </a:solidFill>
                <a:effectLst/>
              </a:rPr>
              <a:t>run</a:t>
            </a:r>
            <a:r>
              <a:rPr lang="en-GB" dirty="0"/>
              <a:t>() {</a:t>
            </a:r>
            <a:br>
              <a:rPr lang="en-GB" dirty="0"/>
            </a:br>
            <a:r>
              <a:rPr lang="en-GB" dirty="0"/>
              <a:t>        </a:t>
            </a:r>
            <a:br>
              <a:rPr lang="en-GB" dirty="0"/>
            </a:br>
            <a:r>
              <a:rPr lang="en-GB" dirty="0"/>
              <a:t>    }</a:t>
            </a:r>
            <a:br>
              <a:rPr lang="en-GB" dirty="0"/>
            </a:br>
            <a:br>
              <a:rPr lang="en-GB" dirty="0"/>
            </a:br>
            <a:r>
              <a:rPr lang="en-GB" dirty="0"/>
              <a:t>    </a:t>
            </a:r>
            <a:r>
              <a:rPr lang="en-GB" dirty="0">
                <a:solidFill>
                  <a:srgbClr val="BBB529"/>
                </a:solidFill>
                <a:effectLst/>
              </a:rPr>
              <a:t>@Override</a:t>
            </a:r>
            <a:br>
              <a:rPr lang="en-GB" dirty="0">
                <a:solidFill>
                  <a:srgbClr val="BBB529"/>
                </a:solidFill>
                <a:effectLst/>
              </a:rPr>
            </a:br>
            <a:r>
              <a:rPr lang="en-GB" dirty="0">
                <a:solidFill>
                  <a:srgbClr val="BBB529"/>
                </a:solidFill>
                <a:effectLst/>
              </a:rPr>
              <a:t>    </a:t>
            </a:r>
            <a:r>
              <a:rPr lang="en-GB" dirty="0">
                <a:solidFill>
                  <a:srgbClr val="CC7832"/>
                </a:solidFill>
                <a:effectLst/>
              </a:rPr>
              <a:t>public void </a:t>
            </a:r>
            <a:r>
              <a:rPr lang="en-GB" dirty="0">
                <a:solidFill>
                  <a:srgbClr val="FFC66D"/>
                </a:solidFill>
                <a:effectLst/>
              </a:rPr>
              <a:t>eat</a:t>
            </a:r>
            <a:r>
              <a:rPr lang="en-GB" dirty="0"/>
              <a:t>() {</a:t>
            </a:r>
            <a:br>
              <a:rPr lang="en-GB" dirty="0"/>
            </a:br>
            <a:br>
              <a:rPr lang="en-GB" dirty="0"/>
            </a:br>
            <a:r>
              <a:rPr lang="en-GB" dirty="0"/>
              <a:t>    }</a:t>
            </a:r>
            <a:br>
              <a:rPr lang="en-GB" dirty="0"/>
            </a:br>
            <a:br>
              <a:rPr lang="en-GB" dirty="0"/>
            </a:br>
            <a:r>
              <a:rPr lang="en-GB" dirty="0"/>
              <a:t>    </a:t>
            </a:r>
            <a:r>
              <a:rPr lang="en-GB" dirty="0">
                <a:solidFill>
                  <a:srgbClr val="BBB529"/>
                </a:solidFill>
                <a:effectLst/>
              </a:rPr>
              <a:t>@Override</a:t>
            </a:r>
            <a:br>
              <a:rPr lang="en-GB" dirty="0">
                <a:solidFill>
                  <a:srgbClr val="BBB529"/>
                </a:solidFill>
                <a:effectLst/>
              </a:rPr>
            </a:br>
            <a:r>
              <a:rPr lang="en-GB" dirty="0">
                <a:solidFill>
                  <a:srgbClr val="BBB529"/>
                </a:solidFill>
                <a:effectLst/>
              </a:rPr>
              <a:t>    </a:t>
            </a:r>
            <a:r>
              <a:rPr lang="en-GB" dirty="0">
                <a:solidFill>
                  <a:srgbClr val="CC7832"/>
                </a:solidFill>
                <a:effectLst/>
              </a:rPr>
              <a:t>public void </a:t>
            </a:r>
            <a:r>
              <a:rPr lang="en-GB" dirty="0">
                <a:solidFill>
                  <a:srgbClr val="FFC66D"/>
                </a:solidFill>
                <a:effectLst/>
              </a:rPr>
              <a:t>sleep</a:t>
            </a:r>
            <a:r>
              <a:rPr lang="en-GB" dirty="0"/>
              <a:t>(</a:t>
            </a:r>
            <a:r>
              <a:rPr lang="en-GB" dirty="0">
                <a:solidFill>
                  <a:srgbClr val="CC7832"/>
                </a:solidFill>
                <a:effectLst/>
              </a:rPr>
              <a:t>double </a:t>
            </a:r>
            <a:r>
              <a:rPr lang="en-GB" dirty="0"/>
              <a:t>duration) {</a:t>
            </a:r>
            <a:br>
              <a:rPr lang="en-GB" dirty="0"/>
            </a:br>
            <a:br>
              <a:rPr lang="en-GB" dirty="0"/>
            </a:br>
            <a:r>
              <a:rPr lang="en-GB" dirty="0"/>
              <a:t>    }</a:t>
            </a:r>
            <a:br>
              <a:rPr lang="en-GB" dirty="0"/>
            </a:br>
            <a:r>
              <a:rPr lang="en-GB" dirty="0"/>
              <a:t>}</a:t>
            </a:r>
            <a:endParaRPr lang="cs-CZ" dirty="0"/>
          </a:p>
        </p:txBody>
      </p:sp>
      <p:sp>
        <p:nvSpPr>
          <p:cNvPr id="10" name="TextBox 9">
            <a:extLst>
              <a:ext uri="{FF2B5EF4-FFF2-40B4-BE49-F238E27FC236}">
                <a16:creationId xmlns:a16="http://schemas.microsoft.com/office/drawing/2014/main" id="{EF4BA30A-011E-B265-B0EE-CBEAE76C1516}"/>
              </a:ext>
            </a:extLst>
          </p:cNvPr>
          <p:cNvSpPr txBox="1"/>
          <p:nvPr/>
        </p:nvSpPr>
        <p:spPr>
          <a:xfrm>
            <a:off x="5301568" y="2767280"/>
            <a:ext cx="5422876" cy="1323439"/>
          </a:xfrm>
          <a:prstGeom prst="rect">
            <a:avLst/>
          </a:prstGeom>
          <a:noFill/>
        </p:spPr>
        <p:txBody>
          <a:bodyPr wrap="square" rtlCol="0">
            <a:spAutoFit/>
          </a:bodyPr>
          <a:lstStyle/>
          <a:p>
            <a:r>
              <a:rPr lang="cs-CZ" sz="2000" dirty="0"/>
              <a:t>Díky </a:t>
            </a:r>
            <a:r>
              <a:rPr lang="cs-CZ" sz="2000" dirty="0" err="1"/>
              <a:t>interfacu</a:t>
            </a:r>
            <a:r>
              <a:rPr lang="cs-CZ" sz="2000" dirty="0"/>
              <a:t> (rozhraní) můžeme tedy očekávat, že každá třída, která jej bude implementovat bude mít stejné chování – všechny zvířata budou umět běhat, jíst a spát </a:t>
            </a:r>
          </a:p>
        </p:txBody>
      </p:sp>
    </p:spTree>
    <p:extLst>
      <p:ext uri="{BB962C8B-B14F-4D97-AF65-F5344CB8AC3E}">
        <p14:creationId xmlns:p14="http://schemas.microsoft.com/office/powerpoint/2010/main" val="604309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1876</Words>
  <Application>Microsoft Macintosh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Calibri</vt:lpstr>
      <vt:lpstr>Calibri Light</vt:lpstr>
      <vt:lpstr>inter-regular</vt:lpstr>
      <vt:lpstr>proxima-nova</vt:lpstr>
      <vt:lpstr>times new roman</vt:lpstr>
      <vt:lpstr>Office Theme</vt:lpstr>
      <vt:lpstr>Maturitní okruhy Programování</vt:lpstr>
      <vt:lpstr>Organizace ústní maturitní zkoušky</vt:lpstr>
      <vt:lpstr>Hodnocení ústní maturitní zkoušky</vt:lpstr>
      <vt:lpstr>Otázky k tomuto tématu</vt:lpstr>
      <vt:lpstr>Definice rozhraní</vt:lpstr>
      <vt:lpstr>Vytvoření rozhraní</vt:lpstr>
      <vt:lpstr>Implementace rozhraní</vt:lpstr>
      <vt:lpstr>Implementace rozhraní</vt:lpstr>
      <vt:lpstr>Implementace rozhraní</vt:lpstr>
      <vt:lpstr>Implementace rozhraní</vt:lpstr>
      <vt:lpstr>Konvence u názvu interfacu 😳</vt:lpstr>
      <vt:lpstr>Konvence u názvu interfacu 😳</vt:lpstr>
      <vt:lpstr>Může mít interface metodu která má tělo?</vt:lpstr>
      <vt:lpstr>Atributy</vt:lpstr>
      <vt:lpstr>implements, extends</vt:lpstr>
      <vt:lpstr>implements, extends</vt:lpstr>
      <vt:lpstr>Marker interface</vt:lpstr>
      <vt:lpstr>Anotace</vt:lpstr>
      <vt:lpstr>PowerPoint Presentation</vt:lpstr>
      <vt:lpstr>Built-in anotace</vt:lpstr>
      <vt:lpstr>Vlastní anotace</vt:lpstr>
      <vt:lpstr>Built-in anotace u vlastních anotací</vt:lpstr>
      <vt:lpstr>Built-in anotace u vlastních anotací</vt:lpstr>
      <vt:lpstr>Built-in anotace u vlastních anotací</vt:lpstr>
      <vt:lpstr>Marker anotace</vt:lpstr>
      <vt:lpstr>Anotace s hodnotou</vt:lpstr>
      <vt:lpstr>Rozdíl mezi rozhraním a abstraktní třídou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Till</dc:creator>
  <cp:lastModifiedBy>Jan Till</cp:lastModifiedBy>
  <cp:revision>40</cp:revision>
  <dcterms:created xsi:type="dcterms:W3CDTF">2022-10-16T15:03:15Z</dcterms:created>
  <dcterms:modified xsi:type="dcterms:W3CDTF">2022-10-30T15:10:49Z</dcterms:modified>
</cp:coreProperties>
</file>