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929D-65B5-EA39-9C2E-CE57476D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F812-51AF-BF89-2F63-0F527F7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FF8B-E00F-C87F-CA75-A2E569C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5B07-487D-32D8-3A0B-049DFA3A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9DC5-18B3-0836-4125-4D5DE0E8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4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AA4-BFF0-7EB2-5A3F-467955E0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76F9D-EE1E-9094-F26B-D278A5DE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62FD-8D8A-3E7B-8AA0-26CCEE01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98FB-4040-EC08-EC34-83A5F9DA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40FB-6FD4-D8A4-99B2-B31E2B5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10D9A-99A2-3B70-B01C-A5C8A12B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DD29-A248-7BF7-8463-855E4ED1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FA68-0E54-F267-3F2C-B0D98E3B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2091-4706-DC10-CAE0-919CEAC7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C758-7057-FB70-DFE9-AE775C03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4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FAE9-08D3-889F-E23D-C0D2984A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23F4-ABFF-35C7-CC28-33135CEF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0DC9-53BB-B8E5-58FE-E3EEE20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5A9A-EBB5-EC21-CBA7-BFFD544F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2E1A-D418-FFFD-CD84-5E15BDC0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17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39E-A2F5-350C-30BD-5C6A8DD4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D461-9990-23D1-E7DB-CC917494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8587-981E-8846-6670-06F6CD3F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1FBC-8323-6BEC-51EA-7FEA98C0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0936-F05F-5301-0314-084E209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938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97A0-38CB-37B6-EBDA-769EE54D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A938-F2D8-21BB-F1AC-13934516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7C102-4C7C-4E0E-7A6C-E3BF741B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8A8E-DC94-86A0-7659-8F8A66C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4D8C-2100-6FD9-E188-DBCBF58A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4AB6-951D-BE88-3D43-E4E1FF5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591-C52C-56A9-7473-6EB93DE9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D345-511F-8284-E327-0FC92996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65D9-1BC5-B316-80F7-25B9E866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01565-4251-6B90-39AF-71673CBA6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ED582-A5CA-2922-BBAD-32AB1F60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B97EF-E7FC-A0EA-90DD-AB156059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E225A-A3AB-F65C-6FCB-963FF036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D9A15-6D0C-7279-6D93-9DBF13C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82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727-28B0-010E-88CC-CDAD28B3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C6B49-68D1-610D-9402-892BFBA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E1F2B-16AD-16A4-3C73-F39C4FD6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1830-0A75-945D-0E48-4EE078C5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08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10078-27C6-DC95-DA25-45530656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AFA28-EF0C-EF63-49B6-B92C7D89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802DF-B62A-6E40-65F7-E3AC6BC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78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C084-45EA-89AC-822F-7565A9A5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33C3-6003-288D-F61B-49C0D13C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4DBB-7A78-A278-08F6-B50FE417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AF7E-B32F-44A2-6300-B2B8B56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946B-C0D3-08FE-2B7E-78080B06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440F-F53F-1839-B95C-F76AA2F7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4740-8FDA-CE2C-9953-3418F9E3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8EB3-2E2E-0C38-F30D-43C4A5DA4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C9101-556A-474A-A23F-BAD0ECEA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3532-933E-314F-CFB4-98E09829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EF0CE-9545-BCB2-DCBE-084FBFAA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A615-763F-1DEE-8A35-85F5A356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9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5BF47-1DED-262C-3C0A-C5602B87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B9B5-42C6-F51A-39CB-5AD0CF4B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BA8D-3DA6-5B44-92B8-019DB7CA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50CE-B518-974B-B322-E393506457CF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AC39-22B6-E791-E20D-08F92B11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36E2-C939-CAF4-9288-D21B6D65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70EC-FAF2-654F-8223-DF6FC6D7C9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768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Definice výčtového typu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Atributy a metody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výčtového typu (max 1b)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Výčtový typ (</a:t>
            </a:r>
            <a:r>
              <a:rPr lang="cs-CZ" dirty="0" err="1"/>
              <a:t>enum</a:t>
            </a:r>
            <a:r>
              <a:rPr lang="cs-CZ" dirty="0"/>
              <a:t>) je struktura, která uchovává v sobě konstanty – předem definované hodnoty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4C24E-B578-8B74-3DBC-D29EDB2CCAA0}"/>
              </a:ext>
            </a:extLst>
          </p:cNvPr>
          <p:cNvSpPr txBox="1"/>
          <p:nvPr/>
        </p:nvSpPr>
        <p:spPr>
          <a:xfrm>
            <a:off x="1716253" y="3041912"/>
            <a:ext cx="40644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3600" dirty="0" err="1">
                <a:solidFill>
                  <a:srgbClr val="CC7832"/>
                </a:solidFill>
                <a:effectLst/>
              </a:rPr>
              <a:t>enum</a:t>
            </a:r>
            <a:r>
              <a:rPr lang="en-GB" sz="3600" dirty="0">
                <a:solidFill>
                  <a:srgbClr val="CC7832"/>
                </a:solidFill>
                <a:effectLst/>
              </a:rPr>
              <a:t> </a:t>
            </a:r>
            <a:r>
              <a:rPr lang="en-GB" sz="3600" dirty="0" err="1"/>
              <a:t>Color</a:t>
            </a:r>
            <a:r>
              <a:rPr lang="en-GB" sz="3600" dirty="0"/>
              <a:t> {</a:t>
            </a:r>
            <a:br>
              <a:rPr lang="en-GB" sz="3600" dirty="0"/>
            </a:br>
            <a:r>
              <a:rPr lang="en-GB" sz="3600" dirty="0"/>
              <a:t>    </a:t>
            </a:r>
            <a:r>
              <a:rPr lang="en-GB" sz="3600" i="1" dirty="0">
                <a:solidFill>
                  <a:srgbClr val="9876AA"/>
                </a:solidFill>
                <a:effectLst/>
              </a:rPr>
              <a:t>RED</a:t>
            </a:r>
            <a:r>
              <a:rPr lang="en-GB" sz="3600" dirty="0">
                <a:solidFill>
                  <a:srgbClr val="CC7832"/>
                </a:solidFill>
                <a:effectLst/>
              </a:rPr>
              <a:t>,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3600" i="1" dirty="0">
                <a:solidFill>
                  <a:srgbClr val="9876AA"/>
                </a:solidFill>
                <a:effectLst/>
              </a:rPr>
              <a:t>GREEN</a:t>
            </a:r>
            <a:r>
              <a:rPr lang="en-GB" sz="3600" dirty="0">
                <a:solidFill>
                  <a:srgbClr val="CC7832"/>
                </a:solidFill>
                <a:effectLst/>
              </a:rPr>
              <a:t>,</a:t>
            </a:r>
            <a:br>
              <a:rPr lang="en-GB" sz="3600" dirty="0">
                <a:solidFill>
                  <a:srgbClr val="CC7832"/>
                </a:solidFill>
                <a:effectLst/>
              </a:rPr>
            </a:br>
            <a:r>
              <a:rPr lang="en-GB" sz="3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3600" i="1" dirty="0">
                <a:solidFill>
                  <a:srgbClr val="9876AA"/>
                </a:solidFill>
                <a:effectLst/>
              </a:rPr>
              <a:t>BLUE</a:t>
            </a:r>
            <a:br>
              <a:rPr lang="en-GB" sz="3600" i="1" dirty="0">
                <a:solidFill>
                  <a:srgbClr val="9876AA"/>
                </a:solidFill>
                <a:effectLst/>
              </a:rPr>
            </a:br>
            <a:r>
              <a:rPr lang="en-GB" sz="3600" dirty="0"/>
              <a:t>}</a:t>
            </a:r>
            <a:endParaRPr lang="cs-CZ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04E42-A33F-430F-A93F-75207D6E77AE}"/>
              </a:ext>
            </a:extLst>
          </p:cNvPr>
          <p:cNvCxnSpPr/>
          <p:nvPr/>
        </p:nvCxnSpPr>
        <p:spPr>
          <a:xfrm>
            <a:off x="3993931" y="3689131"/>
            <a:ext cx="3016469" cy="8933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426A76-5F6B-FEF8-8C28-148D9783F211}"/>
              </a:ext>
            </a:extLst>
          </p:cNvPr>
          <p:cNvSpPr txBox="1"/>
          <p:nvPr/>
        </p:nvSpPr>
        <p:spPr>
          <a:xfrm>
            <a:off x="7157545" y="4582510"/>
            <a:ext cx="403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Místo slova </a:t>
            </a:r>
            <a:r>
              <a:rPr lang="cs-CZ" sz="2800" dirty="0" err="1">
                <a:solidFill>
                  <a:srgbClr val="CC7832"/>
                </a:solidFill>
                <a:effectLst/>
              </a:rPr>
              <a:t>class</a:t>
            </a:r>
            <a:r>
              <a:rPr lang="cs-CZ" dirty="0">
                <a:solidFill>
                  <a:srgbClr val="CC7832"/>
                </a:solidFill>
                <a:effectLst/>
              </a:rPr>
              <a:t> </a:t>
            </a:r>
            <a:r>
              <a:rPr lang="cs-CZ" dirty="0">
                <a:effectLst/>
              </a:rPr>
              <a:t>píšeme slovo </a:t>
            </a:r>
            <a:r>
              <a:rPr lang="cs-CZ" sz="2400" dirty="0" err="1">
                <a:solidFill>
                  <a:srgbClr val="CC7832"/>
                </a:solidFill>
                <a:effectLst/>
              </a:rPr>
              <a:t>enum</a:t>
            </a:r>
            <a:endParaRPr lang="cs-CZ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B7540F-A63B-B39F-0346-0ACDB07D47C3}"/>
              </a:ext>
            </a:extLst>
          </p:cNvPr>
          <p:cNvCxnSpPr>
            <a:cxnSpLocks/>
          </p:cNvCxnSpPr>
          <p:nvPr/>
        </p:nvCxnSpPr>
        <p:spPr>
          <a:xfrm>
            <a:off x="3452648" y="4768109"/>
            <a:ext cx="2123090" cy="82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2FB13E-6D05-3E50-BE99-E6A58A76432E}"/>
              </a:ext>
            </a:extLst>
          </p:cNvPr>
          <p:cNvSpPr txBox="1"/>
          <p:nvPr/>
        </p:nvSpPr>
        <p:spPr>
          <a:xfrm>
            <a:off x="5499321" y="5528498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Uložené konstanty – psáno UPPERCASEM</a:t>
            </a:r>
          </a:p>
        </p:txBody>
      </p:sp>
    </p:spTree>
    <p:extLst>
      <p:ext uri="{BB962C8B-B14F-4D97-AF65-F5344CB8AC3E}">
        <p14:creationId xmlns:p14="http://schemas.microsoft.com/office/powerpoint/2010/main" val="25628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</a:t>
            </a:r>
            <a:r>
              <a:rPr lang="cs-CZ" dirty="0" err="1"/>
              <a:t>enumem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00B2A-E302-6832-D8E1-93ED487B9B1E}"/>
              </a:ext>
            </a:extLst>
          </p:cNvPr>
          <p:cNvSpPr txBox="1"/>
          <p:nvPr/>
        </p:nvSpPr>
        <p:spPr>
          <a:xfrm>
            <a:off x="1194990" y="1560169"/>
            <a:ext cx="75464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3200" dirty="0"/>
              <a:t>Main {</a:t>
            </a:r>
            <a:br>
              <a:rPr lang="en-GB" sz="3200" dirty="0"/>
            </a:br>
            <a:r>
              <a:rPr lang="en-GB" sz="3200" dirty="0"/>
              <a:t>    </a:t>
            </a:r>
            <a:r>
              <a:rPr lang="en-GB" sz="32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3200" dirty="0">
                <a:solidFill>
                  <a:srgbClr val="FFC66D"/>
                </a:solidFill>
                <a:effectLst/>
              </a:rPr>
              <a:t>main</a:t>
            </a:r>
            <a:r>
              <a:rPr lang="en-GB" sz="3200" dirty="0"/>
              <a:t>(String[] </a:t>
            </a:r>
            <a:r>
              <a:rPr lang="en-GB" sz="3200" dirty="0" err="1"/>
              <a:t>args</a:t>
            </a:r>
            <a:r>
              <a:rPr lang="en-GB" sz="3200" dirty="0"/>
              <a:t>) {</a:t>
            </a:r>
            <a:br>
              <a:rPr lang="en-GB" sz="3200" dirty="0"/>
            </a:br>
            <a:r>
              <a:rPr lang="en-GB" sz="3200" dirty="0"/>
              <a:t>        </a:t>
            </a:r>
            <a:r>
              <a:rPr lang="en-GB" sz="3200" dirty="0" err="1"/>
              <a:t>Color</a:t>
            </a:r>
            <a:r>
              <a:rPr lang="en-GB" sz="3200" dirty="0"/>
              <a:t> </a:t>
            </a:r>
            <a:r>
              <a:rPr lang="en-GB" sz="3200" dirty="0" err="1"/>
              <a:t>color</a:t>
            </a:r>
            <a:r>
              <a:rPr lang="en-GB" sz="3200" dirty="0"/>
              <a:t> = </a:t>
            </a:r>
            <a:r>
              <a:rPr lang="en-GB" sz="3200" dirty="0" err="1"/>
              <a:t>Color.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RED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</a:p>
          <a:p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</a:t>
            </a:r>
            <a:r>
              <a:rPr lang="en-GB" sz="3200" dirty="0" err="1"/>
              <a:t>color</a:t>
            </a:r>
            <a:r>
              <a:rPr lang="en-GB" sz="3200" dirty="0"/>
              <a:t>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for </a:t>
            </a:r>
            <a:r>
              <a:rPr lang="en-GB" sz="3200" dirty="0"/>
              <a:t>(</a:t>
            </a:r>
            <a:r>
              <a:rPr lang="en-GB" sz="3200" dirty="0" err="1"/>
              <a:t>Color</a:t>
            </a:r>
            <a:r>
              <a:rPr lang="en-GB" sz="3200" dirty="0"/>
              <a:t> value : </a:t>
            </a:r>
            <a:r>
              <a:rPr lang="en-GB" sz="3200" dirty="0" err="1"/>
              <a:t>Color.</a:t>
            </a:r>
            <a:r>
              <a:rPr lang="en-GB" sz="3200" i="1" dirty="0" err="1">
                <a:effectLst/>
              </a:rPr>
              <a:t>values</a:t>
            </a:r>
            <a:r>
              <a:rPr lang="en-GB" sz="3200" dirty="0"/>
              <a:t>()) {</a:t>
            </a:r>
            <a:br>
              <a:rPr lang="en-GB" sz="3200" dirty="0"/>
            </a:br>
            <a:r>
              <a:rPr lang="en-GB" sz="3200" dirty="0"/>
              <a:t>            </a:t>
            </a:r>
            <a:r>
              <a:rPr lang="en-GB" sz="3200" dirty="0" err="1"/>
              <a:t>System.</a:t>
            </a:r>
            <a:r>
              <a:rPr lang="en-GB" sz="32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3200" dirty="0" err="1"/>
              <a:t>.println</a:t>
            </a:r>
            <a:r>
              <a:rPr lang="en-GB" sz="3200" dirty="0"/>
              <a:t>(value)</a:t>
            </a:r>
            <a:r>
              <a:rPr lang="en-GB" sz="3200" dirty="0">
                <a:solidFill>
                  <a:srgbClr val="CC7832"/>
                </a:solidFill>
                <a:effectLst/>
              </a:rPr>
              <a:t>;</a:t>
            </a:r>
            <a:br>
              <a:rPr lang="en-GB" sz="3200" dirty="0">
                <a:solidFill>
                  <a:srgbClr val="CC7832"/>
                </a:solidFill>
                <a:effectLst/>
              </a:rPr>
            </a:br>
            <a:r>
              <a:rPr lang="en-GB" sz="32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3200" dirty="0"/>
              <a:t>}</a:t>
            </a:r>
            <a:br>
              <a:rPr lang="en-GB" sz="3200" dirty="0"/>
            </a:br>
            <a:r>
              <a:rPr lang="en-GB" sz="3200" dirty="0"/>
              <a:t>    }</a:t>
            </a:r>
            <a:br>
              <a:rPr lang="en-GB" sz="3200" dirty="0"/>
            </a:br>
            <a:r>
              <a:rPr lang="en-GB" sz="3200" dirty="0"/>
              <a:t>}</a:t>
            </a:r>
            <a:endParaRPr lang="cs-CZ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0C5DD-E468-40EE-3A15-E57CD387881E}"/>
              </a:ext>
            </a:extLst>
          </p:cNvPr>
          <p:cNvCxnSpPr>
            <a:cxnSpLocks/>
          </p:cNvCxnSpPr>
          <p:nvPr/>
        </p:nvCxnSpPr>
        <p:spPr>
          <a:xfrm>
            <a:off x="4968204" y="3069020"/>
            <a:ext cx="2988127" cy="76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DC18C8-E0F5-E443-0CC4-3514B115B34D}"/>
              </a:ext>
            </a:extLst>
          </p:cNvPr>
          <p:cNvSpPr txBox="1"/>
          <p:nvPr/>
        </p:nvSpPr>
        <p:spPr>
          <a:xfrm>
            <a:off x="7960199" y="3836276"/>
            <a:ext cx="408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Při inicializaci píšeme název </a:t>
            </a:r>
            <a:r>
              <a:rPr lang="cs-CZ" dirty="0" err="1"/>
              <a:t>třídy.hodnota</a:t>
            </a:r>
            <a:endParaRPr lang="cs-CZ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3F7B82-F921-6C90-EE40-7CE2E361619D}"/>
              </a:ext>
            </a:extLst>
          </p:cNvPr>
          <p:cNvCxnSpPr>
            <a:cxnSpLocks/>
          </p:cNvCxnSpPr>
          <p:nvPr/>
        </p:nvCxnSpPr>
        <p:spPr>
          <a:xfrm>
            <a:off x="6602562" y="4530575"/>
            <a:ext cx="807231" cy="76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B85C14-120E-B75E-BE6C-344817746461}"/>
              </a:ext>
            </a:extLst>
          </p:cNvPr>
          <p:cNvSpPr txBox="1"/>
          <p:nvPr/>
        </p:nvSpPr>
        <p:spPr>
          <a:xfrm>
            <a:off x="3932153" y="5355837"/>
            <a:ext cx="74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Pokud chceme získat všechny konstanty, tak můžeme zavolat metodu </a:t>
            </a:r>
            <a:r>
              <a:rPr lang="cs-CZ" dirty="0" err="1"/>
              <a:t>values</a:t>
            </a:r>
            <a:r>
              <a:rPr lang="cs-CZ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46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Atributy a metody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38"/>
            <a:ext cx="10515600" cy="5162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1600" dirty="0" err="1">
                <a:solidFill>
                  <a:srgbClr val="CC7832"/>
                </a:solidFill>
                <a:effectLst/>
              </a:rPr>
              <a:t>enum</a:t>
            </a:r>
            <a:r>
              <a:rPr lang="en-GB" sz="1600" dirty="0">
                <a:solidFill>
                  <a:srgbClr val="CC7832"/>
                </a:solidFill>
                <a:effectLst/>
              </a:rPr>
              <a:t> </a:t>
            </a:r>
            <a:r>
              <a:rPr lang="en-GB" sz="1600" dirty="0" err="1"/>
              <a:t>Color</a:t>
            </a:r>
            <a:r>
              <a:rPr lang="en-GB" sz="1600" dirty="0"/>
              <a:t> {</a:t>
            </a:r>
            <a:br>
              <a:rPr lang="en-GB" sz="1600" dirty="0"/>
            </a:br>
            <a:r>
              <a:rPr lang="en-GB" sz="1600" dirty="0"/>
              <a:t>    </a:t>
            </a:r>
            <a:r>
              <a:rPr lang="en-GB" sz="1600" i="1" dirty="0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FF0000"/>
                </a:solidFill>
                <a:effectLst/>
              </a:rPr>
              <a:t>255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B050"/>
                </a:solidFill>
                <a:effectLst/>
              </a:rPr>
              <a:t>0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70C0"/>
                </a:solidFill>
                <a:effectLst/>
              </a:rPr>
              <a:t>0</a:t>
            </a:r>
            <a:r>
              <a:rPr lang="en-GB" sz="1600" dirty="0"/>
              <a:t>)</a:t>
            </a:r>
            <a:r>
              <a:rPr lang="en-GB" sz="1600" dirty="0">
                <a:solidFill>
                  <a:srgbClr val="CC7832"/>
                </a:solidFill>
                <a:effectLst/>
              </a:rPr>
              <a:t>,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i="1" dirty="0">
                <a:solidFill>
                  <a:srgbClr val="9876AA"/>
                </a:solidFill>
                <a:effectLst/>
              </a:rPr>
              <a:t>GREEN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FF0000"/>
                </a:solidFill>
                <a:effectLst/>
              </a:rPr>
              <a:t>0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B050"/>
                </a:solidFill>
                <a:effectLst/>
              </a:rPr>
              <a:t>255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70C0"/>
                </a:solidFill>
                <a:effectLst/>
              </a:rPr>
              <a:t>0</a:t>
            </a:r>
            <a:r>
              <a:rPr lang="en-GB" sz="1600" dirty="0"/>
              <a:t>)</a:t>
            </a:r>
            <a:r>
              <a:rPr lang="en-GB" sz="1600" dirty="0">
                <a:solidFill>
                  <a:srgbClr val="CC7832"/>
                </a:solidFill>
                <a:effectLst/>
              </a:rPr>
              <a:t>,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i="1" dirty="0">
                <a:solidFill>
                  <a:srgbClr val="9876AA"/>
                </a:solidFill>
                <a:effectLst/>
              </a:rPr>
              <a:t>BLUE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FF0000"/>
                </a:solidFill>
                <a:effectLst/>
              </a:rPr>
              <a:t>0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B050"/>
                </a:solidFill>
                <a:effectLst/>
              </a:rPr>
              <a:t>0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0070C0"/>
                </a:solidFill>
                <a:effectLst/>
              </a:rPr>
              <a:t>255</a:t>
            </a:r>
            <a:r>
              <a:rPr lang="en-GB" sz="1600" dirty="0"/>
              <a:t>)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1600" dirty="0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1600" dirty="0">
                <a:solidFill>
                  <a:srgbClr val="9876AA"/>
                </a:solidFill>
                <a:effectLst/>
              </a:rPr>
              <a:t>green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1600" dirty="0">
                <a:solidFill>
                  <a:srgbClr val="9876AA"/>
                </a:solidFill>
                <a:effectLst/>
              </a:rPr>
              <a:t>blue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dirty="0" err="1">
                <a:solidFill>
                  <a:srgbClr val="FFC66D"/>
                </a:solidFill>
                <a:effectLst/>
              </a:rPr>
              <a:t>Color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CC7832"/>
                </a:solidFill>
                <a:effectLst/>
              </a:rPr>
              <a:t>int </a:t>
            </a:r>
            <a:r>
              <a:rPr lang="en-GB" sz="1600" dirty="0">
                <a:solidFill>
                  <a:srgbClr val="FF0000"/>
                </a:solidFill>
              </a:rPr>
              <a:t>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-GB" sz="1600" dirty="0">
                <a:solidFill>
                  <a:srgbClr val="00B050"/>
                </a:solidFill>
              </a:rPr>
              <a:t>green</a:t>
            </a:r>
            <a:r>
              <a:rPr lang="en-GB" sz="1600" dirty="0">
                <a:solidFill>
                  <a:srgbClr val="CC7832"/>
                </a:solidFill>
                <a:effectLst/>
              </a:rPr>
              <a:t>, int </a:t>
            </a:r>
            <a:r>
              <a:rPr lang="en-GB" sz="1600" dirty="0">
                <a:solidFill>
                  <a:srgbClr val="0070C0"/>
                </a:solidFill>
              </a:rPr>
              <a:t>blue</a:t>
            </a:r>
            <a:r>
              <a:rPr lang="en-GB" sz="1600" dirty="0"/>
              <a:t>) {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1600" dirty="0" err="1"/>
              <a:t>.</a:t>
            </a:r>
            <a:r>
              <a:rPr lang="en-GB" sz="1600" dirty="0" err="1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>
                <a:solidFill>
                  <a:srgbClr val="9876AA"/>
                </a:solidFill>
                <a:effectLst/>
              </a:rPr>
              <a:t> </a:t>
            </a:r>
            <a:r>
              <a:rPr lang="en-GB" sz="1600" dirty="0"/>
              <a:t>= </a:t>
            </a:r>
            <a:r>
              <a:rPr lang="en-GB" sz="1600" dirty="0">
                <a:solidFill>
                  <a:srgbClr val="FF0000"/>
                </a:solidFill>
              </a:rPr>
              <a:t>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16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1600" dirty="0" err="1"/>
              <a:t>.</a:t>
            </a:r>
            <a:r>
              <a:rPr lang="en-GB" sz="1600" dirty="0" err="1">
                <a:solidFill>
                  <a:srgbClr val="9876AA"/>
                </a:solidFill>
                <a:effectLst/>
              </a:rPr>
              <a:t>green</a:t>
            </a:r>
            <a:r>
              <a:rPr lang="en-GB" sz="1600" dirty="0">
                <a:solidFill>
                  <a:srgbClr val="9876AA"/>
                </a:solidFill>
                <a:effectLst/>
              </a:rPr>
              <a:t> </a:t>
            </a:r>
            <a:r>
              <a:rPr lang="en-GB" sz="1600" dirty="0"/>
              <a:t>= </a:t>
            </a:r>
            <a:r>
              <a:rPr lang="en-GB" sz="1600" dirty="0">
                <a:solidFill>
                  <a:srgbClr val="00B050"/>
                </a:solidFill>
              </a:rPr>
              <a:t>green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16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1600" dirty="0" err="1"/>
              <a:t>.</a:t>
            </a:r>
            <a:r>
              <a:rPr lang="en-GB" sz="1600" dirty="0" err="1">
                <a:solidFill>
                  <a:srgbClr val="9876AA"/>
                </a:solidFill>
                <a:effectLst/>
              </a:rPr>
              <a:t>blue</a:t>
            </a:r>
            <a:r>
              <a:rPr lang="en-GB" sz="1600" dirty="0">
                <a:solidFill>
                  <a:srgbClr val="9876AA"/>
                </a:solidFill>
                <a:effectLst/>
              </a:rPr>
              <a:t> </a:t>
            </a:r>
            <a:r>
              <a:rPr lang="en-GB" sz="1600" dirty="0"/>
              <a:t>= </a:t>
            </a:r>
            <a:r>
              <a:rPr lang="en-GB" sz="1600" dirty="0">
                <a:solidFill>
                  <a:srgbClr val="0070C0"/>
                </a:solidFill>
              </a:rPr>
              <a:t>blue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dirty="0"/>
              <a:t>}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    </a:t>
            </a:r>
            <a:r>
              <a:rPr lang="en-GB" sz="1600" dirty="0">
                <a:solidFill>
                  <a:srgbClr val="CC7832"/>
                </a:solidFill>
                <a:effectLst/>
              </a:rPr>
              <a:t>public int</a:t>
            </a:r>
            <a:r>
              <a:rPr lang="en-GB" sz="1600" dirty="0"/>
              <a:t>[] </a:t>
            </a:r>
            <a:r>
              <a:rPr lang="en-GB" sz="1600" dirty="0" err="1">
                <a:solidFill>
                  <a:srgbClr val="FFC66D"/>
                </a:solidFill>
                <a:effectLst/>
              </a:rPr>
              <a:t>getRGB</a:t>
            </a:r>
            <a:r>
              <a:rPr lang="en-GB" sz="1600" dirty="0"/>
              <a:t>() {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>
                <a:solidFill>
                  <a:srgbClr val="CC7832"/>
                </a:solidFill>
                <a:effectLst/>
              </a:rPr>
              <a:t>return new int</a:t>
            </a:r>
            <a:r>
              <a:rPr lang="en-GB" sz="1600" dirty="0"/>
              <a:t>[]{</a:t>
            </a:r>
            <a:r>
              <a:rPr lang="en-GB" sz="1600" dirty="0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9876AA"/>
                </a:solidFill>
                <a:effectLst/>
              </a:rPr>
              <a:t>green</a:t>
            </a:r>
            <a:r>
              <a:rPr lang="en-GB" sz="1600" dirty="0">
                <a:solidFill>
                  <a:srgbClr val="CC7832"/>
                </a:solidFill>
                <a:effectLst/>
              </a:rPr>
              <a:t>, </a:t>
            </a:r>
            <a:r>
              <a:rPr lang="en-GB" sz="1600" dirty="0">
                <a:solidFill>
                  <a:srgbClr val="9876AA"/>
                </a:solidFill>
                <a:effectLst/>
              </a:rPr>
              <a:t>blue</a:t>
            </a:r>
            <a:r>
              <a:rPr lang="en-GB" sz="1600" dirty="0"/>
              <a:t>}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dirty="0"/>
              <a:t>}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    </a:t>
            </a:r>
            <a:r>
              <a:rPr lang="en-GB" sz="1600" dirty="0">
                <a:solidFill>
                  <a:srgbClr val="CC7832"/>
                </a:solidFill>
                <a:effectLst/>
              </a:rPr>
              <a:t>public int </a:t>
            </a:r>
            <a:r>
              <a:rPr lang="en-GB" sz="1600" dirty="0" err="1">
                <a:solidFill>
                  <a:srgbClr val="FFC66D"/>
                </a:solidFill>
                <a:effectLst/>
              </a:rPr>
              <a:t>getRed</a:t>
            </a:r>
            <a:r>
              <a:rPr lang="en-GB" sz="1600" dirty="0"/>
              <a:t>() {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1600" dirty="0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dirty="0"/>
              <a:t>}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    </a:t>
            </a:r>
            <a:r>
              <a:rPr lang="en-GB" sz="16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1600" dirty="0" err="1">
                <a:solidFill>
                  <a:srgbClr val="FFC66D"/>
                </a:solidFill>
                <a:effectLst/>
              </a:rPr>
              <a:t>setRed</a:t>
            </a:r>
            <a:r>
              <a:rPr lang="en-GB" sz="1600" dirty="0"/>
              <a:t>(</a:t>
            </a:r>
            <a:r>
              <a:rPr lang="en-GB" sz="1600" dirty="0">
                <a:solidFill>
                  <a:srgbClr val="CC7832"/>
                </a:solidFill>
                <a:effectLst/>
              </a:rPr>
              <a:t>int </a:t>
            </a:r>
            <a:r>
              <a:rPr lang="en-GB" sz="1600" dirty="0"/>
              <a:t>red) {</a:t>
            </a:r>
            <a:br>
              <a:rPr lang="en-GB" sz="1600" dirty="0"/>
            </a:br>
            <a:r>
              <a:rPr lang="en-GB" sz="1600" dirty="0"/>
              <a:t>        </a:t>
            </a:r>
            <a:r>
              <a:rPr lang="en-GB" sz="16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1600" dirty="0" err="1"/>
              <a:t>.</a:t>
            </a:r>
            <a:r>
              <a:rPr lang="en-GB" sz="1600" dirty="0" err="1">
                <a:solidFill>
                  <a:srgbClr val="9876AA"/>
                </a:solidFill>
                <a:effectLst/>
              </a:rPr>
              <a:t>red</a:t>
            </a:r>
            <a:r>
              <a:rPr lang="en-GB" sz="1600" dirty="0">
                <a:solidFill>
                  <a:srgbClr val="9876AA"/>
                </a:solidFill>
                <a:effectLst/>
              </a:rPr>
              <a:t> </a:t>
            </a:r>
            <a:r>
              <a:rPr lang="en-GB" sz="1600" dirty="0"/>
              <a:t>= red</a:t>
            </a:r>
            <a:r>
              <a:rPr lang="en-GB" sz="1600" dirty="0">
                <a:solidFill>
                  <a:srgbClr val="CC7832"/>
                </a:solidFill>
                <a:effectLst/>
              </a:rPr>
              <a:t>;</a:t>
            </a:r>
            <a:br>
              <a:rPr lang="en-GB" sz="1600" dirty="0">
                <a:solidFill>
                  <a:srgbClr val="CC7832"/>
                </a:solidFill>
                <a:effectLst/>
              </a:rPr>
            </a:br>
            <a:r>
              <a:rPr lang="en-GB" sz="16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600" dirty="0"/>
              <a:t>}</a:t>
            </a:r>
            <a:endParaRPr lang="en-CZ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D8666-87C4-C871-832B-EB82A70A7B16}"/>
              </a:ext>
            </a:extLst>
          </p:cNvPr>
          <p:cNvSpPr txBox="1"/>
          <p:nvPr/>
        </p:nvSpPr>
        <p:spPr>
          <a:xfrm>
            <a:off x="5257800" y="23262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Main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Color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err="1"/>
              <a:t>Color.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RED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color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for </a:t>
            </a:r>
            <a:r>
              <a:rPr lang="en-GB" dirty="0"/>
              <a:t>(</a:t>
            </a:r>
            <a:r>
              <a:rPr lang="en-GB" dirty="0" err="1"/>
              <a:t>Color</a:t>
            </a:r>
            <a:r>
              <a:rPr lang="en-GB" dirty="0"/>
              <a:t> value : </a:t>
            </a:r>
            <a:r>
              <a:rPr lang="en-GB" dirty="0" err="1"/>
              <a:t>Color.</a:t>
            </a:r>
            <a:r>
              <a:rPr lang="en-GB" i="1" dirty="0" err="1">
                <a:effectLst/>
              </a:rPr>
              <a:t>values</a:t>
            </a:r>
            <a:r>
              <a:rPr lang="en-GB" dirty="0"/>
              <a:t>()) {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Arrays.</a:t>
            </a:r>
            <a:r>
              <a:rPr lang="en-GB" i="1" dirty="0" err="1">
                <a:effectLst/>
              </a:rPr>
              <a:t>toString</a:t>
            </a:r>
            <a:r>
              <a:rPr lang="en-GB" dirty="0"/>
              <a:t>(</a:t>
            </a:r>
            <a:r>
              <a:rPr lang="en-GB" dirty="0" err="1"/>
              <a:t>value.getRGB</a:t>
            </a:r>
            <a:r>
              <a:rPr lang="en-GB" dirty="0"/>
              <a:t>()))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103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Enum</a:t>
            </a:r>
            <a:r>
              <a:rPr lang="cs-CZ" dirty="0"/>
              <a:t> s </a:t>
            </a:r>
            <a:r>
              <a:rPr lang="cs-CZ" dirty="0" err="1"/>
              <a:t>interfacem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C857D-805E-E782-AD21-E2FD81030FA6}"/>
              </a:ext>
            </a:extLst>
          </p:cNvPr>
          <p:cNvSpPr txBox="1"/>
          <p:nvPr/>
        </p:nvSpPr>
        <p:spPr>
          <a:xfrm>
            <a:off x="838200" y="1499700"/>
            <a:ext cx="4866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interface </a:t>
            </a:r>
            <a:r>
              <a:rPr lang="en-GB" sz="2800" dirty="0" err="1"/>
              <a:t>Color</a:t>
            </a:r>
            <a:r>
              <a:rPr lang="en-GB" sz="2800" dirty="0"/>
              <a:t>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int</a:t>
            </a:r>
            <a:r>
              <a:rPr lang="en-GB" sz="2800" dirty="0"/>
              <a:t>[]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getRGB</a:t>
            </a:r>
            <a:r>
              <a:rPr lang="en-GB" sz="2800" dirty="0"/>
              <a:t>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getRed</a:t>
            </a:r>
            <a:r>
              <a:rPr lang="en-GB" sz="2800" dirty="0"/>
              <a:t>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getGreen</a:t>
            </a:r>
            <a:r>
              <a:rPr lang="en-GB" sz="2800" dirty="0"/>
              <a:t>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int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getBlue</a:t>
            </a:r>
            <a:r>
              <a:rPr lang="en-GB" sz="2800" dirty="0"/>
              <a:t>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B0F7F-BE4F-175C-0D2B-9E9115B0F7C8}"/>
              </a:ext>
            </a:extLst>
          </p:cNvPr>
          <p:cNvSpPr txBox="1"/>
          <p:nvPr/>
        </p:nvSpPr>
        <p:spPr>
          <a:xfrm>
            <a:off x="5370787" y="234240"/>
            <a:ext cx="6096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 err="1">
                <a:solidFill>
                  <a:srgbClr val="CC7832"/>
                </a:solidFill>
                <a:effectLst/>
              </a:rPr>
              <a:t>enum</a:t>
            </a:r>
            <a:r>
              <a:rPr lang="en-GB" dirty="0">
                <a:solidFill>
                  <a:srgbClr val="CC7832"/>
                </a:solidFill>
                <a:effectLst/>
              </a:rPr>
              <a:t> </a:t>
            </a:r>
            <a:r>
              <a:rPr lang="en-GB" dirty="0" err="1"/>
              <a:t>SimpleColor</a:t>
            </a:r>
            <a:r>
              <a:rPr lang="en-GB" dirty="0"/>
              <a:t> </a:t>
            </a:r>
            <a:r>
              <a:rPr lang="en-GB" u="sng" dirty="0">
                <a:solidFill>
                  <a:srgbClr val="CC7832"/>
                </a:solidFill>
                <a:effectLst/>
              </a:rPr>
              <a:t>implements </a:t>
            </a:r>
            <a:r>
              <a:rPr lang="en-GB" u="sng" dirty="0" err="1"/>
              <a:t>Color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</a:t>
            </a:r>
            <a:r>
              <a:rPr lang="en-GB" i="1" dirty="0">
                <a:solidFill>
                  <a:srgbClr val="9876AA"/>
                </a:solidFill>
                <a:effectLst/>
              </a:rPr>
              <a:t>RED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255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,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i="1" dirty="0">
                <a:solidFill>
                  <a:srgbClr val="9876AA"/>
                </a:solidFill>
                <a:effectLst/>
              </a:rPr>
              <a:t>GREEN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255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,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i="1" dirty="0">
                <a:solidFill>
                  <a:srgbClr val="9876AA"/>
                </a:solidFill>
                <a:effectLst/>
              </a:rPr>
              <a:t>BLUE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255</a:t>
            </a:r>
            <a:r>
              <a:rPr lang="en-GB" dirty="0"/>
              <a:t>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int </a:t>
            </a:r>
            <a:r>
              <a:rPr lang="en-GB" dirty="0">
                <a:solidFill>
                  <a:srgbClr val="9876AA"/>
                </a:solidFill>
                <a:effectLst/>
              </a:rPr>
              <a:t>red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int </a:t>
            </a:r>
            <a:r>
              <a:rPr lang="en-GB" dirty="0">
                <a:solidFill>
                  <a:srgbClr val="9876AA"/>
                </a:solidFill>
                <a:effectLst/>
              </a:rPr>
              <a:t>green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int </a:t>
            </a:r>
            <a:r>
              <a:rPr lang="en-GB" dirty="0">
                <a:solidFill>
                  <a:srgbClr val="9876AA"/>
                </a:solidFill>
                <a:effectLst/>
              </a:rPr>
              <a:t>blue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 err="1">
                <a:solidFill>
                  <a:srgbClr val="FFC66D"/>
                </a:solidFill>
                <a:effectLst/>
              </a:rPr>
              <a:t>SimpleColor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/>
              <a:t>red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green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blue)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red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red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green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green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blue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blue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int</a:t>
            </a:r>
            <a:r>
              <a:rPr lang="en-GB" dirty="0"/>
              <a:t>[] </a:t>
            </a:r>
            <a:r>
              <a:rPr lang="en-GB" dirty="0" err="1">
                <a:solidFill>
                  <a:srgbClr val="FFC66D"/>
                </a:solidFill>
                <a:effectLst/>
              </a:rPr>
              <a:t>getRGB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return new int</a:t>
            </a:r>
            <a:r>
              <a:rPr lang="en-GB" dirty="0"/>
              <a:t>[]{</a:t>
            </a:r>
            <a:r>
              <a:rPr lang="en-GB" dirty="0">
                <a:solidFill>
                  <a:srgbClr val="9876AA"/>
                </a:solidFill>
                <a:effectLst/>
              </a:rPr>
              <a:t>red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9876AA"/>
                </a:solidFill>
                <a:effectLst/>
              </a:rPr>
              <a:t>green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9876AA"/>
                </a:solidFill>
                <a:effectLst/>
              </a:rPr>
              <a:t>blue</a:t>
            </a:r>
            <a:r>
              <a:rPr lang="en-GB" dirty="0"/>
              <a:t>}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BBB529"/>
                </a:solidFill>
                <a:effectLst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public int </a:t>
            </a:r>
            <a:r>
              <a:rPr lang="en-GB" dirty="0" err="1">
                <a:solidFill>
                  <a:srgbClr val="FFC66D"/>
                </a:solidFill>
                <a:effectLst/>
              </a:rPr>
              <a:t>getRed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solidFill>
                  <a:srgbClr val="CC7832"/>
                </a:solidFill>
                <a:effectLst/>
              </a:rPr>
              <a:t>return </a:t>
            </a:r>
            <a:r>
              <a:rPr lang="en-GB" dirty="0">
                <a:solidFill>
                  <a:srgbClr val="9876AA"/>
                </a:solidFill>
                <a:effectLst/>
              </a:rPr>
              <a:t>red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br>
              <a:rPr lang="en-GB" dirty="0"/>
            </a:br>
            <a:r>
              <a:rPr lang="en-GB" dirty="0"/>
              <a:t>    …</a:t>
            </a:r>
            <a:br>
              <a:rPr lang="en-GB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349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760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Definice výčtového typu (max 1b)</vt:lpstr>
      <vt:lpstr>Práce s enumem</vt:lpstr>
      <vt:lpstr>Atributy a metody</vt:lpstr>
      <vt:lpstr>Enum s interfacem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13</cp:revision>
  <dcterms:created xsi:type="dcterms:W3CDTF">2022-10-16T15:03:26Z</dcterms:created>
  <dcterms:modified xsi:type="dcterms:W3CDTF">2022-10-30T16:17:38Z</dcterms:modified>
</cp:coreProperties>
</file>